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24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3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custom-properties+xml" PartName="/docProps/custom.xml"/>
  <Override ContentType="application/binary" PartName="/ppt/metadata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</p:sldIdLst>
  <p:sldSz cy="6858000" cx="9144000"/>
  <p:notesSz cx="6858000" cy="9144000"/>
  <p:embeddedFontLst>
    <p:embeddedFont>
      <p:font typeface="Tahoma"/>
      <p:regular r:id="rId31"/>
      <p:bold r:id="rId3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{2D200454-40CA-4A62-9FC3-DE9A4176ACB9}">
      <p15:notesGuideLst>
        <p15:guide id="1" orient="horz" pos="2880">
          <p15:clr>
            <a:srgbClr val="000000"/>
          </p15:clr>
        </p15:guide>
        <p15:guide id="2" pos="2160">
          <p15:clr>
            <a:srgbClr val="000000"/>
          </p15:clr>
        </p15:guide>
      </p15:notesGuideLst>
    </p:ext>
    <p:ext uri="GoogleSlidesCustomDataVersion2">
      <go:slidesCustomData xmlns:go="http://customooxmlschemas.google.com/" r:id="rId33" roundtripDataSignature="AMtx7mi/ksCfRgkB/4eTYJ50bU51YITnl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AF5ADB4E-EBC1-4A4A-AC02-6459522D252F}">
  <a:tblStyle styleId="{AF5ADB4E-EBC1-4A4A-AC02-6459522D252F}" styleName="Table_0">
    <a:wholeTbl>
      <a:tcTxStyle b="off" i="off">
        <a:font>
          <a:latin typeface="Arial"/>
          <a:ea typeface="Arial"/>
          <a:cs typeface="Arial"/>
        </a:font>
        <a:srgbClr val="000000"/>
      </a:tcTxStyle>
    </a:wholeTbl>
    <a:band1H>
      <a:tcTxStyle b="off" i="off"/>
    </a:band1H>
    <a:band2H>
      <a:tcTxStyle b="off" i="off"/>
    </a:band2H>
    <a:band1V>
      <a:tcTxStyle b="off" i="off"/>
    </a:band1V>
    <a:band2V>
      <a:tcTxStyle b="off" i="off"/>
    </a:band2V>
    <a:lastCol>
      <a:tcTxStyle b="off" i="off"/>
    </a:lastCol>
    <a:firstCol>
      <a:tcTxStyle b="off" i="off"/>
    </a:firstCol>
    <a:lastRow>
      <a:tcTxStyle b="off" i="off"/>
    </a:lastRow>
    <a:seCell>
      <a:tcTxStyle b="off" i="off"/>
    </a:seCell>
    <a:swCell>
      <a:tcTxStyle b="off" i="off"/>
    </a:swCell>
    <a:firstRow>
      <a:tcTxStyle b="off" i="off"/>
    </a:firstRow>
    <a:neCell>
      <a:tcTxStyle b="off" i="off"/>
    </a:neCell>
    <a:nwCell>
      <a:tcTxStyle b="off" i="off"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pos="2880" orient="horz"/>
        <p:guide pos="2160"/>
      </p:guideLst>
    </p:cSldViewPr>
  </p:notes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29" Type="http://schemas.openxmlformats.org/officeDocument/2006/relationships/slide" Target="slides/slide23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font" Target="fonts/Tahoma-regular.fntdata"/><Relationship Id="rId30" Type="http://schemas.openxmlformats.org/officeDocument/2006/relationships/slide" Target="slides/slide24.xml"/><Relationship Id="rId11" Type="http://schemas.openxmlformats.org/officeDocument/2006/relationships/slide" Target="slides/slide5.xml"/><Relationship Id="rId33" Type="http://customschemas.google.com/relationships/presentationmetadata" Target="metadata"/><Relationship Id="rId10" Type="http://schemas.openxmlformats.org/officeDocument/2006/relationships/slide" Target="slides/slide4.xml"/><Relationship Id="rId32" Type="http://schemas.openxmlformats.org/officeDocument/2006/relationships/font" Target="fonts/Tahoma-bold.fntdata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7" name="Google Shape;87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93" name="Google Shape;93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99" name="Google Shape;99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9" name="Google Shape;109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5" name="Google Shape;115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1" name="Google Shape;121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7" name="Google Shape;127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3" name="Google Shape;133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0" name="Google Shape;140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0" name="Google Shape;150;p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6" name="Google Shape;156;p1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2" name="Google Shape;162;p1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8" name="Google Shape;168;p1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5" name="Google Shape;175;p1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4" name="Google Shape;184;p1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9" name="Google Shape;189;p1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95" name="Google Shape;195;p1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1" name="Google Shape;201;p2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7" name="Google Shape;207;p2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5" name="Google Shape;215;p2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21" name="Google Shape;221;p2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27" name="Google Shape;227;p2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3" name="Google Shape;233;p2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9" name="Google Shape;239;p2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8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28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8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29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29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33CC33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33CC33"/>
              </a:buClr>
              <a:buSzPts val="1800"/>
              <a:buChar char="▪"/>
              <a:defRPr/>
            </a:lvl2pPr>
            <a:lvl3pPr indent="-342900" lvl="2" marL="137160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rgbClr val="33CC33"/>
              </a:buClr>
              <a:buSzPts val="1800"/>
              <a:buChar char="✔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33CC33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33CC33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3" name="Google Shape;23;p29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29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29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30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30"/>
          <p:cNvSpPr txBox="1"/>
          <p:nvPr>
            <p:ph idx="1" type="body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33CC33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33CC33"/>
              </a:buClr>
              <a:buSzPts val="1800"/>
              <a:buChar char="▪"/>
              <a:defRPr/>
            </a:lvl2pPr>
            <a:lvl3pPr indent="-342900" lvl="2" marL="137160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rgbClr val="33CC33"/>
              </a:buClr>
              <a:buSzPts val="1800"/>
              <a:buChar char="✔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33CC33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33CC33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9" name="Google Shape;29;p30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30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0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31"/>
          <p:cNvSpPr txBox="1"/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31"/>
          <p:cNvSpPr/>
          <p:nvPr>
            <p:ph idx="2" type="pic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35" name="Google Shape;35;p31"/>
          <p:cNvSpPr txBox="1"/>
          <p:nvPr>
            <p:ph idx="1" type="body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33CC33"/>
              </a:buClr>
              <a:buSzPts val="1600"/>
              <a:buFont typeface="Tahoma"/>
              <a:buNone/>
              <a:defRPr sz="1600"/>
            </a:lvl1pPr>
            <a:lvl2pPr indent="-228600" lvl="1" marL="9144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33CC33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33CC33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33CC33"/>
              </a:buClr>
              <a:buSzPts val="1000"/>
              <a:buFont typeface="Tahoma"/>
              <a:buNone/>
              <a:defRPr sz="1000"/>
            </a:lvl4pPr>
            <a:lvl5pPr indent="-228600" lvl="4" marL="22860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33CC33"/>
              </a:buClr>
              <a:buSzPts val="1000"/>
              <a:buFont typeface="Tahoma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36" name="Google Shape;36;p31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31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1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32"/>
          <p:cNvSpPr txBox="1"/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32"/>
          <p:cNvSpPr txBox="1"/>
          <p:nvPr>
            <p:ph idx="1" type="body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33CC33"/>
              </a:buClr>
              <a:buSzPts val="3200"/>
              <a:buFont typeface="Tahoma"/>
              <a:buChar char="•"/>
              <a:defRPr sz="3200"/>
            </a:lvl1pPr>
            <a:lvl2pPr indent="-406400" lvl="1" marL="914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33CC33"/>
              </a:buClr>
              <a:buSzPts val="2800"/>
              <a:buChar char="▪"/>
              <a:defRPr sz="2800"/>
            </a:lvl2pPr>
            <a:lvl3pPr indent="-381000" lvl="2" marL="1371600" algn="l">
              <a:lnSpc>
                <a:spcPct val="100000"/>
              </a:lnSpc>
              <a:spcBef>
                <a:spcPts val="960"/>
              </a:spcBef>
              <a:spcAft>
                <a:spcPts val="0"/>
              </a:spcAft>
              <a:buClr>
                <a:srgbClr val="33CC33"/>
              </a:buClr>
              <a:buSzPts val="2400"/>
              <a:buChar char="✔"/>
              <a:defRPr sz="2400"/>
            </a:lvl3pPr>
            <a:lvl4pPr indent="-355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3CC33"/>
              </a:buClr>
              <a:buSzPts val="2000"/>
              <a:buFont typeface="Tahoma"/>
              <a:buChar char="–"/>
              <a:defRPr sz="2000"/>
            </a:lvl4pPr>
            <a:lvl5pPr indent="-355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3CC33"/>
              </a:buClr>
              <a:buSzPts val="2000"/>
              <a:buFont typeface="Tahoma"/>
              <a:buChar char="»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42" name="Google Shape;42;p32"/>
          <p:cNvSpPr txBox="1"/>
          <p:nvPr>
            <p:ph idx="2" type="body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33CC33"/>
              </a:buClr>
              <a:buSzPts val="1600"/>
              <a:buFont typeface="Tahoma"/>
              <a:buNone/>
              <a:defRPr sz="1600"/>
            </a:lvl1pPr>
            <a:lvl2pPr indent="-228600" lvl="1" marL="9144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33CC33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33CC33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33CC33"/>
              </a:buClr>
              <a:buSzPts val="1000"/>
              <a:buFont typeface="Tahoma"/>
              <a:buNone/>
              <a:defRPr sz="1000"/>
            </a:lvl4pPr>
            <a:lvl5pPr indent="-228600" lvl="4" marL="22860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33CC33"/>
              </a:buClr>
              <a:buSzPts val="1000"/>
              <a:buFont typeface="Tahoma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43" name="Google Shape;43;p32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32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32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33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663300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33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33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33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34"/>
          <p:cNvSpPr txBox="1"/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663300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34"/>
          <p:cNvSpPr txBox="1"/>
          <p:nvPr>
            <p:ph idx="1" type="body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Tahoma"/>
              <a:buNone/>
              <a:defRPr b="1" sz="2400">
                <a:solidFill>
                  <a:srgbClr val="663300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3CC33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rgbClr val="33CC33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33CC33"/>
              </a:buClr>
              <a:buSzPts val="1600"/>
              <a:buFont typeface="Tahoma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33CC33"/>
              </a:buClr>
              <a:buSzPts val="1600"/>
              <a:buFont typeface="Tahoma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4" name="Google Shape;54;p34"/>
          <p:cNvSpPr txBox="1"/>
          <p:nvPr>
            <p:ph idx="2" type="body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663300"/>
              </a:buClr>
              <a:buSzPts val="3200"/>
              <a:buFont typeface="Tahoma"/>
              <a:buChar char="•"/>
              <a:defRPr>
                <a:solidFill>
                  <a:srgbClr val="663300"/>
                </a:solidFill>
              </a:defRPr>
            </a:lvl1pPr>
            <a:lvl2pPr indent="-406400" lvl="1" marL="914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663300"/>
              </a:buClr>
              <a:buSzPts val="2800"/>
              <a:buChar char="▪"/>
              <a:defRPr>
                <a:solidFill>
                  <a:srgbClr val="663300"/>
                </a:solidFill>
              </a:defRPr>
            </a:lvl2pPr>
            <a:lvl3pPr indent="-381000" lvl="2" marL="1371600" algn="l">
              <a:lnSpc>
                <a:spcPct val="100000"/>
              </a:lnSpc>
              <a:spcBef>
                <a:spcPts val="960"/>
              </a:spcBef>
              <a:spcAft>
                <a:spcPts val="0"/>
              </a:spcAft>
              <a:buClr>
                <a:srgbClr val="663300"/>
              </a:buClr>
              <a:buSzPts val="2400"/>
              <a:buChar char="✔"/>
              <a:defRPr>
                <a:solidFill>
                  <a:srgbClr val="663300"/>
                </a:solidFill>
              </a:defRPr>
            </a:lvl3pPr>
            <a:lvl4pPr indent="-355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663300"/>
              </a:buClr>
              <a:buSzPts val="2000"/>
              <a:buFont typeface="Tahoma"/>
              <a:buChar char="–"/>
              <a:defRPr>
                <a:solidFill>
                  <a:srgbClr val="663300"/>
                </a:solidFill>
              </a:defRPr>
            </a:lvl4pPr>
            <a:lvl5pPr indent="-355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663300"/>
              </a:buClr>
              <a:buSzPts val="2000"/>
              <a:buFont typeface="Tahoma"/>
              <a:buChar char="»"/>
              <a:defRPr>
                <a:solidFill>
                  <a:srgbClr val="663300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5" name="Google Shape;55;p34"/>
          <p:cNvSpPr txBox="1"/>
          <p:nvPr>
            <p:ph idx="3" type="body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Tahoma"/>
              <a:buNone/>
              <a:defRPr b="1" sz="2400">
                <a:solidFill>
                  <a:srgbClr val="663300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3CC33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rgbClr val="33CC33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33CC33"/>
              </a:buClr>
              <a:buSzPts val="1600"/>
              <a:buFont typeface="Tahoma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33CC33"/>
              </a:buClr>
              <a:buSzPts val="1600"/>
              <a:buFont typeface="Tahoma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6" name="Google Shape;56;p34"/>
          <p:cNvSpPr txBox="1"/>
          <p:nvPr>
            <p:ph idx="4" type="body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663300"/>
              </a:buClr>
              <a:buSzPts val="3200"/>
              <a:buFont typeface="Tahoma"/>
              <a:buChar char="•"/>
              <a:defRPr>
                <a:solidFill>
                  <a:srgbClr val="663300"/>
                </a:solidFill>
              </a:defRPr>
            </a:lvl1pPr>
            <a:lvl2pPr indent="-406400" lvl="1" marL="914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663300"/>
              </a:buClr>
              <a:buSzPts val="2800"/>
              <a:buChar char="▪"/>
              <a:defRPr>
                <a:solidFill>
                  <a:srgbClr val="663300"/>
                </a:solidFill>
              </a:defRPr>
            </a:lvl2pPr>
            <a:lvl3pPr indent="-381000" lvl="2" marL="1371600" algn="l">
              <a:lnSpc>
                <a:spcPct val="100000"/>
              </a:lnSpc>
              <a:spcBef>
                <a:spcPts val="960"/>
              </a:spcBef>
              <a:spcAft>
                <a:spcPts val="0"/>
              </a:spcAft>
              <a:buClr>
                <a:srgbClr val="663300"/>
              </a:buClr>
              <a:buSzPts val="2400"/>
              <a:buChar char="✔"/>
              <a:defRPr>
                <a:solidFill>
                  <a:srgbClr val="663300"/>
                </a:solidFill>
              </a:defRPr>
            </a:lvl3pPr>
            <a:lvl4pPr indent="-355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663300"/>
              </a:buClr>
              <a:buSzPts val="2000"/>
              <a:buFont typeface="Tahoma"/>
              <a:buChar char="–"/>
              <a:defRPr>
                <a:solidFill>
                  <a:srgbClr val="663300"/>
                </a:solidFill>
              </a:defRPr>
            </a:lvl4pPr>
            <a:lvl5pPr indent="-355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663300"/>
              </a:buClr>
              <a:buSzPts val="2000"/>
              <a:buFont typeface="Tahoma"/>
              <a:buChar char="»"/>
              <a:defRPr>
                <a:solidFill>
                  <a:srgbClr val="663300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7" name="Google Shape;57;p34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34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34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35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663300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35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33CC33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33CC33"/>
              </a:buClr>
              <a:buSzPts val="1800"/>
              <a:buChar char="▪"/>
              <a:defRPr/>
            </a:lvl2pPr>
            <a:lvl3pPr indent="-342900" lvl="2" marL="137160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rgbClr val="33CC33"/>
              </a:buClr>
              <a:buSzPts val="1800"/>
              <a:buChar char="✔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33CC33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33CC33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3" name="Google Shape;63;p35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33CC33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33CC33"/>
              </a:buClr>
              <a:buSzPts val="1800"/>
              <a:buChar char="▪"/>
              <a:defRPr/>
            </a:lvl2pPr>
            <a:lvl3pPr indent="-342900" lvl="2" marL="137160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rgbClr val="33CC33"/>
              </a:buClr>
              <a:buSzPts val="1800"/>
              <a:buChar char="✔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33CC33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33CC33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4" name="Google Shape;64;p35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35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35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36"/>
          <p:cNvSpPr txBox="1"/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36"/>
          <p:cNvSpPr txBox="1"/>
          <p:nvPr>
            <p:ph idx="1" type="body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33CC33"/>
              </a:buClr>
              <a:buSzPts val="2400"/>
              <a:buFont typeface="Tahoma"/>
              <a:buNone/>
              <a:defRPr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3CC33"/>
              </a:buClr>
              <a:buSzPts val="2000"/>
              <a:buNone/>
              <a:defRPr sz="2000"/>
            </a:lvl2pPr>
            <a:lvl3pPr indent="-228600" lvl="2" marL="137160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rgbClr val="33CC33"/>
              </a:buClr>
              <a:buSzPts val="1800"/>
              <a:buNone/>
              <a:defRPr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33CC33"/>
              </a:buClr>
              <a:buSzPts val="1600"/>
              <a:buFont typeface="Tahoma"/>
              <a:buNone/>
              <a:defRPr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33CC33"/>
              </a:buClr>
              <a:buSzPts val="1600"/>
              <a:buFont typeface="Tahoma"/>
              <a:buNone/>
              <a:defRPr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70" name="Google Shape;70;p36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36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36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37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37"/>
          <p:cNvSpPr txBox="1"/>
          <p:nvPr>
            <p:ph idx="1" type="body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33CC33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33CC33"/>
              </a:buClr>
              <a:buSzPts val="1800"/>
              <a:buChar char="▪"/>
              <a:defRPr/>
            </a:lvl2pPr>
            <a:lvl3pPr indent="-342900" lvl="2" marL="137160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rgbClr val="33CC33"/>
              </a:buClr>
              <a:buSzPts val="1800"/>
              <a:buChar char="✔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33CC33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33CC33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6" name="Google Shape;76;p37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37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37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38"/>
          <p:cNvSpPr txBox="1"/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38"/>
          <p:cNvSpPr txBox="1"/>
          <p:nvPr>
            <p:ph idx="1" type="subTitle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33CC33"/>
              </a:buClr>
              <a:buSzPts val="2400"/>
              <a:buFont typeface="Tahoma"/>
              <a:buNone/>
              <a:defRPr sz="2400"/>
            </a:lvl1pPr>
            <a:lvl2pPr lvl="1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3CC33"/>
              </a:buClr>
              <a:buSzPts val="2000"/>
              <a:buNone/>
              <a:defRPr sz="2000"/>
            </a:lvl2pPr>
            <a:lvl3pPr lvl="2" algn="ctr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rgbClr val="33CC33"/>
              </a:buClr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33CC33"/>
              </a:buClr>
              <a:buSzPts val="1600"/>
              <a:buFont typeface="Tahoma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33CC33"/>
              </a:buClr>
              <a:buSzPts val="1600"/>
              <a:buFont typeface="Tahoma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82" name="Google Shape;82;p38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38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38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7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11" name="Google Shape;11;p27"/>
          <p:cNvSpPr txBox="1"/>
          <p:nvPr>
            <p:ph idx="1" type="body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33CC33"/>
              </a:buClr>
              <a:buSzPts val="3200"/>
              <a:buFont typeface="Tahoma"/>
              <a:buChar char="•"/>
              <a:defRPr b="0" i="0" sz="3200" u="none" cap="none" strike="noStrike">
                <a:solidFill>
                  <a:srgbClr val="33CC33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33CC33"/>
              </a:buClr>
              <a:buSzPts val="2800"/>
              <a:buFont typeface="Noto Sans Symbols"/>
              <a:buChar char="▪"/>
              <a:defRPr b="0" i="0" sz="2800" u="none" cap="none" strike="noStrike">
                <a:solidFill>
                  <a:srgbClr val="33CC33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960"/>
              </a:spcBef>
              <a:spcAft>
                <a:spcPts val="0"/>
              </a:spcAft>
              <a:buClr>
                <a:srgbClr val="33CC33"/>
              </a:buClr>
              <a:buSzPts val="2400"/>
              <a:buFont typeface="Noto Sans Symbols"/>
              <a:buChar char="✔"/>
              <a:defRPr b="0" i="0" sz="2400" u="none" cap="none" strike="noStrike">
                <a:solidFill>
                  <a:srgbClr val="33CC33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3CC33"/>
              </a:buClr>
              <a:buSzPts val="2000"/>
              <a:buFont typeface="Tahoma"/>
              <a:buChar char="–"/>
              <a:defRPr b="0" i="0" sz="2000" u="none" cap="none" strike="noStrike">
                <a:solidFill>
                  <a:srgbClr val="33CC33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3CC33"/>
              </a:buClr>
              <a:buSzPts val="2000"/>
              <a:buFont typeface="Tahoma"/>
              <a:buChar char="»"/>
              <a:defRPr b="0" i="0" sz="2000" u="none" cap="none" strike="noStrike">
                <a:solidFill>
                  <a:srgbClr val="33CC33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12" name="Google Shape;12;p27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27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27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000000"/>
              </a:solidFill>
            </a:endParaRPr>
          </a:p>
        </p:txBody>
      </p:sp>
      <p:pic>
        <p:nvPicPr>
          <p:cNvPr descr="F:\AMACHIEN GOOGLE\AMACHIEN\ME\Logottn.jpg" id="15" name="Google Shape;15;p27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7670800" y="69850"/>
            <a:ext cx="1382712" cy="685800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1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1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1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1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1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1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jpg"/><Relationship Id="rId4" Type="http://schemas.openxmlformats.org/officeDocument/2006/relationships/image" Target="../media/image23.jpg"/><Relationship Id="rId5" Type="http://schemas.openxmlformats.org/officeDocument/2006/relationships/image" Target="../media/image5.jpg"/><Relationship Id="rId6" Type="http://schemas.openxmlformats.org/officeDocument/2006/relationships/image" Target="../media/image4.jpg"/><Relationship Id="rId7" Type="http://schemas.openxmlformats.org/officeDocument/2006/relationships/image" Target="../media/image6.jpg"/><Relationship Id="rId8" Type="http://schemas.openxmlformats.org/officeDocument/2006/relationships/image" Target="../media/image9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0.jpg"/><Relationship Id="rId4" Type="http://schemas.openxmlformats.org/officeDocument/2006/relationships/image" Target="../media/image1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6.jpg"/><Relationship Id="rId4" Type="http://schemas.openxmlformats.org/officeDocument/2006/relationships/image" Target="../media/image22.jpg"/><Relationship Id="rId5" Type="http://schemas.openxmlformats.org/officeDocument/2006/relationships/image" Target="../media/image18.jpg"/><Relationship Id="rId6" Type="http://schemas.openxmlformats.org/officeDocument/2006/relationships/image" Target="../media/image7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3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9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2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5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4.jpg"/><Relationship Id="rId4" Type="http://schemas.openxmlformats.org/officeDocument/2006/relationships/image" Target="../media/image20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1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8.jpg"/><Relationship Id="rId4" Type="http://schemas.openxmlformats.org/officeDocument/2006/relationships/image" Target="../media/image2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"/>
          <p:cNvSpPr txBox="1"/>
          <p:nvPr>
            <p:ph idx="4294967295" type="ctrTitle"/>
          </p:nvPr>
        </p:nvSpPr>
        <p:spPr>
          <a:xfrm>
            <a:off x="533400" y="1706125"/>
            <a:ext cx="7391400" cy="88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663300"/>
              </a:buClr>
              <a:buSzPts val="1800"/>
              <a:buFont typeface="Tahoma"/>
              <a:buNone/>
            </a:pPr>
            <a:br>
              <a:rPr b="1" i="0" lang="en-US" sz="18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</a:br>
            <a:br>
              <a:rPr b="1" i="0" lang="en-US" sz="18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lang="en-US">
                <a:solidFill>
                  <a:srgbClr val="663300"/>
                </a:solidFill>
              </a:rPr>
              <a:t>Hệ thống</a:t>
            </a:r>
            <a:r>
              <a:rPr b="1" i="0" lang="en-US" sz="36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 Bác Tôm v</a:t>
            </a:r>
            <a:r>
              <a:rPr lang="en-US">
                <a:solidFill>
                  <a:srgbClr val="663300"/>
                </a:solidFill>
              </a:rPr>
              <a:t>à Farms</a:t>
            </a:r>
            <a:br>
              <a:rPr b="1" i="0" lang="en-US" sz="36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1" i="0" lang="en-US" sz="36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GIÁ TRỊ CỐT LÕI</a:t>
            </a:r>
            <a:br>
              <a:rPr b="1" i="0" lang="en-US" sz="38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</a:br>
            <a:br>
              <a:rPr b="0" i="0" lang="en-US" sz="20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</a:br>
            <a:br>
              <a:rPr b="1" i="0" lang="en-US" sz="20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</a:br>
            <a:br>
              <a:rPr b="1" i="0" lang="en-US" sz="10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</a:br>
            <a:endParaRPr b="1" i="0" sz="3600" u="none" cap="none" strike="noStrike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descr="E:\for ppt\1271111_663837826967422_699146420_o.jpg" id="90" name="Google Shape;90;p1"/>
          <p:cNvPicPr preferRelativeResize="0"/>
          <p:nvPr/>
        </p:nvPicPr>
        <p:blipFill rotWithShape="1">
          <a:blip r:embed="rId3">
            <a:alphaModFix/>
          </a:blip>
          <a:srcRect b="8589" l="-3" r="303" t="34652"/>
          <a:stretch/>
        </p:blipFill>
        <p:spPr>
          <a:xfrm>
            <a:off x="20637" y="2667000"/>
            <a:ext cx="9029700" cy="3429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3"/>
          <p:cNvSpPr txBox="1"/>
          <p:nvPr>
            <p:ph idx="4294967295"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3300"/>
              </a:buClr>
              <a:buSzPts val="3600"/>
              <a:buFont typeface="Tahoma"/>
              <a:buNone/>
            </a:pPr>
            <a:r>
              <a:rPr b="1" i="0" lang="en-US" sz="36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Sáng lập viên</a:t>
            </a:r>
            <a:endParaRPr/>
          </a:p>
        </p:txBody>
      </p:sp>
      <p:sp>
        <p:nvSpPr>
          <p:cNvPr id="96" name="Google Shape;96;p3"/>
          <p:cNvSpPr txBox="1"/>
          <p:nvPr>
            <p:ph idx="4294967295" type="body"/>
          </p:nvPr>
        </p:nvSpPr>
        <p:spPr>
          <a:xfrm>
            <a:off x="228600" y="1600200"/>
            <a:ext cx="84582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3300"/>
              </a:buClr>
              <a:buSzPts val="2800"/>
              <a:buFont typeface="Tahoma"/>
              <a:buChar char="•"/>
            </a:pPr>
            <a:r>
              <a:rPr b="0" i="0" lang="en-US" sz="28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1997 – 2004: MARD + DANIDA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663300"/>
              </a:buClr>
              <a:buSzPts val="2800"/>
              <a:buFont typeface="Tahoma"/>
              <a:buChar char="•"/>
            </a:pPr>
            <a:r>
              <a:rPr b="0" i="0" lang="en-US" sz="28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2002 – 2003: Larenstein (Hà Lan)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663300"/>
              </a:buClr>
              <a:buSzPts val="2800"/>
              <a:buFont typeface="Tahoma"/>
              <a:buChar char="•"/>
            </a:pPr>
            <a:r>
              <a:rPr b="0" i="0" lang="en-US" sz="28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2004 – 2009: NGOs (GRET, CIAT, HELVETAS)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663300"/>
              </a:buClr>
              <a:buSzPts val="2800"/>
              <a:buFont typeface="Tahoma"/>
              <a:buChar char="•"/>
            </a:pPr>
            <a:r>
              <a:rPr b="0" i="0" lang="en-US" sz="28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2009 – nay: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Phó ban điều phối PGS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Hội viên INOFO – Mạng lưới Nông dân Hữu cơ quốc tế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Health Coach – Huấn luyện viên sức khỏe của IIN (Viện Dinh dưỡng Toàn diện Hoa Kỳ)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Đại sứ dinh dưỡng Larenstein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Tư vấn chuỗi giá trị và doanh nghiệp SMEs nông nghiệp (Oxfam, Worldbank, PanNature, CSIP…)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9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9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96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96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96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96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96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96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4"/>
          <p:cNvPicPr preferRelativeResize="0"/>
          <p:nvPr/>
        </p:nvPicPr>
        <p:blipFill rotWithShape="1">
          <a:blip r:embed="rId3">
            <a:alphaModFix/>
          </a:blip>
          <a:srcRect b="10035" l="29167" r="26665" t="0"/>
          <a:stretch/>
        </p:blipFill>
        <p:spPr>
          <a:xfrm>
            <a:off x="0" y="2684462"/>
            <a:ext cx="3657600" cy="4194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4"/>
          <p:cNvPicPr preferRelativeResize="0"/>
          <p:nvPr/>
        </p:nvPicPr>
        <p:blipFill rotWithShape="1">
          <a:blip r:embed="rId4">
            <a:alphaModFix/>
          </a:blip>
          <a:srcRect b="5555" l="17408" r="24815" t="22221"/>
          <a:stretch/>
        </p:blipFill>
        <p:spPr>
          <a:xfrm>
            <a:off x="6172200" y="0"/>
            <a:ext cx="2971800" cy="4953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4"/>
          <p:cNvPicPr preferRelativeResize="0"/>
          <p:nvPr/>
        </p:nvPicPr>
        <p:blipFill rotWithShape="1">
          <a:blip r:embed="rId5">
            <a:alphaModFix/>
          </a:blip>
          <a:srcRect b="0" l="0" r="15342" t="13635"/>
          <a:stretch/>
        </p:blipFill>
        <p:spPr>
          <a:xfrm>
            <a:off x="5359400" y="3962400"/>
            <a:ext cx="3784600" cy="2895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0" y="0"/>
            <a:ext cx="3911600" cy="2933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4"/>
          <p:cNvPicPr preferRelativeResize="0"/>
          <p:nvPr/>
        </p:nvPicPr>
        <p:blipFill rotWithShape="1">
          <a:blip r:embed="rId7">
            <a:alphaModFix/>
          </a:blip>
          <a:srcRect b="0" l="0" r="0" t="8007"/>
          <a:stretch/>
        </p:blipFill>
        <p:spPr>
          <a:xfrm>
            <a:off x="3071812" y="2667000"/>
            <a:ext cx="3432175" cy="42116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4"/>
          <p:cNvPicPr preferRelativeResize="0"/>
          <p:nvPr/>
        </p:nvPicPr>
        <p:blipFill rotWithShape="1">
          <a:blip r:embed="rId8">
            <a:alphaModFix/>
          </a:blip>
          <a:srcRect b="0" l="20004" r="14994" t="0"/>
          <a:stretch/>
        </p:blipFill>
        <p:spPr>
          <a:xfrm>
            <a:off x="3911600" y="0"/>
            <a:ext cx="2336800" cy="2695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"/>
          <p:cNvSpPr txBox="1"/>
          <p:nvPr>
            <p:ph idx="4294967295"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3300"/>
              </a:buClr>
              <a:buSzPts val="3600"/>
              <a:buFont typeface="Tahoma"/>
              <a:buNone/>
            </a:pPr>
            <a:r>
              <a:rPr b="1" i="0" lang="en-US" sz="36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Nội dung</a:t>
            </a:r>
            <a:endParaRPr/>
          </a:p>
        </p:txBody>
      </p:sp>
      <p:sp>
        <p:nvSpPr>
          <p:cNvPr id="112" name="Google Shape;112;p2"/>
          <p:cNvSpPr txBox="1"/>
          <p:nvPr>
            <p:ph idx="4294967295" type="body"/>
          </p:nvPr>
        </p:nvSpPr>
        <p:spPr>
          <a:xfrm>
            <a:off x="2743200" y="2209800"/>
            <a:ext cx="4419600" cy="243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3300"/>
              </a:buClr>
              <a:buSzPts val="3600"/>
              <a:buFont typeface="Tahoma"/>
              <a:buChar char="•"/>
            </a:pPr>
            <a:r>
              <a:rPr b="0" i="0" lang="en-US" sz="36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Tổ chức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rgbClr val="663300"/>
              </a:buClr>
              <a:buSzPts val="3600"/>
              <a:buFont typeface="Tahoma"/>
              <a:buChar char="•"/>
            </a:pPr>
            <a:r>
              <a:rPr b="0" i="0" lang="en-US" sz="36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Tầm nhìn 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rgbClr val="663300"/>
              </a:buClr>
              <a:buSzPts val="3600"/>
              <a:buFont typeface="Tahoma"/>
              <a:buChar char="•"/>
            </a:pPr>
            <a:r>
              <a:rPr b="0" i="0" lang="en-US" sz="36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Gía trị cốt lõi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rgbClr val="663300"/>
              </a:buClr>
              <a:buSzPts val="3600"/>
              <a:buFont typeface="Tahoma"/>
              <a:buChar char="•"/>
            </a:pPr>
            <a:r>
              <a:rPr b="0" i="0" lang="en-US" sz="36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Chiến lược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rgbClr val="663300"/>
              </a:buClr>
              <a:buSzPts val="3600"/>
              <a:buFont typeface="Tahoma"/>
              <a:buChar char="•"/>
            </a:pPr>
            <a:r>
              <a:rPr b="0" i="0" lang="en-US" sz="36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Kênh hoạt động</a:t>
            </a:r>
            <a:endParaRPr/>
          </a:p>
          <a:p>
            <a:pPr indent="-114300" lvl="0" marL="342900" marR="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rgbClr val="33CC33"/>
              </a:buClr>
              <a:buSzPts val="3600"/>
              <a:buFont typeface="Tahoma"/>
              <a:buNone/>
            </a:pPr>
            <a:r>
              <a:t/>
            </a:r>
            <a:endParaRPr b="0" i="0" sz="3600" u="none">
              <a:solidFill>
                <a:srgbClr val="6633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1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1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12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12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12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5"/>
          <p:cNvSpPr txBox="1"/>
          <p:nvPr>
            <p:ph idx="4294967295"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3300"/>
              </a:buClr>
              <a:buSzPts val="3600"/>
              <a:buFont typeface="Tahoma"/>
              <a:buNone/>
            </a:pPr>
            <a:r>
              <a:rPr b="1" i="0" lang="en-US" sz="36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Tổ chức</a:t>
            </a:r>
            <a:endParaRPr/>
          </a:p>
        </p:txBody>
      </p:sp>
      <p:sp>
        <p:nvSpPr>
          <p:cNvPr id="118" name="Google Shape;118;p5"/>
          <p:cNvSpPr txBox="1"/>
          <p:nvPr>
            <p:ph idx="4294967295" type="body"/>
          </p:nvPr>
        </p:nvSpPr>
        <p:spPr>
          <a:xfrm>
            <a:off x="228600" y="1295400"/>
            <a:ext cx="8839200" cy="5334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3300"/>
              </a:buClr>
              <a:buSzPts val="2800"/>
              <a:buFont typeface="Tahoma"/>
              <a:buChar char="•"/>
            </a:pPr>
            <a:r>
              <a:rPr b="1" i="0" lang="en-US" sz="28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Chuỗi cửa hàng 18 điểm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Cổ phần hóa để tăng tính làm chủ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~80% dòng hàng chính do hệ thống kiểm tra và duyệt trước khi đưa vào cửa hàng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663300"/>
              </a:buClr>
              <a:buSzPts val="2800"/>
              <a:buFont typeface="Tahoma"/>
              <a:buChar char="•"/>
            </a:pPr>
            <a:r>
              <a:rPr b="1" i="0" lang="en-US" sz="28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Cửa hàng nhập theo 2 kênh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Trực tiếp từ các NCC ~ 20% (thường là các NCC có hệ thống giao hàng rộng khắp)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Qua kho tổng ~80% (thường là các NCC dòng hàng tươi sống, đặc trưng)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663300"/>
              </a:buClr>
              <a:buSzPts val="2800"/>
              <a:buFont typeface="Tahoma"/>
              <a:buChar char="•"/>
            </a:pPr>
            <a:r>
              <a:rPr b="1" i="0" lang="en-US" sz="28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Nhân sự</a:t>
            </a:r>
            <a:endParaRPr b="1" i="0" sz="2800" u="none">
              <a:solidFill>
                <a:srgbClr val="6633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Front </a:t>
            </a:r>
            <a:r>
              <a:rPr lang="en-US" sz="2400">
                <a:solidFill>
                  <a:srgbClr val="663300"/>
                </a:solidFill>
              </a:rPr>
              <a:t>7</a:t>
            </a: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0%: Cửa hàng + Ngành hàng + Kho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Back </a:t>
            </a:r>
            <a:r>
              <a:rPr lang="en-US" sz="2400">
                <a:solidFill>
                  <a:srgbClr val="663300"/>
                </a:solidFill>
              </a:rPr>
              <a:t>3</a:t>
            </a: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0%: Mkt + Hr + Kế toán</a:t>
            </a:r>
            <a:endParaRPr/>
          </a:p>
          <a:p>
            <a:pPr indent="-1397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33CC33"/>
              </a:buClr>
              <a:buSzPts val="3200"/>
              <a:buFont typeface="Tahoma"/>
              <a:buNone/>
            </a:pPr>
            <a:r>
              <a:t/>
            </a:r>
            <a:endParaRPr b="0" i="0" sz="3200" u="none">
              <a:solidFill>
                <a:srgbClr val="6633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33CC33"/>
              </a:buClr>
              <a:buSzPts val="2800"/>
              <a:buFont typeface="Tahoma"/>
              <a:buNone/>
            </a:pPr>
            <a:r>
              <a:t/>
            </a:r>
            <a:endParaRPr b="0" i="0" sz="2800" u="none">
              <a:solidFill>
                <a:srgbClr val="6633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1651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33CC33"/>
              </a:buClr>
              <a:buSzPts val="2800"/>
              <a:buFont typeface="Tahoma"/>
              <a:buNone/>
            </a:pPr>
            <a:r>
              <a:t/>
            </a:r>
            <a:endParaRPr b="0" i="0" sz="2800" u="none">
              <a:solidFill>
                <a:srgbClr val="6633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1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1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1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18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18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18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18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18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18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end="9" st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18">
                                            <p:txEl>
                                              <p:pRg end="9" st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end="10" st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18">
                                            <p:txEl>
                                              <p:pRg end="10" st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end="11" st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18">
                                            <p:txEl>
                                              <p:pRg end="11" st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6"/>
          <p:cNvSpPr txBox="1"/>
          <p:nvPr>
            <p:ph idx="4294967295"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3300"/>
              </a:buClr>
              <a:buSzPts val="3600"/>
              <a:buFont typeface="Tahoma"/>
              <a:buNone/>
            </a:pPr>
            <a:r>
              <a:rPr b="1" i="0" lang="en-US" sz="36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Tổ chức</a:t>
            </a:r>
            <a:endParaRPr/>
          </a:p>
        </p:txBody>
      </p:sp>
      <p:sp>
        <p:nvSpPr>
          <p:cNvPr id="124" name="Google Shape;124;p6"/>
          <p:cNvSpPr txBox="1"/>
          <p:nvPr>
            <p:ph idx="4294967295" type="body"/>
          </p:nvPr>
        </p:nvSpPr>
        <p:spPr>
          <a:xfrm>
            <a:off x="228600" y="1295400"/>
            <a:ext cx="8839200" cy="5334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3300"/>
              </a:buClr>
              <a:buSzPts val="2800"/>
              <a:buFont typeface="Tahoma"/>
              <a:buChar char="•"/>
            </a:pPr>
            <a:r>
              <a:rPr b="1" i="0" lang="en-US" sz="28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Nhà cung cấp chính ~ 100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Rau, Thịt Cá chủ yếu lân cận Hà Nội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Trái cây chủ yếu từ Nam bộ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Đặc sản ba miền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663300"/>
              </a:buClr>
              <a:buSzPts val="2800"/>
              <a:buFont typeface="Tahoma"/>
              <a:buChar char="•"/>
            </a:pPr>
            <a:r>
              <a:rPr b="1" i="0" lang="en-US" sz="28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Đối tác 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PGS Việt Nam, VOAA, </a:t>
            </a:r>
            <a:r>
              <a:rPr lang="en-US" sz="2400">
                <a:solidFill>
                  <a:srgbClr val="663300"/>
                </a:solidFill>
              </a:rPr>
              <a:t>VIRI, PanNature, CIAT,...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Công ty dịch vụ: Htsoft, Facebook, Grab</a:t>
            </a:r>
            <a:endParaRPr/>
          </a:p>
          <a:p>
            <a:pPr indent="-1079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33CC33"/>
              </a:buClr>
              <a:buSzPts val="2800"/>
              <a:buFont typeface="Noto Sans Symbols"/>
              <a:buNone/>
            </a:pPr>
            <a:r>
              <a:t/>
            </a:r>
            <a:endParaRPr b="0" i="0" sz="2800" u="none" cap="none" strike="noStrike">
              <a:solidFill>
                <a:srgbClr val="6633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1333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33CC33"/>
              </a:buClr>
              <a:buSzPts val="2400"/>
              <a:buFont typeface="Noto Sans Symbols"/>
              <a:buNone/>
            </a:pPr>
            <a:r>
              <a:t/>
            </a:r>
            <a:endParaRPr b="0" i="0" sz="2400" u="none" cap="none" strike="noStrike">
              <a:solidFill>
                <a:srgbClr val="6633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1333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33CC33"/>
              </a:buClr>
              <a:buSzPts val="2400"/>
              <a:buFont typeface="Noto Sans Symbols"/>
              <a:buNone/>
            </a:pPr>
            <a:r>
              <a:t/>
            </a:r>
            <a:endParaRPr b="1" i="0" sz="2400" u="none" cap="none" strike="noStrike">
              <a:solidFill>
                <a:srgbClr val="6633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1397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33CC33"/>
              </a:buClr>
              <a:buSzPts val="3200"/>
              <a:buFont typeface="Tahoma"/>
              <a:buNone/>
            </a:pPr>
            <a:r>
              <a:t/>
            </a:r>
            <a:endParaRPr b="0" i="0" sz="3200" u="none">
              <a:solidFill>
                <a:srgbClr val="6633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33CC33"/>
              </a:buClr>
              <a:buSzPts val="2800"/>
              <a:buFont typeface="Tahoma"/>
              <a:buNone/>
            </a:pPr>
            <a:r>
              <a:t/>
            </a:r>
            <a:endParaRPr b="0" i="0" sz="2800" u="none">
              <a:solidFill>
                <a:srgbClr val="6633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1651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33CC33"/>
              </a:buClr>
              <a:buSzPts val="2800"/>
              <a:buFont typeface="Tahoma"/>
              <a:buNone/>
            </a:pPr>
            <a:r>
              <a:t/>
            </a:r>
            <a:endParaRPr b="0" i="0" sz="2800" u="none">
              <a:solidFill>
                <a:srgbClr val="6633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2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24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24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24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24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24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24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24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24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end="9" st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24">
                                            <p:txEl>
                                              <p:pRg end="9" st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end="10" st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24">
                                            <p:txEl>
                                              <p:pRg end="10" st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end="11" st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24">
                                            <p:txEl>
                                              <p:pRg end="11" st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end="12" st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24">
                                            <p:txEl>
                                              <p:pRg end="12" st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0"/>
          <p:cNvSpPr txBox="1"/>
          <p:nvPr>
            <p:ph idx="4294967295"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6600"/>
              </a:buClr>
              <a:buSzPts val="3600"/>
              <a:buFont typeface="Tahoma"/>
              <a:buNone/>
            </a:pPr>
            <a:r>
              <a:rPr b="1" i="0" lang="en-US" sz="3600" u="none" cap="none" strike="noStrike">
                <a:solidFill>
                  <a:srgbClr val="CC6600"/>
                </a:solidFill>
                <a:latin typeface="Tahoma"/>
                <a:ea typeface="Tahoma"/>
                <a:cs typeface="Tahoma"/>
                <a:sym typeface="Tahoma"/>
              </a:rPr>
              <a:t>Biểu đạt Logo</a:t>
            </a:r>
            <a:endParaRPr/>
          </a:p>
        </p:txBody>
      </p:sp>
      <p:sp>
        <p:nvSpPr>
          <p:cNvPr id="130" name="Google Shape;130;p10"/>
          <p:cNvSpPr txBox="1"/>
          <p:nvPr>
            <p:ph idx="4294967295" type="body"/>
          </p:nvPr>
        </p:nvSpPr>
        <p:spPr>
          <a:xfrm>
            <a:off x="228600" y="1600200"/>
            <a:ext cx="8610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3300"/>
              </a:buClr>
              <a:buSzPts val="3200"/>
              <a:buFont typeface="Tahoma"/>
              <a:buChar char="•"/>
            </a:pPr>
            <a:r>
              <a:rPr b="0" i="0" lang="en-US" sz="3200" u="none">
                <a:solidFill>
                  <a:srgbClr val="993300"/>
                </a:solidFill>
                <a:latin typeface="Tahoma"/>
                <a:ea typeface="Tahoma"/>
                <a:cs typeface="Tahoma"/>
                <a:sym typeface="Tahoma"/>
              </a:rPr>
              <a:t>Tên: lấy cảm hứng từ “Túp Lều Bác Tôm”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993300"/>
              </a:buClr>
              <a:buSzPts val="2800"/>
              <a:buFont typeface="Noto Sans Symbols"/>
              <a:buChar char="▪"/>
            </a:pPr>
            <a:r>
              <a:rPr b="0" i="0" lang="en-US" sz="2800" u="none" cap="none" strike="noStrike">
                <a:solidFill>
                  <a:srgbClr val="993300"/>
                </a:solidFill>
                <a:latin typeface="Tahoma"/>
                <a:ea typeface="Tahoma"/>
                <a:cs typeface="Tahoma"/>
                <a:sym typeface="Tahoma"/>
              </a:rPr>
              <a:t>Từng giúp “thay đổi lịch sử nước Mỹ” (Lincoln)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993300"/>
              </a:buClr>
              <a:buSzPts val="2800"/>
              <a:buFont typeface="Noto Sans Symbols"/>
              <a:buChar char="▪"/>
            </a:pPr>
            <a:r>
              <a:rPr b="0" i="0" lang="en-US" sz="2800" u="none" cap="none" strike="noStrike">
                <a:solidFill>
                  <a:srgbClr val="993300"/>
                </a:solidFill>
                <a:latin typeface="Tahoma"/>
                <a:ea typeface="Tahoma"/>
                <a:cs typeface="Tahoma"/>
                <a:sym typeface="Tahoma"/>
              </a:rPr>
              <a:t>Truyền tải tính cách trung thành với gia chủ/khách hàng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993300"/>
              </a:buClr>
              <a:buSzPts val="3200"/>
              <a:buFont typeface="Tahoma"/>
              <a:buChar char="•"/>
            </a:pPr>
            <a:r>
              <a:rPr b="0" i="0" lang="en-US" sz="3200" u="none">
                <a:solidFill>
                  <a:srgbClr val="993300"/>
                </a:solidFill>
                <a:latin typeface="Tahoma"/>
                <a:ea typeface="Tahoma"/>
                <a:cs typeface="Tahoma"/>
                <a:sym typeface="Tahoma"/>
              </a:rPr>
              <a:t>Tông màu nâu chủ đạo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993300"/>
              </a:buClr>
              <a:buSzPts val="2800"/>
              <a:buFont typeface="Noto Sans Symbols"/>
              <a:buChar char="▪"/>
            </a:pPr>
            <a:r>
              <a:rPr b="0" i="0" lang="en-US" sz="2800" u="none" cap="none" strike="noStrike">
                <a:solidFill>
                  <a:srgbClr val="993300"/>
                </a:solidFill>
                <a:latin typeface="Tahoma"/>
                <a:ea typeface="Tahoma"/>
                <a:cs typeface="Tahoma"/>
                <a:sym typeface="Tahoma"/>
              </a:rPr>
              <a:t>nhắc đến </a:t>
            </a:r>
            <a:r>
              <a:rPr b="1" i="0" lang="en-US" sz="2800" u="none" cap="none" strike="noStrike">
                <a:solidFill>
                  <a:srgbClr val="993300"/>
                </a:solidFill>
                <a:latin typeface="Tahoma"/>
                <a:ea typeface="Tahoma"/>
                <a:cs typeface="Tahoma"/>
                <a:sym typeface="Tahoma"/>
              </a:rPr>
              <a:t>đất</a:t>
            </a:r>
            <a:r>
              <a:rPr b="0" i="0" lang="en-US" sz="2800" u="none" cap="none" strike="noStrike">
                <a:solidFill>
                  <a:srgbClr val="993300"/>
                </a:solidFill>
                <a:latin typeface="Tahoma"/>
                <a:ea typeface="Tahoma"/>
                <a:cs typeface="Tahoma"/>
                <a:sym typeface="Tahoma"/>
              </a:rPr>
              <a:t> trồng, nguồn dưỡng chất cho cây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993300"/>
              </a:buClr>
              <a:buSzPts val="2800"/>
              <a:buFont typeface="Noto Sans Symbols"/>
              <a:buChar char="▪"/>
            </a:pPr>
            <a:r>
              <a:rPr b="0" i="0" lang="en-US" sz="2800" u="none" cap="none" strike="noStrike">
                <a:solidFill>
                  <a:srgbClr val="993300"/>
                </a:solidFill>
                <a:latin typeface="Tahoma"/>
                <a:ea typeface="Tahoma"/>
                <a:cs typeface="Tahoma"/>
                <a:sym typeface="Tahoma"/>
              </a:rPr>
              <a:t>phản ánh sự </a:t>
            </a:r>
            <a:r>
              <a:rPr b="1" i="0" lang="en-US" sz="2800" u="none" cap="none" strike="noStrike">
                <a:solidFill>
                  <a:srgbClr val="993300"/>
                </a:solidFill>
                <a:latin typeface="Tahoma"/>
                <a:ea typeface="Tahoma"/>
                <a:cs typeface="Tahoma"/>
                <a:sym typeface="Tahoma"/>
              </a:rPr>
              <a:t>mộc mạc</a:t>
            </a:r>
            <a:r>
              <a:rPr b="0" i="0" lang="en-US" sz="2800" u="none" cap="none" strike="noStrike">
                <a:solidFill>
                  <a:srgbClr val="993300"/>
                </a:solidFill>
                <a:latin typeface="Tahoma"/>
                <a:ea typeface="Tahoma"/>
                <a:cs typeface="Tahoma"/>
                <a:sym typeface="Tahoma"/>
              </a:rPr>
              <a:t>, tinh thần </a:t>
            </a:r>
            <a:r>
              <a:rPr b="1" i="0" lang="en-US" sz="2800" u="none" cap="none" strike="noStrike">
                <a:solidFill>
                  <a:srgbClr val="993300"/>
                </a:solidFill>
                <a:latin typeface="Tahoma"/>
                <a:ea typeface="Tahoma"/>
                <a:cs typeface="Tahoma"/>
                <a:sym typeface="Tahoma"/>
              </a:rPr>
              <a:t>sống chậm</a:t>
            </a:r>
            <a:r>
              <a:rPr b="0" i="0" lang="en-US" sz="2800" u="none" cap="none" strike="noStrike">
                <a:solidFill>
                  <a:srgbClr val="993300"/>
                </a:solidFill>
                <a:latin typeface="Tahoma"/>
                <a:ea typeface="Tahoma"/>
                <a:cs typeface="Tahoma"/>
                <a:sym typeface="Tahoma"/>
              </a:rPr>
              <a:t> để lắng nghe và hòa mình vào </a:t>
            </a:r>
            <a:r>
              <a:rPr b="1" i="0" lang="en-US" sz="2800" u="none" cap="none" strike="noStrike">
                <a:solidFill>
                  <a:srgbClr val="993300"/>
                </a:solidFill>
                <a:latin typeface="Tahoma"/>
                <a:ea typeface="Tahoma"/>
                <a:cs typeface="Tahoma"/>
                <a:sym typeface="Tahoma"/>
              </a:rPr>
              <a:t>thiên nhiên</a:t>
            </a:r>
            <a:endParaRPr/>
          </a:p>
          <a:p>
            <a:pPr indent="-1397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33CC33"/>
              </a:buClr>
              <a:buSzPts val="3200"/>
              <a:buFont typeface="Tahoma"/>
              <a:buNone/>
            </a:pPr>
            <a:r>
              <a:t/>
            </a:r>
            <a:endParaRPr b="0" i="0" sz="3200" u="none">
              <a:solidFill>
                <a:srgbClr val="9933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1397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33CC33"/>
              </a:buClr>
              <a:buSzPts val="3200"/>
              <a:buFont typeface="Tahoma"/>
              <a:buNone/>
            </a:pPr>
            <a:r>
              <a:t/>
            </a:r>
            <a:endParaRPr b="0" i="0" sz="3200" u="none">
              <a:solidFill>
                <a:srgbClr val="9933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3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3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30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30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30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30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30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1"/>
          <p:cNvSpPr txBox="1"/>
          <p:nvPr>
            <p:ph idx="4294967295" type="title"/>
          </p:nvPr>
        </p:nvSpPr>
        <p:spPr>
          <a:xfrm>
            <a:off x="7239000" y="1687512"/>
            <a:ext cx="1524000" cy="32146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6600"/>
              </a:buClr>
              <a:buSzPts val="2800"/>
              <a:buFont typeface="Tahoma"/>
              <a:buNone/>
            </a:pPr>
            <a:r>
              <a:rPr b="0" i="1" lang="en-US" sz="2800" u="none" cap="none" strike="noStrike">
                <a:solidFill>
                  <a:srgbClr val="CC6600"/>
                </a:solidFill>
                <a:latin typeface="Tahoma"/>
                <a:ea typeface="Tahoma"/>
                <a:cs typeface="Tahoma"/>
                <a:sym typeface="Tahoma"/>
              </a:rPr>
              <a:t>Biểu đạt Logo</a:t>
            </a:r>
            <a:endParaRPr/>
          </a:p>
        </p:txBody>
      </p:sp>
      <p:pic>
        <p:nvPicPr>
          <p:cNvPr descr="F:\AMACHIEN GOOGLE\BACTOM PROFILE\BacTom Designs\File in đã duyệt\Logottn.jpg" id="136" name="Google Shape;136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2400" y="3657600"/>
            <a:ext cx="6292850" cy="3124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F:\AMACHIEN GOOGLE\BACTOM PROFILE\BacTom Designs\File in đã duyệt\logo nen trang (1).png" id="137" name="Google Shape;137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28600" y="152400"/>
            <a:ext cx="5838825" cy="2994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9"/>
          <p:cNvSpPr txBox="1"/>
          <p:nvPr>
            <p:ph idx="4294967295"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3300"/>
              </a:buClr>
              <a:buSzPts val="3600"/>
              <a:buFont typeface="Tahoma"/>
              <a:buNone/>
            </a:pPr>
            <a:r>
              <a:rPr b="1" i="0" lang="en-US" sz="36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Tầm nhìn</a:t>
            </a:r>
            <a:endParaRPr/>
          </a:p>
        </p:txBody>
      </p:sp>
      <p:sp>
        <p:nvSpPr>
          <p:cNvPr id="143" name="Google Shape;143;p9"/>
          <p:cNvSpPr txBox="1"/>
          <p:nvPr>
            <p:ph idx="4294967295" type="body"/>
          </p:nvPr>
        </p:nvSpPr>
        <p:spPr>
          <a:xfrm>
            <a:off x="0" y="1519225"/>
            <a:ext cx="3954300" cy="487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3300"/>
              </a:buClr>
              <a:buSzPts val="2800"/>
              <a:buFont typeface="Tahoma"/>
              <a:buChar char="•"/>
            </a:pPr>
            <a:r>
              <a:rPr b="1" i="0" lang="en-US" sz="28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Tầm nhìn: </a:t>
            </a:r>
            <a:r>
              <a:rPr b="0" i="0" lang="en-US" sz="2400" u="none">
                <a:solidFill>
                  <a:srgbClr val="993300"/>
                </a:solidFill>
                <a:latin typeface="Tahoma"/>
                <a:ea typeface="Tahoma"/>
                <a:cs typeface="Tahoma"/>
                <a:sym typeface="Tahoma"/>
              </a:rPr>
              <a:t>Trở thành hệ thống thực phẩm thuận tự nhiên hàng đầu bằng các doanh nghiệp xã hội t</a:t>
            </a:r>
            <a:r>
              <a:rPr lang="en-US" sz="2400">
                <a:solidFill>
                  <a:srgbClr val="993300"/>
                </a:solidFill>
              </a:rPr>
              <a:t>ự chủ có g</a:t>
            </a:r>
            <a:r>
              <a:rPr b="0" i="0" lang="en-US" sz="2400" u="none">
                <a:solidFill>
                  <a:srgbClr val="993300"/>
                </a:solidFill>
                <a:latin typeface="Tahoma"/>
                <a:ea typeface="Tahoma"/>
                <a:cs typeface="Tahoma"/>
                <a:sym typeface="Tahoma"/>
              </a:rPr>
              <a:t>iám sát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663300"/>
              </a:buClr>
              <a:buSzPts val="2000"/>
              <a:buFont typeface="Noto Sans Symbols"/>
              <a:buChar char="▪"/>
            </a:pPr>
            <a:r>
              <a:rPr i="1" lang="en-US" sz="2000">
                <a:solidFill>
                  <a:srgbClr val="663300"/>
                </a:solidFill>
              </a:rPr>
              <a:t>Tất cả cửa hàng đều cổ phần/nhượng quyền</a:t>
            </a:r>
            <a:endParaRPr i="1" sz="2000">
              <a:solidFill>
                <a:srgbClr val="663300"/>
              </a:solidFill>
            </a:endParaRPr>
          </a:p>
          <a:p>
            <a:pPr indent="-285750" lvl="1" marL="74295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663300"/>
              </a:buClr>
              <a:buSzPts val="2000"/>
              <a:buFont typeface="Noto Sans Symbols"/>
              <a:buChar char="▪"/>
            </a:pPr>
            <a:r>
              <a:rPr b="0" i="1" lang="en-US" sz="20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2025: trên 20% nhân viên có cổ phần</a:t>
            </a:r>
            <a:endParaRPr/>
          </a:p>
          <a:p>
            <a:pPr indent="0" lvl="0" marL="74295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3200"/>
              <a:buNone/>
            </a:pPr>
            <a:r>
              <a:t/>
            </a:r>
            <a:endParaRPr i="1" sz="2000">
              <a:solidFill>
                <a:srgbClr val="6633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3200"/>
              <a:buNone/>
            </a:pPr>
            <a:r>
              <a:t/>
            </a:r>
            <a:endParaRPr i="1" sz="2000">
              <a:solidFill>
                <a:srgbClr val="6633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3200"/>
              <a:buNone/>
            </a:pPr>
            <a:r>
              <a:rPr i="1" lang="en-US" sz="2000">
                <a:solidFill>
                  <a:srgbClr val="663300"/>
                </a:solidFill>
              </a:rPr>
              <a:t>Ghi chú: Thuận tự nhiên trong ăn uống, vận động, có nắng gió</a:t>
            </a:r>
            <a:endParaRPr/>
          </a:p>
        </p:txBody>
      </p:sp>
      <p:pic>
        <p:nvPicPr>
          <p:cNvPr id="144" name="Google Shape;144;p9"/>
          <p:cNvPicPr preferRelativeResize="0"/>
          <p:nvPr/>
        </p:nvPicPr>
        <p:blipFill rotWithShape="1">
          <a:blip r:embed="rId3">
            <a:alphaModFix/>
          </a:blip>
          <a:srcRect b="3334" l="16668" r="16666" t="8887"/>
          <a:stretch/>
        </p:blipFill>
        <p:spPr>
          <a:xfrm>
            <a:off x="6638925" y="1066800"/>
            <a:ext cx="2459037" cy="3236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9"/>
          <p:cNvPicPr preferRelativeResize="0"/>
          <p:nvPr/>
        </p:nvPicPr>
        <p:blipFill rotWithShape="1">
          <a:blip r:embed="rId4">
            <a:alphaModFix/>
          </a:blip>
          <a:srcRect b="35586" l="17567" r="17567" t="0"/>
          <a:stretch/>
        </p:blipFill>
        <p:spPr>
          <a:xfrm>
            <a:off x="4106862" y="4429125"/>
            <a:ext cx="2454275" cy="243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9"/>
          <p:cNvPicPr preferRelativeResize="0"/>
          <p:nvPr/>
        </p:nvPicPr>
        <p:blipFill rotWithShape="1">
          <a:blip r:embed="rId5">
            <a:alphaModFix/>
          </a:blip>
          <a:srcRect b="35597" l="0" r="0" t="0"/>
          <a:stretch/>
        </p:blipFill>
        <p:spPr>
          <a:xfrm>
            <a:off x="6742112" y="4495800"/>
            <a:ext cx="2401887" cy="2371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9"/>
          <p:cNvPicPr preferRelativeResize="0"/>
          <p:nvPr/>
        </p:nvPicPr>
        <p:blipFill rotWithShape="1">
          <a:blip r:embed="rId6">
            <a:alphaModFix/>
          </a:blip>
          <a:srcRect b="24400" l="0" r="0" t="11601"/>
          <a:stretch/>
        </p:blipFill>
        <p:spPr>
          <a:xfrm>
            <a:off x="4362450" y="1935162"/>
            <a:ext cx="1943100" cy="19796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2" name="Google Shape;152;p12"/>
          <p:cNvGraphicFramePr/>
          <p:nvPr/>
        </p:nvGraphicFramePr>
        <p:xfrm>
          <a:off x="228600" y="9144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{AF5ADB4E-EBC1-4A4A-AC02-6459522D252F}</a:tableStyleId>
              </a:tblPr>
              <a:tblGrid>
                <a:gridCol w="2084375"/>
                <a:gridCol w="2182800"/>
                <a:gridCol w="2362200"/>
                <a:gridCol w="2209800"/>
              </a:tblGrid>
              <a:tr h="227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00000"/>
                        </a:buClr>
                        <a:buSzPts val="1100"/>
                        <a:buFont typeface="Tahoma"/>
                        <a:buNone/>
                      </a:pPr>
                      <a:r>
                        <a:rPr b="1" i="0" lang="en-US" sz="1100" u="none" cap="none" strike="noStrike">
                          <a:solidFill>
                            <a:srgbClr val="8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Time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00000"/>
                        </a:buClr>
                        <a:buSzPts val="1100"/>
                        <a:buFont typeface="Tahoma"/>
                        <a:buNone/>
                      </a:pPr>
                      <a:r>
                        <a:rPr b="1" i="0" lang="en-US" sz="1100" u="none" cap="none" strike="noStrike">
                          <a:solidFill>
                            <a:srgbClr val="8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2022 (%)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00000"/>
                        </a:buClr>
                        <a:buSzPts val="1100"/>
                        <a:buFont typeface="Tahoma"/>
                        <a:buNone/>
                      </a:pPr>
                      <a:r>
                        <a:rPr b="1" i="0" lang="en-US" sz="1100" u="none" cap="none" strike="noStrike">
                          <a:solidFill>
                            <a:srgbClr val="8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Dự kiến 2023 (%)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00000"/>
                        </a:buClr>
                        <a:buSzPts val="1100"/>
                        <a:buFont typeface="Tahoma"/>
                        <a:buNone/>
                      </a:pPr>
                      <a:r>
                        <a:rPr b="1" i="0" lang="en-US" sz="1100" u="none" cap="none" strike="noStrike">
                          <a:solidFill>
                            <a:srgbClr val="8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Dự kiến 2024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1"/>
                    </a:solidFill>
                  </a:tcPr>
                </a:tc>
              </a:tr>
              <a:tr h="227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00000"/>
                        </a:buClr>
                        <a:buSzPts val="1100"/>
                        <a:buFont typeface="Tahoma"/>
                        <a:buNone/>
                      </a:pPr>
                      <a:r>
                        <a:rPr b="1" i="0" lang="en-US" sz="1100" u="none" cap="none" strike="noStrike">
                          <a:solidFill>
                            <a:srgbClr val="8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Nguyễn Thị Dân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t/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lang="en-US" sz="1100" u="none" cap="none" strike="noStrike">
                          <a:latin typeface="Tahoma"/>
                          <a:ea typeface="Tahoma"/>
                          <a:cs typeface="Tahoma"/>
                          <a:sym typeface="Tahoma"/>
                        </a:rPr>
                        <a:t>5</a:t>
                      </a: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% Kho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1</a:t>
                      </a:r>
                      <a:r>
                        <a:rPr lang="en-US" sz="1100" u="none" cap="none" strike="noStrike">
                          <a:latin typeface="Tahoma"/>
                          <a:ea typeface="Tahoma"/>
                          <a:cs typeface="Tahoma"/>
                          <a:sym typeface="Tahoma"/>
                        </a:rPr>
                        <a:t>0</a:t>
                      </a: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% Kho ++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F3F4"/>
                    </a:solidFill>
                  </a:tcPr>
                </a:tc>
              </a:tr>
              <a:tr h="227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00000"/>
                        </a:buClr>
                        <a:buSzPts val="1100"/>
                        <a:buFont typeface="Tahoma"/>
                        <a:buNone/>
                      </a:pPr>
                      <a:r>
                        <a:rPr b="1" i="0" lang="en-US" sz="1100" u="none" cap="none" strike="noStrike">
                          <a:solidFill>
                            <a:srgbClr val="8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Nguyễn Thị Huyền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5% Hoalu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10% Hoalu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15% Hoalu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9FA"/>
                    </a:solidFill>
                  </a:tcPr>
                </a:tc>
              </a:tr>
              <a:tr h="2317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00000"/>
                        </a:buClr>
                        <a:buSzPts val="1100"/>
                        <a:buFont typeface="Tahoma"/>
                        <a:buNone/>
                      </a:pPr>
                      <a:r>
                        <a:rPr b="1" i="0" lang="en-US" sz="1100" u="none" cap="none" strike="noStrike">
                          <a:solidFill>
                            <a:srgbClr val="8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Trần Thị Mơ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10% Hoangvanthai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15% Hoangvanthai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20% Hoangvanthai ++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F3F4"/>
                    </a:solidFill>
                  </a:tcPr>
                </a:tc>
              </a:tr>
              <a:tr h="227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00000"/>
                        </a:buClr>
                        <a:buSzPts val="1100"/>
                        <a:buFont typeface="Tahoma"/>
                        <a:buNone/>
                      </a:pPr>
                      <a:r>
                        <a:rPr b="1" i="0" lang="en-US" sz="1100" u="none" cap="none" strike="noStrike">
                          <a:solidFill>
                            <a:srgbClr val="8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Trần Thị An 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7.5% Luuhuuphuoc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15% Luuhuuphuoc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15% Luuhuuphuoc ++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9FA"/>
                    </a:solidFill>
                  </a:tcPr>
                </a:tc>
              </a:tr>
              <a:tr h="227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00000"/>
                        </a:buClr>
                        <a:buSzPts val="1100"/>
                        <a:buFont typeface="Tahoma"/>
                        <a:buNone/>
                      </a:pPr>
                      <a:r>
                        <a:rPr b="1" i="0" lang="en-US" sz="1100" u="none" cap="none" strike="noStrike">
                          <a:solidFill>
                            <a:srgbClr val="8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Đào Thanh Mai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1</a:t>
                      </a:r>
                      <a:r>
                        <a:rPr lang="en-US" sz="1100" u="none" cap="none" strike="noStrike">
                          <a:latin typeface="Tahoma"/>
                          <a:ea typeface="Tahoma"/>
                          <a:cs typeface="Tahoma"/>
                          <a:sym typeface="Tahoma"/>
                        </a:rPr>
                        <a:t>5</a:t>
                      </a: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% Trandangninh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20% Trandangninh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2</a:t>
                      </a:r>
                      <a:r>
                        <a:rPr lang="en-US" sz="1100" u="none" cap="none" strike="noStrike">
                          <a:latin typeface="Tahoma"/>
                          <a:ea typeface="Tahoma"/>
                          <a:cs typeface="Tahoma"/>
                          <a:sym typeface="Tahoma"/>
                        </a:rPr>
                        <a:t>5</a:t>
                      </a: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% Trandangninh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F3F4"/>
                    </a:solidFill>
                  </a:tcPr>
                </a:tc>
              </a:tr>
              <a:tr h="227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00000"/>
                        </a:buClr>
                        <a:buSzPts val="1100"/>
                        <a:buFont typeface="Tahoma"/>
                        <a:buNone/>
                      </a:pPr>
                      <a:r>
                        <a:rPr b="1" i="0" lang="en-US" sz="1100" u="none" cap="none" strike="noStrike">
                          <a:solidFill>
                            <a:srgbClr val="8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Lê Thị Thiên Nga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lang="en-US" sz="1100" u="none" cap="none" strike="noStrike">
                          <a:latin typeface="Tahoma"/>
                          <a:ea typeface="Tahoma"/>
                          <a:cs typeface="Tahoma"/>
                          <a:sym typeface="Tahoma"/>
                        </a:rPr>
                        <a:t>7.5</a:t>
                      </a: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% Langha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lang="en-US" sz="1100" u="none" cap="none" strike="noStrike">
                          <a:latin typeface="Tahoma"/>
                          <a:ea typeface="Tahoma"/>
                          <a:cs typeface="Tahoma"/>
                          <a:sym typeface="Tahoma"/>
                        </a:rPr>
                        <a:t>15</a:t>
                      </a: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% Langha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20% Langha ++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9FA"/>
                    </a:solidFill>
                  </a:tcPr>
                </a:tc>
              </a:tr>
              <a:tr h="227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00000"/>
                        </a:buClr>
                        <a:buSzPts val="1100"/>
                        <a:buFont typeface="Tahoma"/>
                        <a:buNone/>
                      </a:pPr>
                      <a:r>
                        <a:rPr b="1" i="0" lang="en-US" sz="1100" u="none" cap="none" strike="noStrike">
                          <a:solidFill>
                            <a:srgbClr val="8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Đình Hùng, Nguyễn Yến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30% Tonthatthiep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lang="en-US" sz="1100" u="none" cap="none" strike="noStrike">
                          <a:latin typeface="Tahoma"/>
                          <a:ea typeface="Tahoma"/>
                          <a:cs typeface="Tahoma"/>
                          <a:sym typeface="Tahoma"/>
                        </a:rPr>
                        <a:t>4</a:t>
                      </a: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0% Tonthatthiep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lang="en-US" sz="1100" u="none" cap="none" strike="noStrike">
                          <a:latin typeface="Tahoma"/>
                          <a:ea typeface="Tahoma"/>
                          <a:cs typeface="Tahoma"/>
                          <a:sym typeface="Tahoma"/>
                        </a:rPr>
                        <a:t>45</a:t>
                      </a: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% Tonthatthiep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F3F4"/>
                    </a:solidFill>
                  </a:tcPr>
                </a:tc>
              </a:tr>
              <a:tr h="6588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00000"/>
                        </a:buClr>
                        <a:buSzPts val="1100"/>
                        <a:buFont typeface="Tahoma"/>
                        <a:buNone/>
                      </a:pPr>
                      <a:r>
                        <a:rPr b="1" i="0" lang="en-US" sz="1100" u="none" cap="none" strike="noStrike">
                          <a:solidFill>
                            <a:srgbClr val="8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Chu Thanh Chúc và cộng sự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100% Nguyenson</a:t>
                      </a:r>
                      <a:endParaRPr b="0" i="0" sz="1000" u="none" cap="none" strike="noStrike">
                        <a:solidFill>
                          <a:srgbClr val="000000"/>
                        </a:solidFill>
                        <a:latin typeface="Tahoma"/>
                        <a:ea typeface="Tahoma"/>
                        <a:cs typeface="Tahoma"/>
                        <a:sym typeface="Tahoma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60% Vutrongphung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100% Nguyenson</a:t>
                      </a:r>
                      <a:endParaRPr b="0" i="0" sz="1000" u="none" cap="none" strike="noStrike">
                        <a:solidFill>
                          <a:srgbClr val="000000"/>
                        </a:solidFill>
                        <a:latin typeface="Tahoma"/>
                        <a:ea typeface="Tahoma"/>
                        <a:cs typeface="Tahoma"/>
                        <a:sym typeface="Tahoma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66% Vutrongphung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100% Nguyenson</a:t>
                      </a:r>
                      <a:endParaRPr b="0" i="0" sz="1000" u="none" cap="none" strike="noStrike">
                        <a:solidFill>
                          <a:srgbClr val="000000"/>
                        </a:solidFill>
                        <a:latin typeface="Tahoma"/>
                        <a:ea typeface="Tahoma"/>
                        <a:cs typeface="Tahoma"/>
                        <a:sym typeface="Tahoma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66% Vutrongphung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9FA"/>
                    </a:solidFill>
                  </a:tcPr>
                </a:tc>
              </a:tr>
              <a:tr h="227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00000"/>
                        </a:buClr>
                        <a:buSzPts val="1100"/>
                        <a:buFont typeface="Tahoma"/>
                        <a:buNone/>
                      </a:pPr>
                      <a:r>
                        <a:rPr b="1" i="0" lang="en-US" sz="1100" u="none" cap="none" strike="noStrike">
                          <a:solidFill>
                            <a:srgbClr val="8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Nguyễn Khởi, Đào Quỳnh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100% Hoàng Cầu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100% Hoàng Cầu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100% Hoàng Cầu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F3F4"/>
                    </a:solidFill>
                  </a:tcPr>
                </a:tc>
              </a:tr>
              <a:tr h="227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00000"/>
                        </a:buClr>
                        <a:buSzPts val="1100"/>
                        <a:buFont typeface="Tahoma"/>
                        <a:buNone/>
                      </a:pPr>
                      <a:r>
                        <a:rPr b="1" i="0" lang="en-US" sz="1100" u="none" cap="none" strike="noStrike">
                          <a:solidFill>
                            <a:srgbClr val="8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Vũ Phương Linh và cộng sự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100% Mỗ Lao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100% Mỗ Lao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100% Mỗ Lao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9FA"/>
                    </a:solidFill>
                  </a:tcPr>
                </a:tc>
              </a:tr>
              <a:tr h="227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00000"/>
                        </a:buClr>
                        <a:buSzPts val="1100"/>
                        <a:buFont typeface="Tahoma"/>
                        <a:buNone/>
                      </a:pPr>
                      <a:r>
                        <a:rPr b="1" i="0" lang="en-US" sz="1100" u="none" cap="none" strike="noStrike">
                          <a:solidFill>
                            <a:srgbClr val="8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Trần Thùy Linh và cộng sự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80% Nguyễn Thị Thập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80% Nguyễn Thị Thập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80% Nguyễn Thị Thập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F3F4"/>
                    </a:solidFill>
                  </a:tcPr>
                </a:tc>
              </a:tr>
              <a:tr h="227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00000"/>
                        </a:buClr>
                        <a:buSzPts val="1100"/>
                        <a:buFont typeface="Tahoma"/>
                        <a:buNone/>
                      </a:pPr>
                      <a:r>
                        <a:rPr b="1" i="0" lang="en-US" sz="1100" u="none" cap="none" strike="noStrike">
                          <a:solidFill>
                            <a:srgbClr val="8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Trịnh Thị Thu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100% Phạm Ngọc Thạch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100% Phạm Ngọc Thạch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100% Phạm Ngọc Thạch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9FA"/>
                    </a:solidFill>
                  </a:tcPr>
                </a:tc>
              </a:tr>
              <a:tr h="227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00000"/>
                        </a:buClr>
                        <a:buSzPts val="1100"/>
                        <a:buFont typeface="Tahoma"/>
                        <a:buNone/>
                      </a:pPr>
                      <a:r>
                        <a:rPr b="1" i="0" lang="en-US" sz="1100" u="none" cap="none" strike="noStrike">
                          <a:solidFill>
                            <a:srgbClr val="8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Lê Thị Tuyết Anh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100% Hàm Nghi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100% Hàm Nghi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100% Hàm Nghi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F3F4"/>
                    </a:solidFill>
                  </a:tcPr>
                </a:tc>
              </a:tr>
              <a:tr h="3349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00000"/>
                        </a:buClr>
                        <a:buSzPts val="1100"/>
                        <a:buFont typeface="Tahoma"/>
                        <a:buNone/>
                      </a:pPr>
                      <a:r>
                        <a:rPr b="1" i="0" lang="en-US" sz="1100" u="none" cap="none" strike="noStrike">
                          <a:solidFill>
                            <a:srgbClr val="8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Trần Sông Thương và cộng sự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60% Nguyễn Thị Định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60% Nguyễn Thị Định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60% Nguyễn Thị Định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9FA"/>
                    </a:solidFill>
                  </a:tcPr>
                </a:tc>
              </a:tr>
              <a:tr h="227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00000"/>
                        </a:buClr>
                        <a:buSzPts val="1100"/>
                        <a:buFont typeface="Tahoma"/>
                        <a:buNone/>
                      </a:pPr>
                      <a:r>
                        <a:rPr b="1" lang="en-US" sz="1100" u="none" cap="none" strike="noStrike">
                          <a:solidFill>
                            <a:srgbClr val="8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Hậu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t/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lang="en-US" sz="1100" u="none" cap="none" strike="noStrike">
                          <a:latin typeface="Tahoma"/>
                          <a:ea typeface="Tahoma"/>
                          <a:cs typeface="Tahoma"/>
                          <a:sym typeface="Tahoma"/>
                        </a:rPr>
                        <a:t>10</a:t>
                      </a: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% </a:t>
                      </a:r>
                      <a:r>
                        <a:rPr lang="en-US" sz="1100" u="none" cap="none" strike="noStrike">
                          <a:latin typeface="Tahoma"/>
                          <a:ea typeface="Tahoma"/>
                          <a:cs typeface="Tahoma"/>
                          <a:sym typeface="Tahoma"/>
                        </a:rPr>
                        <a:t>Kim Mã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lang="en-US" sz="1100" u="none" cap="none" strike="noStrike">
                          <a:latin typeface="Tahoma"/>
                          <a:ea typeface="Tahoma"/>
                          <a:cs typeface="Tahoma"/>
                          <a:sym typeface="Tahoma"/>
                        </a:rPr>
                        <a:t>20% Kim Mã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9FA"/>
                    </a:solidFill>
                  </a:tcPr>
                </a:tc>
              </a:tr>
              <a:tr h="227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00000"/>
                        </a:buClr>
                        <a:buSzPts val="1100"/>
                        <a:buFont typeface="Tahoma"/>
                        <a:buNone/>
                      </a:pPr>
                      <a:r>
                        <a:rPr b="1" i="0" lang="en-US" sz="1100" u="none" cap="none" strike="noStrike">
                          <a:solidFill>
                            <a:srgbClr val="8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Hải Yến và cộng sự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60% Linh Đàm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lang="en-US" sz="1100" u="none" cap="none" strike="noStrike">
                          <a:latin typeface="Tahoma"/>
                          <a:ea typeface="Tahoma"/>
                          <a:cs typeface="Tahoma"/>
                          <a:sym typeface="Tahoma"/>
                        </a:rPr>
                        <a:t>40</a:t>
                      </a: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% Linh Đàm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lang="en-US" sz="1100" u="none" cap="none" strike="noStrike">
                          <a:latin typeface="Tahoma"/>
                          <a:ea typeface="Tahoma"/>
                          <a:cs typeface="Tahoma"/>
                          <a:sym typeface="Tahoma"/>
                        </a:rPr>
                        <a:t>40</a:t>
                      </a: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% Linh Đàm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F3F4"/>
                    </a:solidFill>
                  </a:tcPr>
                </a:tc>
              </a:tr>
              <a:tr h="3349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00000"/>
                        </a:buClr>
                        <a:buSzPts val="1100"/>
                        <a:buFont typeface="Tahoma"/>
                        <a:buNone/>
                      </a:pPr>
                      <a:r>
                        <a:rPr b="1" i="0" lang="en-US" sz="1100" u="none" cap="none" strike="noStrike">
                          <a:solidFill>
                            <a:srgbClr val="8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Thêm 5% cán bộ chủ chốt dự kiến mới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5%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10% công ty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20% công ty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9FA"/>
                    </a:solidFill>
                  </a:tcPr>
                </a:tc>
              </a:tr>
              <a:tr h="227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00000"/>
                        </a:buClr>
                        <a:buSzPts val="1100"/>
                        <a:buFont typeface="Tahoma"/>
                        <a:buNone/>
                      </a:pPr>
                      <a:r>
                        <a:rPr b="1" i="0" lang="en-US" sz="1100" u="none" cap="none" strike="noStrike">
                          <a:solidFill>
                            <a:srgbClr val="8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Trần Xuân Quang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10% công ty (từ tháng 11/2021)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10%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10%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F3F4"/>
                    </a:solidFill>
                  </a:tcPr>
                </a:tc>
              </a:tr>
              <a:tr h="227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00000"/>
                        </a:buClr>
                        <a:buSzPts val="1100"/>
                        <a:buFont typeface="Tahoma"/>
                        <a:buNone/>
                      </a:pPr>
                      <a:r>
                        <a:rPr b="1" i="0" lang="en-US" sz="1100" u="none" cap="none" strike="noStrike">
                          <a:solidFill>
                            <a:srgbClr val="8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Trần Minh Đức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4% công ty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4%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6%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9FA"/>
                    </a:solidFill>
                  </a:tcPr>
                </a:tc>
              </a:tr>
              <a:tr h="2238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00000"/>
                        </a:buClr>
                        <a:buSzPts val="1100"/>
                        <a:buFont typeface="Tahoma"/>
                        <a:buNone/>
                      </a:pPr>
                      <a:r>
                        <a:rPr b="1" i="0" lang="en-US" sz="1100" u="none" cap="none" strike="noStrike">
                          <a:solidFill>
                            <a:srgbClr val="8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Hoàng Thị Tâm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6% công ty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6%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10%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7F3F4"/>
                    </a:solidFill>
                  </a:tcPr>
                </a:tc>
              </a:tr>
              <a:tr h="227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00000"/>
                        </a:buClr>
                        <a:buSzPts val="1100"/>
                        <a:buFont typeface="Tahoma"/>
                        <a:buNone/>
                      </a:pPr>
                      <a:r>
                        <a:rPr b="1" i="0" lang="en-US" sz="1100" u="none" cap="none" strike="noStrike">
                          <a:solidFill>
                            <a:srgbClr val="8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Trần Mạnh Chiến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&lt;80% công ty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&lt;70%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Tahoma"/>
                        <a:buNone/>
                      </a:pPr>
                      <a:r>
                        <a:rPr b="0" i="0" lang="en-US" sz="1100" u="none" cap="none" strike="noStrike">
                          <a:solidFill>
                            <a:srgbClr val="000000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&lt;50%</a:t>
                      </a:r>
                      <a:endParaRPr sz="1400" u="none" cap="none" strike="noStrike"/>
                    </a:p>
                  </a:txBody>
                  <a:tcPr marT="0" marB="0" marR="62225" marL="622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9FA"/>
                    </a:solidFill>
                  </a:tcPr>
                </a:tc>
              </a:tr>
            </a:tbl>
          </a:graphicData>
        </a:graphic>
      </p:graphicFrame>
      <p:sp>
        <p:nvSpPr>
          <p:cNvPr id="153" name="Google Shape;153;p12"/>
          <p:cNvSpPr txBox="1"/>
          <p:nvPr/>
        </p:nvSpPr>
        <p:spPr>
          <a:xfrm>
            <a:off x="457200" y="274637"/>
            <a:ext cx="7010400" cy="6397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Tahoma"/>
              <a:buNone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Cổ đông hiện hữu và tương lai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3"/>
          <p:cNvSpPr txBox="1"/>
          <p:nvPr>
            <p:ph idx="4294967295"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3300"/>
              </a:buClr>
              <a:buSzPts val="3600"/>
              <a:buFont typeface="Tahoma"/>
              <a:buNone/>
            </a:pPr>
            <a:r>
              <a:rPr b="1" i="0" lang="en-US" sz="36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Giá trị Văn hóa (1)</a:t>
            </a:r>
            <a:endParaRPr/>
          </a:p>
        </p:txBody>
      </p:sp>
      <p:sp>
        <p:nvSpPr>
          <p:cNvPr id="159" name="Google Shape;159;p13"/>
          <p:cNvSpPr txBox="1"/>
          <p:nvPr>
            <p:ph idx="4294967295" type="body"/>
          </p:nvPr>
        </p:nvSpPr>
        <p:spPr>
          <a:xfrm>
            <a:off x="381000" y="1447800"/>
            <a:ext cx="8229600" cy="5029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800000"/>
              </a:buClr>
              <a:buSzPts val="2800"/>
              <a:buFont typeface="Tahoma"/>
              <a:buChar char="•"/>
            </a:pPr>
            <a:r>
              <a:rPr b="1" i="0" lang="en-US" sz="2800" u="none">
                <a:solidFill>
                  <a:srgbClr val="800000"/>
                </a:solidFill>
                <a:latin typeface="Tahoma"/>
                <a:ea typeface="Tahoma"/>
                <a:cs typeface="Tahoma"/>
                <a:sym typeface="Tahoma"/>
              </a:rPr>
              <a:t>Chân </a:t>
            </a:r>
            <a:r>
              <a:rPr b="1" lang="en-US" sz="2800">
                <a:solidFill>
                  <a:srgbClr val="800000"/>
                </a:solidFill>
              </a:rPr>
              <a:t>T</a:t>
            </a:r>
            <a:r>
              <a:rPr b="1" i="0" lang="en-US" sz="2800" u="none">
                <a:solidFill>
                  <a:srgbClr val="800000"/>
                </a:solidFill>
                <a:latin typeface="Tahoma"/>
                <a:ea typeface="Tahoma"/>
                <a:cs typeface="Tahoma"/>
                <a:sym typeface="Tahoma"/>
              </a:rPr>
              <a:t>h</a:t>
            </a:r>
            <a:r>
              <a:rPr b="1" lang="en-US" sz="2800">
                <a:solidFill>
                  <a:srgbClr val="800000"/>
                </a:solidFill>
              </a:rPr>
              <a:t>ật</a:t>
            </a:r>
            <a:r>
              <a:rPr b="1" i="0" lang="en-US" sz="2800" u="none">
                <a:solidFill>
                  <a:srgbClr val="800000"/>
                </a:solidFill>
                <a:latin typeface="Tahoma"/>
                <a:ea typeface="Tahoma"/>
                <a:cs typeface="Tahoma"/>
                <a:sym typeface="Tahoma"/>
              </a:rPr>
              <a:t> </a:t>
            </a:r>
            <a:r>
              <a:rPr lang="en-US" sz="2800">
                <a:solidFill>
                  <a:srgbClr val="800000"/>
                </a:solidFill>
              </a:rPr>
              <a:t>là có nào nói nấy, đúng thực tế nhất để tự tin. Nhờ vậy sẽ nhận được sự </a:t>
            </a:r>
            <a:r>
              <a:rPr b="1" lang="en-US" sz="2800">
                <a:solidFill>
                  <a:srgbClr val="800000"/>
                </a:solidFill>
              </a:rPr>
              <a:t>tin cậy</a:t>
            </a:r>
            <a:r>
              <a:rPr lang="en-US" sz="2800">
                <a:solidFill>
                  <a:srgbClr val="800000"/>
                </a:solidFill>
              </a:rPr>
              <a:t> cao</a:t>
            </a:r>
            <a:endParaRPr/>
          </a:p>
          <a:p>
            <a:pPr indent="-342900" lvl="0" marL="342900" marR="0" rtl="0" algn="l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800000"/>
              </a:buClr>
              <a:buSzPts val="2800"/>
              <a:buFont typeface="Tahoma"/>
              <a:buChar char="•"/>
            </a:pPr>
            <a:r>
              <a:rPr b="1" lang="en-US" sz="2800">
                <a:solidFill>
                  <a:srgbClr val="800000"/>
                </a:solidFill>
              </a:rPr>
              <a:t>T</a:t>
            </a:r>
            <a:r>
              <a:rPr b="1" i="0" lang="en-US" sz="2800" u="none">
                <a:solidFill>
                  <a:srgbClr val="800000"/>
                </a:solidFill>
                <a:latin typeface="Tahoma"/>
                <a:ea typeface="Tahoma"/>
                <a:cs typeface="Tahoma"/>
                <a:sym typeface="Tahoma"/>
              </a:rPr>
              <a:t>huận </a:t>
            </a:r>
            <a:r>
              <a:rPr b="1" lang="en-US" sz="2800">
                <a:solidFill>
                  <a:srgbClr val="800000"/>
                </a:solidFill>
              </a:rPr>
              <a:t>N</a:t>
            </a:r>
            <a:r>
              <a:rPr b="1" i="0" lang="en-US" sz="2800" u="none">
                <a:solidFill>
                  <a:srgbClr val="800000"/>
                </a:solidFill>
                <a:latin typeface="Tahoma"/>
                <a:ea typeface="Tahoma"/>
                <a:cs typeface="Tahoma"/>
                <a:sym typeface="Tahoma"/>
              </a:rPr>
              <a:t>hiên </a:t>
            </a:r>
            <a:r>
              <a:rPr lang="en-US" sz="2800">
                <a:solidFill>
                  <a:srgbClr val="800000"/>
                </a:solidFill>
              </a:rPr>
              <a:t>là gần với điều kiện tự nhiên nhất (vận động, ăn uống, và nắng gió)</a:t>
            </a:r>
            <a:r>
              <a:rPr b="0" i="0" lang="en-US" sz="2800" u="none">
                <a:solidFill>
                  <a:srgbClr val="800000"/>
                </a:solidFill>
                <a:latin typeface="Tahoma"/>
                <a:ea typeface="Tahoma"/>
                <a:cs typeface="Tahoma"/>
                <a:sym typeface="Tahoma"/>
              </a:rPr>
              <a:t>; </a:t>
            </a:r>
            <a:r>
              <a:rPr lang="en-US" sz="2800">
                <a:solidFill>
                  <a:srgbClr val="800000"/>
                </a:solidFill>
              </a:rPr>
              <a:t>có giám sát farm bằng </a:t>
            </a:r>
            <a:r>
              <a:rPr b="0" i="0" lang="en-US" sz="2800" u="none">
                <a:solidFill>
                  <a:srgbClr val="800000"/>
                </a:solidFill>
                <a:latin typeface="Tahoma"/>
                <a:ea typeface="Tahoma"/>
                <a:cs typeface="Tahoma"/>
                <a:sym typeface="Tahoma"/>
              </a:rPr>
              <a:t>kỹ sư thực địa</a:t>
            </a:r>
            <a:r>
              <a:rPr lang="en-US" sz="2800">
                <a:solidFill>
                  <a:srgbClr val="800000"/>
                </a:solidFill>
              </a:rPr>
              <a:t> để tin cậy. Đây cũng là xu hướng sống </a:t>
            </a:r>
            <a:r>
              <a:rPr b="1" lang="en-US" sz="2800">
                <a:solidFill>
                  <a:srgbClr val="800000"/>
                </a:solidFill>
              </a:rPr>
              <a:t>khỏe</a:t>
            </a:r>
            <a:r>
              <a:rPr lang="en-US" sz="2800">
                <a:solidFill>
                  <a:srgbClr val="800000"/>
                </a:solidFill>
              </a:rPr>
              <a:t> ngày nay, là lối sống </a:t>
            </a:r>
            <a:r>
              <a:rPr b="1" lang="en-US" sz="2800">
                <a:solidFill>
                  <a:srgbClr val="800000"/>
                </a:solidFill>
              </a:rPr>
              <a:t>tôn trọng</a:t>
            </a:r>
            <a:r>
              <a:rPr lang="en-US" sz="2800">
                <a:solidFill>
                  <a:srgbClr val="800000"/>
                </a:solidFill>
              </a:rPr>
              <a:t> để hòa hợp trong khác biệt: tự nhiên vốn dĩ đa dạng và khác biệt nhưng hòa thuận từ hàng triệu năm nay 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33CC33"/>
              </a:buClr>
              <a:buSzPts val="2800"/>
              <a:buFont typeface="Tahoma"/>
              <a:buNone/>
            </a:pPr>
            <a:r>
              <a:t/>
            </a:r>
            <a:endParaRPr b="0" i="0" sz="2800" u="none">
              <a:solidFill>
                <a:srgbClr val="6633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1651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33CC33"/>
              </a:buClr>
              <a:buSzPts val="2800"/>
              <a:buFont typeface="Tahoma"/>
              <a:buNone/>
            </a:pPr>
            <a:r>
              <a:t/>
            </a:r>
            <a:endParaRPr b="0" i="0" sz="2800" u="none">
              <a:solidFill>
                <a:srgbClr val="6633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5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5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5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5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4"/>
          <p:cNvSpPr txBox="1"/>
          <p:nvPr>
            <p:ph idx="4294967295"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3300"/>
              </a:buClr>
              <a:buSzPts val="3600"/>
              <a:buFont typeface="Tahoma"/>
              <a:buNone/>
            </a:pPr>
            <a:r>
              <a:rPr b="1" i="0" lang="en-US" sz="36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Giá trị Văn hóa (2)</a:t>
            </a:r>
            <a:endParaRPr/>
          </a:p>
        </p:txBody>
      </p:sp>
      <p:sp>
        <p:nvSpPr>
          <p:cNvPr id="165" name="Google Shape;165;p14"/>
          <p:cNvSpPr txBox="1"/>
          <p:nvPr>
            <p:ph idx="4294967295" type="body"/>
          </p:nvPr>
        </p:nvSpPr>
        <p:spPr>
          <a:xfrm>
            <a:off x="123125" y="1385875"/>
            <a:ext cx="89511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17500" lvl="0" marL="342900" rtl="0" algn="l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800000"/>
              </a:buClr>
              <a:buSzPts val="2800"/>
              <a:buChar char="•"/>
            </a:pPr>
            <a:r>
              <a:rPr b="1" lang="en-US" sz="2800">
                <a:solidFill>
                  <a:srgbClr val="800000"/>
                </a:solidFill>
              </a:rPr>
              <a:t>Thiện </a:t>
            </a:r>
            <a:r>
              <a:rPr lang="en-US" sz="2800">
                <a:solidFill>
                  <a:srgbClr val="800000"/>
                </a:solidFill>
              </a:rPr>
              <a:t>là tốt lành, hợp với lợi ích của xã hội, cả ngắn hạn và lâu dài bền vững =&gt; </a:t>
            </a:r>
            <a:r>
              <a:rPr b="1" lang="en-US" sz="2800">
                <a:solidFill>
                  <a:srgbClr val="800000"/>
                </a:solidFill>
              </a:rPr>
              <a:t>yêu thương</a:t>
            </a:r>
            <a:endParaRPr b="1" sz="2800">
              <a:solidFill>
                <a:srgbClr val="800000"/>
              </a:solidFill>
            </a:endParaRPr>
          </a:p>
          <a:p>
            <a:pPr indent="-342900" lvl="0" marL="34290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800000"/>
              </a:buClr>
              <a:buSzPts val="2800"/>
              <a:buFont typeface="Tahoma"/>
              <a:buChar char="•"/>
            </a:pPr>
            <a:r>
              <a:rPr b="1" i="0" lang="en-US" sz="2800" u="none">
                <a:solidFill>
                  <a:srgbClr val="800000"/>
                </a:solidFill>
                <a:latin typeface="Tahoma"/>
                <a:ea typeface="Tahoma"/>
                <a:cs typeface="Tahoma"/>
                <a:sym typeface="Tahoma"/>
              </a:rPr>
              <a:t>Làm </a:t>
            </a:r>
            <a:r>
              <a:rPr b="1" lang="en-US" sz="2800">
                <a:solidFill>
                  <a:srgbClr val="800000"/>
                </a:solidFill>
              </a:rPr>
              <a:t>C</a:t>
            </a:r>
            <a:r>
              <a:rPr b="1" i="0" lang="en-US" sz="2800" u="none">
                <a:solidFill>
                  <a:srgbClr val="800000"/>
                </a:solidFill>
                <a:latin typeface="Tahoma"/>
                <a:ea typeface="Tahoma"/>
                <a:cs typeface="Tahoma"/>
                <a:sym typeface="Tahoma"/>
              </a:rPr>
              <a:t>hủ </a:t>
            </a:r>
            <a:r>
              <a:rPr lang="en-US" sz="2800">
                <a:solidFill>
                  <a:srgbClr val="800000"/>
                </a:solidFill>
              </a:rPr>
              <a:t>là</a:t>
            </a:r>
            <a:r>
              <a:rPr b="0" i="0" lang="en-US" sz="2800" u="none">
                <a:solidFill>
                  <a:srgbClr val="800000"/>
                </a:solidFill>
                <a:latin typeface="Tahoma"/>
                <a:ea typeface="Tahoma"/>
                <a:cs typeface="Tahoma"/>
                <a:sym typeface="Tahoma"/>
              </a:rPr>
              <a:t> đặt mình vào vị trí </a:t>
            </a:r>
            <a:r>
              <a:rPr lang="en-US" sz="2800">
                <a:solidFill>
                  <a:srgbClr val="800000"/>
                </a:solidFill>
              </a:rPr>
              <a:t>người chủ trong mọi </a:t>
            </a:r>
            <a:r>
              <a:rPr b="0" i="0" lang="en-US" sz="2800" u="none">
                <a:solidFill>
                  <a:srgbClr val="800000"/>
                </a:solidFill>
                <a:latin typeface="Tahoma"/>
                <a:ea typeface="Tahoma"/>
                <a:cs typeface="Tahoma"/>
                <a:sym typeface="Tahoma"/>
              </a:rPr>
              <a:t>công việc</a:t>
            </a:r>
            <a:r>
              <a:rPr lang="en-US" sz="2800">
                <a:solidFill>
                  <a:srgbClr val="800000"/>
                </a:solidFill>
              </a:rPr>
              <a:t>.</a:t>
            </a:r>
            <a:r>
              <a:rPr b="0" i="0" lang="en-US" sz="2800" u="none">
                <a:solidFill>
                  <a:srgbClr val="800000"/>
                </a:solidFill>
                <a:latin typeface="Tahoma"/>
                <a:ea typeface="Tahoma"/>
                <a:cs typeface="Tahoma"/>
                <a:sym typeface="Tahoma"/>
              </a:rPr>
              <a:t> </a:t>
            </a:r>
            <a:r>
              <a:rPr lang="en-US" sz="2800">
                <a:solidFill>
                  <a:srgbClr val="800000"/>
                </a:solidFill>
              </a:rPr>
              <a:t>K</a:t>
            </a:r>
            <a:r>
              <a:rPr b="0" i="0" lang="en-US" sz="2800" u="none">
                <a:solidFill>
                  <a:srgbClr val="800000"/>
                </a:solidFill>
                <a:latin typeface="Tahoma"/>
                <a:ea typeface="Tahoma"/>
                <a:cs typeface="Tahoma"/>
                <a:sym typeface="Tahoma"/>
              </a:rPr>
              <a:t>hông lý do/bào chữa/đổ lỗi nh</a:t>
            </a:r>
            <a:r>
              <a:rPr lang="en-US" sz="2800">
                <a:solidFill>
                  <a:srgbClr val="800000"/>
                </a:solidFill>
              </a:rPr>
              <a:t>ưng tự hỏi “Làm sao để tốt hơn?” =&gt; Ta sẽ luôn </a:t>
            </a:r>
            <a:r>
              <a:rPr b="1" lang="en-US" sz="2800">
                <a:solidFill>
                  <a:srgbClr val="800000"/>
                </a:solidFill>
              </a:rPr>
              <a:t>sáng tạo</a:t>
            </a:r>
            <a:r>
              <a:rPr lang="en-US" sz="2800">
                <a:solidFill>
                  <a:srgbClr val="800000"/>
                </a:solidFill>
              </a:rPr>
              <a:t> &amp; </a:t>
            </a:r>
            <a:r>
              <a:rPr b="1" lang="en-US" sz="2800">
                <a:solidFill>
                  <a:srgbClr val="800000"/>
                </a:solidFill>
              </a:rPr>
              <a:t>tích cực</a:t>
            </a:r>
            <a:endParaRPr b="1"/>
          </a:p>
          <a:p>
            <a:pPr indent="-342900" lvl="0" marL="342900" marR="0" rtl="0" algn="l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800000"/>
              </a:buClr>
              <a:buSzPts val="2800"/>
              <a:buFont typeface="Tahoma"/>
              <a:buChar char="•"/>
            </a:pPr>
            <a:r>
              <a:rPr b="1" i="0" lang="en-US" sz="2800" u="none">
                <a:solidFill>
                  <a:srgbClr val="800000"/>
                </a:solidFill>
                <a:latin typeface="Tahoma"/>
                <a:ea typeface="Tahoma"/>
                <a:cs typeface="Tahoma"/>
                <a:sym typeface="Tahoma"/>
              </a:rPr>
              <a:t>Biết </a:t>
            </a:r>
            <a:r>
              <a:rPr b="1" lang="en-US" sz="2800">
                <a:solidFill>
                  <a:srgbClr val="800000"/>
                </a:solidFill>
              </a:rPr>
              <a:t>Ơ</a:t>
            </a:r>
            <a:r>
              <a:rPr b="1" i="0" lang="en-US" sz="2800" u="none">
                <a:solidFill>
                  <a:srgbClr val="800000"/>
                </a:solidFill>
                <a:latin typeface="Tahoma"/>
                <a:ea typeface="Tahoma"/>
                <a:cs typeface="Tahoma"/>
                <a:sym typeface="Tahoma"/>
              </a:rPr>
              <a:t>n </a:t>
            </a:r>
            <a:r>
              <a:rPr lang="en-US" sz="2800">
                <a:solidFill>
                  <a:srgbClr val="800000"/>
                </a:solidFill>
              </a:rPr>
              <a:t>là luôn bày tỏ lòng cám ơn trước 1 việc tốt =&gt; càng </a:t>
            </a:r>
            <a:r>
              <a:rPr b="1" lang="en-US" sz="2800">
                <a:solidFill>
                  <a:srgbClr val="800000"/>
                </a:solidFill>
              </a:rPr>
              <a:t>khích lệ</a:t>
            </a:r>
            <a:r>
              <a:rPr lang="en-US" sz="2800">
                <a:solidFill>
                  <a:srgbClr val="800000"/>
                </a:solidFill>
              </a:rPr>
              <a:t> lặp lại việc tốt đó</a:t>
            </a:r>
            <a:endParaRPr/>
          </a:p>
          <a:p>
            <a:pPr indent="-342900" lvl="0" marL="342900" marR="0" rtl="0" algn="l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800000"/>
              </a:buClr>
              <a:buSzPts val="2800"/>
              <a:buFont typeface="Tahoma"/>
              <a:buChar char="•"/>
            </a:pPr>
            <a:r>
              <a:rPr b="1" lang="en-US" sz="2800">
                <a:solidFill>
                  <a:srgbClr val="800000"/>
                </a:solidFill>
              </a:rPr>
              <a:t>Cùng Thắng</a:t>
            </a:r>
            <a:r>
              <a:rPr b="1" i="0" lang="en-US" sz="2800" u="none">
                <a:solidFill>
                  <a:srgbClr val="800000"/>
                </a:solidFill>
                <a:latin typeface="Tahoma"/>
                <a:ea typeface="Tahoma"/>
                <a:cs typeface="Tahoma"/>
                <a:sym typeface="Tahoma"/>
              </a:rPr>
              <a:t> </a:t>
            </a:r>
            <a:r>
              <a:rPr lang="en-US" sz="2800">
                <a:solidFill>
                  <a:srgbClr val="800000"/>
                </a:solidFill>
              </a:rPr>
              <a:t>bằng cách coi mọi người đều là khách hàng, cần có </a:t>
            </a:r>
            <a:r>
              <a:rPr b="1" lang="en-US" sz="2800">
                <a:solidFill>
                  <a:srgbClr val="800000"/>
                </a:solidFill>
              </a:rPr>
              <a:t>lợi ích</a:t>
            </a:r>
            <a:r>
              <a:rPr lang="en-US" sz="2800">
                <a:solidFill>
                  <a:srgbClr val="800000"/>
                </a:solidFill>
              </a:rPr>
              <a:t> =&gt; dễ dàng hợp tác</a:t>
            </a:r>
            <a:endParaRPr/>
          </a:p>
          <a:p>
            <a:pPr indent="-1651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33CC33"/>
              </a:buClr>
              <a:buSzPts val="2800"/>
              <a:buFont typeface="Tahoma"/>
              <a:buNone/>
            </a:pPr>
            <a:r>
              <a:t/>
            </a:r>
            <a:endParaRPr b="0" i="0" sz="2800" u="none">
              <a:solidFill>
                <a:srgbClr val="8000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6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6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6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65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5"/>
          <p:cNvSpPr txBox="1"/>
          <p:nvPr>
            <p:ph idx="4294967295" type="title"/>
          </p:nvPr>
        </p:nvSpPr>
        <p:spPr>
          <a:xfrm>
            <a:off x="457200" y="3810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3300"/>
              </a:buClr>
              <a:buSzPts val="2800"/>
              <a:buFont typeface="Tahoma"/>
              <a:buNone/>
            </a:pPr>
            <a:r>
              <a:rPr b="0" i="1" lang="en-US" sz="28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Kỹ sư thực địa trên đồng thường xuyên (Mr Khôi)</a:t>
            </a:r>
            <a:endParaRPr/>
          </a:p>
        </p:txBody>
      </p:sp>
      <p:sp>
        <p:nvSpPr>
          <p:cNvPr id="171" name="Google Shape;171;p15"/>
          <p:cNvSpPr txBox="1"/>
          <p:nvPr>
            <p:ph idx="4294967295" type="body"/>
          </p:nvPr>
        </p:nvSpPr>
        <p:spPr>
          <a:xfrm>
            <a:off x="381000" y="1447800"/>
            <a:ext cx="8229600" cy="42211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CC33"/>
              </a:buClr>
              <a:buSzPts val="2800"/>
              <a:buFont typeface="Tahoma"/>
              <a:buNone/>
            </a:pPr>
            <a:r>
              <a:t/>
            </a:r>
            <a:endParaRPr b="0" i="0" sz="2800" u="none">
              <a:solidFill>
                <a:srgbClr val="6633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1651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33CC33"/>
              </a:buClr>
              <a:buSzPts val="2800"/>
              <a:buFont typeface="Tahoma"/>
              <a:buNone/>
            </a:pPr>
            <a:r>
              <a:t/>
            </a:r>
            <a:endParaRPr b="0" i="0" sz="2800" u="none">
              <a:solidFill>
                <a:srgbClr val="6633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172" name="Google Shape;172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66862" y="1752600"/>
            <a:ext cx="6010275" cy="4295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6"/>
          <p:cNvSpPr txBox="1"/>
          <p:nvPr>
            <p:ph idx="4294967295" type="title"/>
          </p:nvPr>
        </p:nvSpPr>
        <p:spPr>
          <a:xfrm>
            <a:off x="4572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3300"/>
              </a:buClr>
              <a:buSzPts val="3600"/>
              <a:buFont typeface="Tahoma"/>
              <a:buNone/>
            </a:pPr>
            <a:r>
              <a:rPr b="0" i="1" lang="en-US" sz="3600" u="none" cap="none" strike="noStrike">
                <a:solidFill>
                  <a:srgbClr val="993300"/>
                </a:solidFill>
                <a:latin typeface="Tahoma"/>
                <a:ea typeface="Tahoma"/>
                <a:cs typeface="Tahoma"/>
                <a:sym typeface="Tahoma"/>
              </a:rPr>
              <a:t>Dòng sản phẩm</a:t>
            </a:r>
            <a:endParaRPr/>
          </a:p>
        </p:txBody>
      </p:sp>
      <p:sp>
        <p:nvSpPr>
          <p:cNvPr id="178" name="Google Shape;178;p16"/>
          <p:cNvSpPr txBox="1"/>
          <p:nvPr/>
        </p:nvSpPr>
        <p:spPr>
          <a:xfrm>
            <a:off x="6781868" y="2743218"/>
            <a:ext cx="2590732" cy="10772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0" i="0" lang="en-US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Rau hữu cơ</a:t>
            </a:r>
            <a:endParaRPr b="0" i="0" sz="3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0" i="0" lang="en-US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Rau an toàn</a:t>
            </a:r>
            <a:endParaRPr b="0" i="0" sz="3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16"/>
          <p:cNvSpPr txBox="1"/>
          <p:nvPr/>
        </p:nvSpPr>
        <p:spPr>
          <a:xfrm>
            <a:off x="762136" y="4325778"/>
            <a:ext cx="2590732" cy="10772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0" i="0" lang="en-US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Thịt, Cá</a:t>
            </a:r>
            <a:endParaRPr b="0" i="0" sz="3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0" i="0" lang="en-US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Hải sản</a:t>
            </a:r>
            <a:endParaRPr b="0" i="0" sz="3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0" name="Google Shape;180;p16"/>
          <p:cNvSpPr txBox="1"/>
          <p:nvPr/>
        </p:nvSpPr>
        <p:spPr>
          <a:xfrm>
            <a:off x="1066892" y="2286000"/>
            <a:ext cx="2590732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0" i="0" lang="en-US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Tinh bột</a:t>
            </a:r>
            <a:endParaRPr b="0" i="0" sz="3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1" name="Google Shape;181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81200" y="1143000"/>
            <a:ext cx="54864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www.dreamachieversacademy.com/wp-content/uploads/2016/04/happy-lifestyle.jpg" id="186" name="Google Shape;186;p17"/>
          <p:cNvPicPr preferRelativeResize="0"/>
          <p:nvPr/>
        </p:nvPicPr>
        <p:blipFill rotWithShape="1">
          <a:blip r:embed="rId3">
            <a:alphaModFix/>
          </a:blip>
          <a:srcRect b="0" l="20001" r="0" t="0"/>
          <a:stretch/>
        </p:blipFill>
        <p:spPr>
          <a:xfrm>
            <a:off x="1371600" y="1066800"/>
            <a:ext cx="6430962" cy="50244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1" name="Google Shape;191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33400" y="966787"/>
            <a:ext cx="8077200" cy="5905500"/>
          </a:xfrm>
          <a:prstGeom prst="rect">
            <a:avLst/>
          </a:prstGeom>
          <a:noFill/>
          <a:ln>
            <a:noFill/>
          </a:ln>
        </p:spPr>
      </p:pic>
      <p:sp>
        <p:nvSpPr>
          <p:cNvPr id="192" name="Google Shape;192;p18"/>
          <p:cNvSpPr txBox="1"/>
          <p:nvPr/>
        </p:nvSpPr>
        <p:spPr>
          <a:xfrm>
            <a:off x="12700" y="152400"/>
            <a:ext cx="8229600" cy="6397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Tahoma"/>
              <a:buNone/>
            </a:pPr>
            <a:r>
              <a:rPr b="1" i="1" lang="en-US" sz="24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Hội đồng Anh chứng nhận Bác Tôm với vai trò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Tahoma"/>
              <a:buNone/>
            </a:pPr>
            <a:r>
              <a:rPr b="1" i="1" lang="en-US" sz="24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Doanh nghiệp Xã hội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9"/>
          <p:cNvSpPr txBox="1"/>
          <p:nvPr>
            <p:ph idx="4294967295" type="title"/>
          </p:nvPr>
        </p:nvSpPr>
        <p:spPr>
          <a:xfrm>
            <a:off x="463550" y="20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3300"/>
              </a:buClr>
              <a:buSzPts val="3600"/>
              <a:buFont typeface="Tahoma"/>
              <a:buNone/>
            </a:pPr>
            <a:r>
              <a:rPr b="1" i="0" lang="en-US" sz="36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Định hướng Chiến lược (1)</a:t>
            </a:r>
            <a:endParaRPr/>
          </a:p>
        </p:txBody>
      </p:sp>
      <p:sp>
        <p:nvSpPr>
          <p:cNvPr id="198" name="Google Shape;198;p19"/>
          <p:cNvSpPr txBox="1"/>
          <p:nvPr>
            <p:ph idx="4294967295" type="body"/>
          </p:nvPr>
        </p:nvSpPr>
        <p:spPr>
          <a:xfrm>
            <a:off x="533400" y="1066800"/>
            <a:ext cx="8140700" cy="525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3300"/>
              </a:buClr>
              <a:buSzPts val="2800"/>
              <a:buFont typeface="Tahoma"/>
              <a:buChar char="•"/>
            </a:pPr>
            <a:r>
              <a:rPr b="1" i="0" lang="en-US" sz="28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Luôn tìm kiếm và phát triển sản phẩm thuận tự nhiên nhất có thể (3D)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Địa phương (đất, nước, khí hậu)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Đúng mùa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Đủ chín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663300"/>
              </a:buClr>
              <a:buSzPts val="2800"/>
              <a:buFont typeface="Tahoma"/>
              <a:buChar char="•"/>
            </a:pPr>
            <a:r>
              <a:rPr b="1" i="0" lang="en-US" sz="28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Thúc đẩy ẩm thực lành mạnh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Rau quả + thủy hải sản + các loại hạt dinh dưỡng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Update thường xuyên với các chuyên gia hàng đầu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Combo món ăn theo mùa và sự kiện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Báo cáo tiêu dùng thường xuyên cho khách</a:t>
            </a:r>
            <a:endParaRPr/>
          </a:p>
          <a:p>
            <a:pPr indent="-1651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33CC33"/>
              </a:buClr>
              <a:buSzPts val="2800"/>
              <a:buFont typeface="Tahoma"/>
              <a:buNone/>
            </a:pPr>
            <a:r>
              <a:t/>
            </a:r>
            <a:endParaRPr b="1" i="0" sz="2800" u="none">
              <a:solidFill>
                <a:srgbClr val="6633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1651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33CC33"/>
              </a:buClr>
              <a:buSzPts val="2800"/>
              <a:buFont typeface="Tahoma"/>
              <a:buNone/>
            </a:pPr>
            <a:r>
              <a:t/>
            </a:r>
            <a:endParaRPr b="1" i="0" sz="2800" u="none">
              <a:solidFill>
                <a:srgbClr val="6633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9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9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98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98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98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98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98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98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>
                                            <p:txEl>
                                              <p:pRg end="9" st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98">
                                            <p:txEl>
                                              <p:pRg end="9" st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>
                                            <p:txEl>
                                              <p:pRg end="10" st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98">
                                            <p:txEl>
                                              <p:pRg end="10" st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20"/>
          <p:cNvSpPr txBox="1"/>
          <p:nvPr>
            <p:ph idx="4294967295" type="title"/>
          </p:nvPr>
        </p:nvSpPr>
        <p:spPr>
          <a:xfrm>
            <a:off x="463550" y="20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3300"/>
              </a:buClr>
              <a:buSzPts val="3600"/>
              <a:buFont typeface="Tahoma"/>
              <a:buNone/>
            </a:pPr>
            <a:r>
              <a:rPr b="1" i="0" lang="en-US" sz="36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Định hướng Chiến lược (2)</a:t>
            </a:r>
            <a:endParaRPr/>
          </a:p>
        </p:txBody>
      </p:sp>
      <p:sp>
        <p:nvSpPr>
          <p:cNvPr id="204" name="Google Shape;204;p20"/>
          <p:cNvSpPr txBox="1"/>
          <p:nvPr>
            <p:ph idx="4294967295" type="body"/>
          </p:nvPr>
        </p:nvSpPr>
        <p:spPr>
          <a:xfrm>
            <a:off x="228600" y="1066800"/>
            <a:ext cx="87630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3300"/>
              </a:buClr>
              <a:buSzPts val="2800"/>
              <a:buFont typeface="Tahoma"/>
              <a:buChar char="•"/>
            </a:pPr>
            <a:r>
              <a:rPr b="1" i="0" lang="en-US" sz="28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Cảm nhận sự khác biệt 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Cả về chất lượng sản phẩm và dịch vụ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663300"/>
              </a:buClr>
              <a:buSzPts val="2800"/>
              <a:buFont typeface="Tahoma"/>
              <a:buChar char="•"/>
            </a:pPr>
            <a:r>
              <a:rPr b="1" i="0" lang="en-US" sz="28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Đa dạng kênh marketing khách hàng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Offline: điểm bán, sự kiện hợp tác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Facebook, Youtube, Email, Web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Phối hợp với các đơn vị tương hỗ như yoga, văn hóa, dinh dưỡng, sinh viên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663300"/>
              </a:buClr>
              <a:buSzPts val="2800"/>
              <a:buFont typeface="Tahoma"/>
              <a:buChar char="•"/>
            </a:pPr>
            <a:r>
              <a:rPr b="1" i="0" lang="en-US" sz="28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Tối ưu trải nghiệm mua sắm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Hình ảnh và trưng bày cửa hàng hợp lý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Tỉ lệ sơ chế, chế biến &gt; 50%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Bao bì thuận tiện để cất trữ hoặc làm quà tặng</a:t>
            </a:r>
            <a:endParaRPr/>
          </a:p>
          <a:p>
            <a:pPr indent="-1333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33CC33"/>
              </a:buClr>
              <a:buSzPts val="2400"/>
              <a:buFont typeface="Noto Sans Symbols"/>
              <a:buNone/>
            </a:pPr>
            <a:r>
              <a:t/>
            </a:r>
            <a:endParaRPr b="0" i="0" sz="2400" u="none" cap="none" strike="noStrike">
              <a:solidFill>
                <a:srgbClr val="6633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1651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33CC33"/>
              </a:buClr>
              <a:buSzPts val="2800"/>
              <a:buFont typeface="Tahoma"/>
              <a:buNone/>
            </a:pPr>
            <a:r>
              <a:t/>
            </a:r>
            <a:endParaRPr b="1" i="0" sz="2800" u="none">
              <a:solidFill>
                <a:srgbClr val="6633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1651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33CC33"/>
              </a:buClr>
              <a:buSzPts val="2800"/>
              <a:buFont typeface="Tahoma"/>
              <a:buNone/>
            </a:pPr>
            <a:r>
              <a:t/>
            </a:r>
            <a:endParaRPr b="1" i="0" sz="2800" u="none">
              <a:solidFill>
                <a:srgbClr val="6633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txEl>
                                              <p:pRg end="9" st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txEl>
                                              <p:pRg end="10" st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txEl>
                                              <p:pRg end="11" st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txEl>
                                              <p:pRg end="12" st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hayote in Tan Lac" id="209" name="Google Shape;209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1000" y="582612"/>
            <a:ext cx="4171950" cy="6284912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p21"/>
          <p:cNvSpPr txBox="1"/>
          <p:nvPr>
            <p:ph idx="4294967295" type="title"/>
          </p:nvPr>
        </p:nvSpPr>
        <p:spPr>
          <a:xfrm>
            <a:off x="0" y="-23812"/>
            <a:ext cx="7315200" cy="80486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3300"/>
              </a:buClr>
              <a:buSzPts val="2800"/>
              <a:buFont typeface="Tahoma"/>
              <a:buNone/>
            </a:pPr>
            <a:r>
              <a:rPr b="0" i="1" lang="en-US" sz="2800" u="none" cap="none" strike="noStrike">
                <a:solidFill>
                  <a:srgbClr val="993300"/>
                </a:solidFill>
                <a:latin typeface="Tahoma"/>
                <a:ea typeface="Tahoma"/>
                <a:cs typeface="Tahoma"/>
                <a:sym typeface="Tahoma"/>
              </a:rPr>
              <a:t>Làm sao cái tốt thoát khỏi số phận này?</a:t>
            </a:r>
            <a:endParaRPr/>
          </a:p>
        </p:txBody>
      </p:sp>
      <p:pic>
        <p:nvPicPr>
          <p:cNvPr descr="E:\for ppt\268769_10151074075694727_459435159_n.jpg" id="211" name="Google Shape;211;p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486400" y="781050"/>
            <a:ext cx="3657600" cy="6086475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21"/>
          <p:cNvSpPr/>
          <p:nvPr/>
        </p:nvSpPr>
        <p:spPr>
          <a:xfrm>
            <a:off x="4038600" y="3759200"/>
            <a:ext cx="2590800" cy="1371600"/>
          </a:xfrm>
          <a:prstGeom prst="cloudCallout">
            <a:avLst>
              <a:gd fmla="val -11738" name="adj1"/>
              <a:gd fmla="val 24199" name="adj2"/>
            </a:avLst>
          </a:prstGeom>
          <a:solidFill>
            <a:srgbClr val="008000"/>
          </a:solidFill>
          <a:ln cap="flat" cmpd="sng" w="25400">
            <a:solidFill>
              <a:srgbClr val="89A4A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Tahoma"/>
              <a:buNone/>
            </a:pPr>
            <a:r>
              <a:rPr b="0" i="1" lang="en-US" sz="2400" u="none" cap="none" strike="noStrik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rPr>
              <a:t>Chúng tôi ở đây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22"/>
          <p:cNvSpPr txBox="1"/>
          <p:nvPr>
            <p:ph idx="4294967295" type="title"/>
          </p:nvPr>
        </p:nvSpPr>
        <p:spPr>
          <a:xfrm>
            <a:off x="4724400" y="1676400"/>
            <a:ext cx="3962400" cy="29257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3300"/>
              </a:buClr>
              <a:buSzPts val="3200"/>
              <a:buFont typeface="Tahoma"/>
              <a:buNone/>
            </a:pPr>
            <a:r>
              <a:rPr b="1" i="1" lang="en-US" sz="32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Khách hàng thích thú tham quan</a:t>
            </a:r>
            <a:endParaRPr/>
          </a:p>
        </p:txBody>
      </p:sp>
      <p:pic>
        <p:nvPicPr>
          <p:cNvPr id="218" name="Google Shape;218;p22"/>
          <p:cNvPicPr preferRelativeResize="0"/>
          <p:nvPr>
            <p:ph idx="4294967295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23"/>
          <p:cNvSpPr txBox="1"/>
          <p:nvPr>
            <p:ph idx="4294967295" type="title"/>
          </p:nvPr>
        </p:nvSpPr>
        <p:spPr>
          <a:xfrm>
            <a:off x="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3300"/>
              </a:buClr>
              <a:buSzPts val="3600"/>
              <a:buFont typeface="Tahoma"/>
              <a:buNone/>
            </a:pPr>
            <a:r>
              <a:rPr b="1" i="0" lang="en-US" sz="36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Định hướng Chiến lược (3) </a:t>
            </a:r>
            <a:br>
              <a:rPr b="1" i="0" lang="en-US" sz="36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1" i="1" lang="en-US" sz="36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con người</a:t>
            </a:r>
            <a:endParaRPr/>
          </a:p>
        </p:txBody>
      </p:sp>
      <p:sp>
        <p:nvSpPr>
          <p:cNvPr id="224" name="Google Shape;224;p23"/>
          <p:cNvSpPr txBox="1"/>
          <p:nvPr>
            <p:ph idx="4294967295" type="body"/>
          </p:nvPr>
        </p:nvSpPr>
        <p:spPr>
          <a:xfrm>
            <a:off x="457200" y="15240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3300"/>
              </a:buClr>
              <a:buSzPts val="2600"/>
              <a:buFont typeface="Tahoma"/>
              <a:buChar char="•"/>
            </a:pPr>
            <a:r>
              <a:rPr b="0" i="0" lang="en-US" sz="26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Gia tăng cam kết của mọi nhân sự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Đa năng, cam kết =&gt; đãi ngộ cao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rgbClr val="663300"/>
              </a:buClr>
              <a:buSzPts val="2600"/>
              <a:buFont typeface="Tahoma"/>
              <a:buChar char="•"/>
            </a:pPr>
            <a:r>
              <a:rPr b="0" i="0" lang="en-US" sz="26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Luôn tìm kiếm nhân sự phù hợp với văn hóa Bác Tôm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rgbClr val="663300"/>
              </a:buClr>
              <a:buSzPts val="2600"/>
              <a:buFont typeface="Tahoma"/>
              <a:buChar char="•"/>
            </a:pPr>
            <a:r>
              <a:rPr b="0" i="0" lang="en-US" sz="26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Xây dựng chính sách nhân sự ưu việt theo hướng nhận lương thưởng dựa trên hiệu quả công việc 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rgbClr val="663300"/>
              </a:buClr>
              <a:buSzPts val="2600"/>
              <a:buFont typeface="Tahoma"/>
              <a:buChar char="•"/>
            </a:pPr>
            <a:r>
              <a:rPr b="0" i="0" lang="en-US" sz="26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Mức độ hài lòng của nhân sự là thước đo sự thành công của hệ thống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rgbClr val="663300"/>
              </a:buClr>
              <a:buSzPts val="2600"/>
              <a:buFont typeface="Tahoma"/>
              <a:buChar char="•"/>
            </a:pPr>
            <a:r>
              <a:rPr b="0" i="0" lang="en-US" sz="26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Nhân viên cũng là chủ cửa hàng/công ty =&gt; từng bước cổ phần hóa</a:t>
            </a:r>
            <a:endParaRPr/>
          </a:p>
          <a:p>
            <a:pPr indent="-177800" lvl="0" marL="342900" marR="0" rtl="0" algn="l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rgbClr val="33CC33"/>
              </a:buClr>
              <a:buSzPts val="2600"/>
              <a:buFont typeface="Tahoma"/>
              <a:buNone/>
            </a:pPr>
            <a:r>
              <a:t/>
            </a:r>
            <a:endParaRPr b="0" i="0" sz="2600" u="none">
              <a:solidFill>
                <a:srgbClr val="6633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2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24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24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24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24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24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24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4"/>
          <p:cNvSpPr txBox="1"/>
          <p:nvPr>
            <p:ph idx="4294967295" type="title"/>
          </p:nvPr>
        </p:nvSpPr>
        <p:spPr>
          <a:xfrm>
            <a:off x="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3300"/>
              </a:buClr>
              <a:buSzPts val="3600"/>
              <a:buFont typeface="Tahoma"/>
              <a:buNone/>
            </a:pPr>
            <a:r>
              <a:rPr b="1" i="0" lang="en-US" sz="36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Ưu tiên cụ thể</a:t>
            </a:r>
            <a:endParaRPr/>
          </a:p>
        </p:txBody>
      </p:sp>
      <p:sp>
        <p:nvSpPr>
          <p:cNvPr id="230" name="Google Shape;230;p24"/>
          <p:cNvSpPr txBox="1"/>
          <p:nvPr>
            <p:ph idx="4294967295" type="body"/>
          </p:nvPr>
        </p:nvSpPr>
        <p:spPr>
          <a:xfrm>
            <a:off x="152400" y="1143000"/>
            <a:ext cx="8763000" cy="556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800000"/>
              </a:buClr>
              <a:buSzPts val="2000"/>
              <a:buFont typeface="Tahoma"/>
              <a:buChar char="•"/>
            </a:pPr>
            <a:r>
              <a:rPr b="0" i="0" lang="en-US" sz="2000" u="none">
                <a:solidFill>
                  <a:srgbClr val="800000"/>
                </a:solidFill>
                <a:latin typeface="Tahoma"/>
                <a:ea typeface="Tahoma"/>
                <a:cs typeface="Tahoma"/>
                <a:sym typeface="Tahoma"/>
              </a:rPr>
              <a:t>Thống nhất nhận diện hình ảnh và các dịch vụ cốt lõi (năng lực con người)</a:t>
            </a:r>
            <a:endParaRPr/>
          </a:p>
          <a:p>
            <a:pPr indent="-342900" lvl="0" marL="342900" marR="0" rtl="0" algn="l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800000"/>
              </a:buClr>
              <a:buSzPts val="2000"/>
              <a:buFont typeface="Tahoma"/>
              <a:buChar char="•"/>
            </a:pPr>
            <a:r>
              <a:rPr b="0" i="0" lang="en-US" sz="2000" u="none">
                <a:solidFill>
                  <a:srgbClr val="800000"/>
                </a:solidFill>
                <a:latin typeface="Tahoma"/>
                <a:ea typeface="Tahoma"/>
                <a:cs typeface="Tahoma"/>
                <a:sym typeface="Tahoma"/>
              </a:rPr>
              <a:t>Nâng cao chất lượng sản phẩm </a:t>
            </a:r>
            <a:endParaRPr/>
          </a:p>
          <a:p>
            <a:pPr indent="-285750" lvl="1" marL="742950" marR="0" rtl="0" algn="l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800000"/>
              </a:buClr>
              <a:buSzPts val="2000"/>
              <a:buFont typeface="Noto Sans Symbols"/>
              <a:buChar char="▪"/>
            </a:pPr>
            <a:r>
              <a:rPr b="0" i="0" lang="en-US" sz="2000" u="none" cap="none" strike="noStrike">
                <a:solidFill>
                  <a:srgbClr val="800000"/>
                </a:solidFill>
                <a:latin typeface="Tahoma"/>
                <a:ea typeface="Tahoma"/>
                <a:cs typeface="Tahoma"/>
                <a:sym typeface="Tahoma"/>
              </a:rPr>
              <a:t>Hút chân không thịt cá trên 60%</a:t>
            </a:r>
            <a:endParaRPr/>
          </a:p>
          <a:p>
            <a:pPr indent="-285750" lvl="1" marL="742950" marR="0" rtl="0" algn="l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800000"/>
              </a:buClr>
              <a:buSzPts val="2000"/>
              <a:buFont typeface="Noto Sans Symbols"/>
              <a:buChar char="▪"/>
            </a:pPr>
            <a:r>
              <a:rPr b="0" i="0" lang="en-US" sz="2000" u="none" cap="none" strike="noStrike">
                <a:solidFill>
                  <a:srgbClr val="800000"/>
                </a:solidFill>
                <a:latin typeface="Tahoma"/>
                <a:ea typeface="Tahoma"/>
                <a:cs typeface="Tahoma"/>
                <a:sym typeface="Tahoma"/>
              </a:rPr>
              <a:t>Bàn sơ chế inox, có kính chắn</a:t>
            </a:r>
            <a:endParaRPr/>
          </a:p>
          <a:p>
            <a:pPr indent="-285750" lvl="1" marL="742950" marR="0" rtl="0" algn="l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800000"/>
              </a:buClr>
              <a:buSzPts val="2000"/>
              <a:buFont typeface="Noto Sans Symbols"/>
              <a:buChar char="▪"/>
            </a:pPr>
            <a:r>
              <a:rPr b="0" i="0" lang="en-US" sz="2000" u="none" cap="none" strike="noStrike">
                <a:solidFill>
                  <a:srgbClr val="800000"/>
                </a:solidFill>
                <a:latin typeface="Tahoma"/>
                <a:ea typeface="Tahoma"/>
                <a:cs typeface="Tahoma"/>
                <a:sym typeface="Tahoma"/>
              </a:rPr>
              <a:t>Phát triển SP mới khác biệt</a:t>
            </a:r>
            <a:endParaRPr/>
          </a:p>
          <a:p>
            <a:pPr indent="-342900" lvl="0" marL="342900" marR="0" rtl="0" algn="l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800000"/>
              </a:buClr>
              <a:buSzPts val="2000"/>
              <a:buFont typeface="Tahoma"/>
              <a:buChar char="•"/>
            </a:pPr>
            <a:r>
              <a:rPr b="0" i="0" lang="en-US" sz="2000" u="none">
                <a:solidFill>
                  <a:srgbClr val="800000"/>
                </a:solidFill>
                <a:latin typeface="Tahoma"/>
                <a:ea typeface="Tahoma"/>
                <a:cs typeface="Tahoma"/>
                <a:sym typeface="Tahoma"/>
              </a:rPr>
              <a:t>Nguyên tắc 80:20: ưu tiên 20% quan trọng nhất</a:t>
            </a:r>
            <a:endParaRPr/>
          </a:p>
          <a:p>
            <a:pPr indent="-342900" lvl="0" marL="342900" marR="0" rtl="0" algn="l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800000"/>
              </a:buClr>
              <a:buSzPts val="2000"/>
              <a:buFont typeface="Tahoma"/>
              <a:buChar char="•"/>
            </a:pPr>
            <a:r>
              <a:rPr b="0" i="0" lang="en-US" sz="2000" u="none">
                <a:solidFill>
                  <a:srgbClr val="800000"/>
                </a:solidFill>
                <a:latin typeface="Tahoma"/>
                <a:ea typeface="Tahoma"/>
                <a:cs typeface="Tahoma"/>
                <a:sym typeface="Tahoma"/>
              </a:rPr>
              <a:t>Triển khai app đặt hàng</a:t>
            </a:r>
            <a:endParaRPr/>
          </a:p>
          <a:p>
            <a:pPr indent="-342900" lvl="0" marL="342900" marR="0" rtl="0" algn="l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800000"/>
              </a:buClr>
              <a:buSzPts val="2000"/>
              <a:buFont typeface="Tahoma"/>
              <a:buChar char="•"/>
            </a:pPr>
            <a:r>
              <a:rPr b="0" i="0" lang="en-US" sz="2000" u="none">
                <a:solidFill>
                  <a:srgbClr val="800000"/>
                </a:solidFill>
                <a:latin typeface="Tahoma"/>
                <a:ea typeface="Tahoma"/>
                <a:cs typeface="Tahoma"/>
                <a:sym typeface="Tahoma"/>
              </a:rPr>
              <a:t>Phát triển thương hiệu từ mạng lưới farm</a:t>
            </a:r>
            <a:endParaRPr/>
          </a:p>
          <a:p>
            <a:pPr indent="-342900" lvl="0" marL="342900" marR="0" rtl="0" algn="l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800000"/>
              </a:buClr>
              <a:buSzPts val="2000"/>
              <a:buFont typeface="Tahoma"/>
              <a:buChar char="•"/>
            </a:pPr>
            <a:r>
              <a:rPr b="0" i="0" lang="en-US" sz="2000" u="none">
                <a:solidFill>
                  <a:srgbClr val="800000"/>
                </a:solidFill>
                <a:latin typeface="Tahoma"/>
                <a:ea typeface="Tahoma"/>
                <a:cs typeface="Tahoma"/>
                <a:sym typeface="Tahoma"/>
              </a:rPr>
              <a:t>Tăng cổ phần hóa cho nhân viên trên 5%</a:t>
            </a:r>
            <a:endParaRPr/>
          </a:p>
          <a:p>
            <a:pPr indent="-342900" lvl="0" marL="342900" marR="0" rtl="0" algn="l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800000"/>
              </a:buClr>
              <a:buSzPts val="2000"/>
              <a:buFont typeface="Tahoma"/>
              <a:buChar char="•"/>
            </a:pPr>
            <a:r>
              <a:rPr b="0" i="0" lang="en-US" sz="2000" u="none">
                <a:solidFill>
                  <a:srgbClr val="800000"/>
                </a:solidFill>
                <a:latin typeface="Tahoma"/>
                <a:ea typeface="Tahoma"/>
                <a:cs typeface="Tahoma"/>
                <a:sym typeface="Tahoma"/>
              </a:rPr>
              <a:t>Chính sách cho mọi nv đều bán hàng (CTV)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3CC33"/>
              </a:buClr>
              <a:buSzPts val="2000"/>
              <a:buFont typeface="Tahoma"/>
              <a:buNone/>
            </a:pPr>
            <a:r>
              <a:t/>
            </a:r>
            <a:endParaRPr b="0" i="0" sz="2000" u="none">
              <a:solidFill>
                <a:srgbClr val="8000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3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3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30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30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30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30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30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30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end="9" st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30">
                                            <p:txEl>
                                              <p:pRg end="9" st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end="10" st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30">
                                            <p:txEl>
                                              <p:pRg end="10" st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25"/>
          <p:cNvSpPr txBox="1"/>
          <p:nvPr>
            <p:ph idx="4294967295"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3300"/>
              </a:buClr>
              <a:buSzPts val="3600"/>
              <a:buFont typeface="Tahoma"/>
              <a:buNone/>
            </a:pPr>
            <a:r>
              <a:rPr b="1" i="0" lang="en-US" sz="36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Kênh hoạt động</a:t>
            </a:r>
            <a:endParaRPr/>
          </a:p>
        </p:txBody>
      </p:sp>
      <p:sp>
        <p:nvSpPr>
          <p:cNvPr id="236" name="Google Shape;236;p25"/>
          <p:cNvSpPr txBox="1"/>
          <p:nvPr>
            <p:ph idx="4294967295" type="body"/>
          </p:nvPr>
        </p:nvSpPr>
        <p:spPr>
          <a:xfrm>
            <a:off x="228600" y="1295400"/>
            <a:ext cx="8839200" cy="5334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3300"/>
              </a:buClr>
              <a:buSzPts val="2800"/>
              <a:buFont typeface="Tahoma"/>
              <a:buChar char="•"/>
            </a:pPr>
            <a:r>
              <a:rPr b="1" i="0" lang="en-US" sz="28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Hoạt động chính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Bán hàng off + online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Marketing facebook + web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Giám sát farm bằng kỹ sư thực địa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663300"/>
              </a:buClr>
              <a:buSzPts val="2800"/>
              <a:buFont typeface="Tahoma"/>
              <a:buChar char="•"/>
            </a:pPr>
            <a:r>
              <a:rPr b="1" i="0" lang="en-US" sz="28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Hoạt động phụ trợ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Mạng lưới PGS Việt Nam, VOAA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Tư vấn chuỗi giá trị + tư vấn quản trị doanh nghiệp SMEs nông nghiệp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Quỹ Hạt giống yêu thương hộ trợ học sinh nghèo vượt khó và người kém may mắn với Blue Dragon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Marketing nội bộ (Zoom, Zalo, Fb)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Thi kiến thức và kỹ năng (Quiz, Fb)</a:t>
            </a:r>
            <a:endParaRPr/>
          </a:p>
          <a:p>
            <a:pPr indent="-1079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33CC33"/>
              </a:buClr>
              <a:buSzPts val="2800"/>
              <a:buFont typeface="Noto Sans Symbols"/>
              <a:buNone/>
            </a:pPr>
            <a:r>
              <a:t/>
            </a:r>
            <a:endParaRPr b="0" i="0" sz="2800" u="none" cap="none" strike="noStrike">
              <a:solidFill>
                <a:srgbClr val="6633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1333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33CC33"/>
              </a:buClr>
              <a:buSzPts val="2400"/>
              <a:buFont typeface="Noto Sans Symbols"/>
              <a:buNone/>
            </a:pPr>
            <a:r>
              <a:t/>
            </a:r>
            <a:endParaRPr b="0" i="0" sz="2400" u="none" cap="none" strike="noStrike">
              <a:solidFill>
                <a:srgbClr val="6633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1333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33CC33"/>
              </a:buClr>
              <a:buSzPts val="2400"/>
              <a:buFont typeface="Noto Sans Symbols"/>
              <a:buNone/>
            </a:pPr>
            <a:r>
              <a:t/>
            </a:r>
            <a:endParaRPr b="1" i="0" sz="2400" u="none" cap="none" strike="noStrike">
              <a:solidFill>
                <a:srgbClr val="6633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1397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33CC33"/>
              </a:buClr>
              <a:buSzPts val="3200"/>
              <a:buFont typeface="Tahoma"/>
              <a:buNone/>
            </a:pPr>
            <a:r>
              <a:t/>
            </a:r>
            <a:endParaRPr b="0" i="0" sz="3200" u="none">
              <a:solidFill>
                <a:srgbClr val="6633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33CC33"/>
              </a:buClr>
              <a:buSzPts val="2800"/>
              <a:buFont typeface="Tahoma"/>
              <a:buNone/>
            </a:pPr>
            <a:r>
              <a:t/>
            </a:r>
            <a:endParaRPr b="0" i="0" sz="2800" u="none">
              <a:solidFill>
                <a:srgbClr val="6633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1651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33CC33"/>
              </a:buClr>
              <a:buSzPts val="2800"/>
              <a:buFont typeface="Tahoma"/>
              <a:buNone/>
            </a:pPr>
            <a:r>
              <a:t/>
            </a:r>
            <a:endParaRPr b="0" i="0" sz="2800" u="none">
              <a:solidFill>
                <a:srgbClr val="6633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3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3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3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36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36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36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36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36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36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>
                                            <p:txEl>
                                              <p:pRg end="9" st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36">
                                            <p:txEl>
                                              <p:pRg end="9" st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>
                                            <p:txEl>
                                              <p:pRg end="10" st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36">
                                            <p:txEl>
                                              <p:pRg end="10" st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>
                                            <p:txEl>
                                              <p:pRg end="11" st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36">
                                            <p:txEl>
                                              <p:pRg end="11" st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>
                                            <p:txEl>
                                              <p:pRg end="12" st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36">
                                            <p:txEl>
                                              <p:pRg end="12" st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>
                                            <p:txEl>
                                              <p:pRg end="13" st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36">
                                            <p:txEl>
                                              <p:pRg end="13" st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>
                                            <p:txEl>
                                              <p:pRg end="14" st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36">
                                            <p:txEl>
                                              <p:pRg end="14" st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>
                                            <p:txEl>
                                              <p:pRg end="15" st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36">
                                            <p:txEl>
                                              <p:pRg end="15" st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 result for thank you" id="241" name="Google Shape;241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750" y="44450"/>
            <a:ext cx="9036050" cy="67770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90600" y="4648200"/>
            <a:ext cx="2514600" cy="25098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2012-07-27T04:20:23Z</dcterms:created>
  <dc:creator>User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str>1033-8.1.0.3010</vt:lpstr>
  </property>
</Properties>
</file>