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Default Extension="jpg" ContentType="image/jp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331" r:id="rId81"/>
    <p:sldId id="332" r:id="rId82"/>
  </p:sldIdLst>
  <p:sldSz cx="10058400" cy="7772400"/>
  <p:notesSz cx="10058400" cy="7772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Relationship Id="rId53" Type="http://schemas.openxmlformats.org/officeDocument/2006/relationships/slide" Target="slides/slide48.xml"/><Relationship Id="rId54" Type="http://schemas.openxmlformats.org/officeDocument/2006/relationships/slide" Target="slides/slide49.xml"/><Relationship Id="rId55" Type="http://schemas.openxmlformats.org/officeDocument/2006/relationships/slide" Target="slides/slide50.xml"/><Relationship Id="rId56" Type="http://schemas.openxmlformats.org/officeDocument/2006/relationships/slide" Target="slides/slide51.xml"/><Relationship Id="rId57" Type="http://schemas.openxmlformats.org/officeDocument/2006/relationships/slide" Target="slides/slide52.xml"/><Relationship Id="rId58" Type="http://schemas.openxmlformats.org/officeDocument/2006/relationships/slide" Target="slides/slide53.xml"/><Relationship Id="rId59" Type="http://schemas.openxmlformats.org/officeDocument/2006/relationships/slide" Target="slides/slide54.xml"/><Relationship Id="rId60" Type="http://schemas.openxmlformats.org/officeDocument/2006/relationships/slide" Target="slides/slide55.xml"/><Relationship Id="rId61" Type="http://schemas.openxmlformats.org/officeDocument/2006/relationships/slide" Target="slides/slide56.xml"/><Relationship Id="rId62" Type="http://schemas.openxmlformats.org/officeDocument/2006/relationships/slide" Target="slides/slide57.xml"/><Relationship Id="rId63" Type="http://schemas.openxmlformats.org/officeDocument/2006/relationships/slide" Target="slides/slide58.xml"/><Relationship Id="rId64" Type="http://schemas.openxmlformats.org/officeDocument/2006/relationships/slide" Target="slides/slide59.xml"/><Relationship Id="rId65" Type="http://schemas.openxmlformats.org/officeDocument/2006/relationships/slide" Target="slides/slide60.xml"/><Relationship Id="rId66" Type="http://schemas.openxmlformats.org/officeDocument/2006/relationships/slide" Target="slides/slide61.xml"/><Relationship Id="rId67" Type="http://schemas.openxmlformats.org/officeDocument/2006/relationships/slide" Target="slides/slide62.xml"/><Relationship Id="rId68" Type="http://schemas.openxmlformats.org/officeDocument/2006/relationships/slide" Target="slides/slide63.xml"/><Relationship Id="rId69" Type="http://schemas.openxmlformats.org/officeDocument/2006/relationships/slide" Target="slides/slide64.xml"/><Relationship Id="rId70" Type="http://schemas.openxmlformats.org/officeDocument/2006/relationships/slide" Target="slides/slide65.xml"/><Relationship Id="rId71" Type="http://schemas.openxmlformats.org/officeDocument/2006/relationships/slide" Target="slides/slide66.xml"/><Relationship Id="rId72" Type="http://schemas.openxmlformats.org/officeDocument/2006/relationships/slide" Target="slides/slide67.xml"/><Relationship Id="rId73" Type="http://schemas.openxmlformats.org/officeDocument/2006/relationships/slide" Target="slides/slide68.xml"/><Relationship Id="rId74" Type="http://schemas.openxmlformats.org/officeDocument/2006/relationships/slide" Target="slides/slide69.xml"/><Relationship Id="rId75" Type="http://schemas.openxmlformats.org/officeDocument/2006/relationships/slide" Target="slides/slide70.xml"/><Relationship Id="rId76" Type="http://schemas.openxmlformats.org/officeDocument/2006/relationships/slide" Target="slides/slide71.xml"/><Relationship Id="rId77" Type="http://schemas.openxmlformats.org/officeDocument/2006/relationships/slide" Target="slides/slide72.xml"/><Relationship Id="rId78" Type="http://schemas.openxmlformats.org/officeDocument/2006/relationships/slide" Target="slides/slide73.xml"/><Relationship Id="rId79" Type="http://schemas.openxmlformats.org/officeDocument/2006/relationships/slide" Target="slides/slide74.xml"/><Relationship Id="rId80" Type="http://schemas.openxmlformats.org/officeDocument/2006/relationships/slide" Target="slides/slide75.xml"/><Relationship Id="rId81" Type="http://schemas.openxmlformats.org/officeDocument/2006/relationships/slide" Target="slides/slide76.xml"/><Relationship Id="rId82" Type="http://schemas.openxmlformats.org/officeDocument/2006/relationships/slide" Target="slides/slide77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66455" y="2884322"/>
            <a:ext cx="7325489" cy="10299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450" b="0" i="0">
                <a:solidFill>
                  <a:srgbClr val="0F6D4B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08760" y="4352544"/>
            <a:ext cx="7040880" cy="1943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00" b="1" i="0">
                <a:solidFill>
                  <a:srgbClr val="5B5B5B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00" b="1" i="0">
                <a:solidFill>
                  <a:srgbClr val="5B5B5B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93236" y="2038628"/>
            <a:ext cx="2896870" cy="44786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950" b="1" i="1">
                <a:solidFill>
                  <a:srgbClr val="3F3F3F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00" b="1" i="0">
                <a:solidFill>
                  <a:srgbClr val="5B5B5B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8" Type="http://schemas.openxmlformats.org/officeDocument/2006/relationships/image" Target="../media/image2.jp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6568440"/>
            <a:ext cx="10058400" cy="14782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7" name="bg object 17"/>
          <p:cNvSpPr/>
          <p:nvPr/>
        </p:nvSpPr>
        <p:spPr>
          <a:xfrm>
            <a:off x="8916923" y="1170432"/>
            <a:ext cx="1004315" cy="113790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79646" y="2956111"/>
            <a:ext cx="8899107" cy="18370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00" b="1" i="0">
                <a:solidFill>
                  <a:srgbClr val="5B5B5B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160044" y="3285220"/>
            <a:ext cx="5304155" cy="17500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7242048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Relationship Id="rId3" Type="http://schemas.openxmlformats.org/officeDocument/2006/relationships/image" Target="../media/image4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4.jpg"/><Relationship Id="rId6" Type="http://schemas.openxmlformats.org/officeDocument/2006/relationships/image" Target="../media/image9.jpg"/><Relationship Id="rId7" Type="http://schemas.openxmlformats.org/officeDocument/2006/relationships/image" Target="../media/image10.jp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jpg"/><Relationship Id="rId3" Type="http://schemas.openxmlformats.org/officeDocument/2006/relationships/image" Target="../media/image14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g"/><Relationship Id="rId3" Type="http://schemas.openxmlformats.org/officeDocument/2006/relationships/image" Target="../media/image16.jpg"/><Relationship Id="rId4" Type="http://schemas.openxmlformats.org/officeDocument/2006/relationships/image" Target="../media/image17.jpg"/><Relationship Id="rId5" Type="http://schemas.openxmlformats.org/officeDocument/2006/relationships/image" Target="../media/image18.jpg"/><Relationship Id="rId6" Type="http://schemas.openxmlformats.org/officeDocument/2006/relationships/image" Target="../media/image19.jp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jpg"/><Relationship Id="rId3" Type="http://schemas.openxmlformats.org/officeDocument/2006/relationships/image" Target="../media/image14.jp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0.jp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.jpg"/><Relationship Id="rId3" Type="http://schemas.openxmlformats.org/officeDocument/2006/relationships/image" Target="../media/image22.pn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jpg"/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6" Type="http://schemas.openxmlformats.org/officeDocument/2006/relationships/image" Target="../media/image28.png"/><Relationship Id="rId7" Type="http://schemas.openxmlformats.org/officeDocument/2006/relationships/image" Target="../media/image29.png"/><Relationship Id="rId8" Type="http://schemas.openxmlformats.org/officeDocument/2006/relationships/image" Target="../media/image30.jpg"/><Relationship Id="rId9" Type="http://schemas.openxmlformats.org/officeDocument/2006/relationships/image" Target="../media/image31.png"/><Relationship Id="rId10" Type="http://schemas.openxmlformats.org/officeDocument/2006/relationships/image" Target="../media/image32.jp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jp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jp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jpg"/><Relationship Id="rId3" Type="http://schemas.openxmlformats.org/officeDocument/2006/relationships/image" Target="../media/image36.pn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7.jp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jp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9.pn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jpg"/><Relationship Id="rId3" Type="http://schemas.openxmlformats.org/officeDocument/2006/relationships/image" Target="../media/image41.jp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jp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3.pn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4.jpg"/><Relationship Id="rId3" Type="http://schemas.openxmlformats.org/officeDocument/2006/relationships/image" Target="../media/image45.jp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.jpg"/><Relationship Id="rId3" Type="http://schemas.openxmlformats.org/officeDocument/2006/relationships/image" Target="../media/image47.jpg"/><Relationship Id="rId4" Type="http://schemas.openxmlformats.org/officeDocument/2006/relationships/image" Target="../media/image48.png"/><Relationship Id="rId5" Type="http://schemas.openxmlformats.org/officeDocument/2006/relationships/image" Target="../media/image49.jpg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0.png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1.jpg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2.png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
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3.jpg"/><Relationship Id="rId3" Type="http://schemas.openxmlformats.org/officeDocument/2006/relationships/image" Target="../media/image54.jpg"/></Relationships>
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5.jpg"/></Relationships>
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6.jpg"/></Relationships>
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7.jpg"/></Relationships>
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8.png"/></Relationships>
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9.png"/></Relationships>
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0.jpg"/></Relationships>
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1.jpg"/></Relationships>
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2.jpg"/></Relationships>
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3.jpg"/></Relationships>
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4.jpg"/></Relationships>
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5.png"/></Relationships>
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6.jpg"/><Relationship Id="rId3" Type="http://schemas.openxmlformats.org/officeDocument/2006/relationships/image" Target="../media/image67.jpg"/><Relationship Id="rId4" Type="http://schemas.openxmlformats.org/officeDocument/2006/relationships/image" Target="../media/image68.jpg"/><Relationship Id="rId5" Type="http://schemas.openxmlformats.org/officeDocument/2006/relationships/image" Target="../media/image69.jpg"/></Relationships>
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
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
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
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0.jpg"/><Relationship Id="rId3" Type="http://schemas.openxmlformats.org/officeDocument/2006/relationships/image" Target="../media/image71.jpg"/><Relationship Id="rId4" Type="http://schemas.openxmlformats.org/officeDocument/2006/relationships/image" Target="../media/image72.jpg"/><Relationship Id="rId5" Type="http://schemas.openxmlformats.org/officeDocument/2006/relationships/image" Target="../media/image73.jpg"/><Relationship Id="rId6" Type="http://schemas.openxmlformats.org/officeDocument/2006/relationships/image" Target="../media/image74.jpg"/></Relationships>
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jpg"/><Relationship Id="rId3" Type="http://schemas.openxmlformats.org/officeDocument/2006/relationships/image" Target="../media/image75.jpg"/></Relationships>
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6.jpg"/></Relationships>
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nature.com/articles/nplants2015221" TargetMode="External"/><Relationship Id="rId3" Type="http://schemas.openxmlformats.org/officeDocument/2006/relationships/image" Target="../media/image77.jpg"/></Relationships>
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jpg"/><Relationship Id="rId3" Type="http://schemas.openxmlformats.org/officeDocument/2006/relationships/image" Target="../media/image78.jpg"/></Relationships>
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9.png"/><Relationship Id="rId3" Type="http://schemas.openxmlformats.org/officeDocument/2006/relationships/image" Target="../media/image80.png"/></Relationships>
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jpg"/><Relationship Id="rId3" Type="http://schemas.openxmlformats.org/officeDocument/2006/relationships/image" Target="../media/image81.jpg"/></Relationships>
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
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
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2.jpg"/></Relationships>
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3.png"/></Relationships>
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4.jpg"/><Relationship Id="rId3" Type="http://schemas.openxmlformats.org/officeDocument/2006/relationships/image" Target="../media/image85.jpg"/></Relationships>
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6.jpg"/></Relationships>
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7.jpg"/><Relationship Id="rId3" Type="http://schemas.openxmlformats.org/officeDocument/2006/relationships/image" Target="../media/image88.jpg"/></Relationships>
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9.jpg"/></Relationships>
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0.png"/></Relationships>
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1.jpg"/><Relationship Id="rId3" Type="http://schemas.openxmlformats.org/officeDocument/2006/relationships/image" Target="../media/image92.jpg"/><Relationship Id="rId4" Type="http://schemas.openxmlformats.org/officeDocument/2006/relationships/image" Target="../media/image93.jpg"/><Relationship Id="rId5" Type="http://schemas.openxmlformats.org/officeDocument/2006/relationships/image" Target="../media/image94.jpg"/><Relationship Id="rId6" Type="http://schemas.openxmlformats.org/officeDocument/2006/relationships/image" Target="../media/image95.jpg"/><Relationship Id="rId7" Type="http://schemas.openxmlformats.org/officeDocument/2006/relationships/image" Target="../media/image96.jpg"/></Relationships>
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7.jpg"/><Relationship Id="rId3" Type="http://schemas.openxmlformats.org/officeDocument/2006/relationships/image" Target="../media/image98.jpg"/><Relationship Id="rId4" Type="http://schemas.openxmlformats.org/officeDocument/2006/relationships/image" Target="../media/image99.jpg"/><Relationship Id="rId5" Type="http://schemas.openxmlformats.org/officeDocument/2006/relationships/image" Target="../media/image100.jpg"/></Relationships>
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
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hyperlink" Target="http://push-pull.net/planting_for_prosperity.pdf" TargetMode="External"/><Relationship Id="rId3" Type="http://schemas.openxmlformats.org/officeDocument/2006/relationships/image" Target="../media/image101.jpg"/><Relationship Id="rId4" Type="http://schemas.openxmlformats.org/officeDocument/2006/relationships/image" Target="../media/image102.png"/></Relationships>
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3.jpg"/><Relationship Id="rId3" Type="http://schemas.openxmlformats.org/officeDocument/2006/relationships/image" Target="../media/image104.jpg"/><Relationship Id="rId4" Type="http://schemas.openxmlformats.org/officeDocument/2006/relationships/image" Target="../media/image105.png"/><Relationship Id="rId5" Type="http://schemas.openxmlformats.org/officeDocument/2006/relationships/image" Target="../media/image106.jpg"/></Relationships>
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
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7.jpg"/></Relationships>
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8.jpg"/></Relationships>
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9.png"/><Relationship Id="rId3" Type="http://schemas.openxmlformats.org/officeDocument/2006/relationships/image" Target="../media/image110.jpg"/><Relationship Id="rId4" Type="http://schemas.openxmlformats.org/officeDocument/2006/relationships/image" Target="../media/image111.jpg"/></Relationships>
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2.jpg"/></Relationships>
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
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3.png"/><Relationship Id="rId3" Type="http://schemas.openxmlformats.org/officeDocument/2006/relationships/image" Target="../media/image114.png"/></Relationships>
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
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jpg"/><Relationship Id="rId3" Type="http://schemas.openxmlformats.org/officeDocument/2006/relationships/image" Target="../media/image78.jpg"/></Relationships>
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5.jpg"/></Relationships>
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jpg"/><Relationship Id="rId3" Type="http://schemas.openxmlformats.org/officeDocument/2006/relationships/image" Target="../media/image116.jp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70443" y="2047801"/>
            <a:ext cx="3832860" cy="1886585"/>
          </a:xfrm>
          <a:prstGeom prst="rect"/>
        </p:spPr>
        <p:txBody>
          <a:bodyPr wrap="square" lIns="0" tIns="62865" rIns="0" bIns="0" rtlCol="0" vert="horz">
            <a:spAutoFit/>
          </a:bodyPr>
          <a:lstStyle/>
          <a:p>
            <a:pPr algn="ctr" marL="12065" marR="5080">
              <a:lnSpc>
                <a:spcPct val="90000"/>
              </a:lnSpc>
              <a:spcBef>
                <a:spcPts val="495"/>
              </a:spcBef>
            </a:pPr>
            <a:r>
              <a:rPr dirty="0" sz="3300" spc="5" b="0">
                <a:solidFill>
                  <a:srgbClr val="0F6D4B"/>
                </a:solidFill>
                <a:latin typeface="Times New Roman"/>
                <a:cs typeface="Times New Roman"/>
              </a:rPr>
              <a:t>Học </a:t>
            </a:r>
            <a:r>
              <a:rPr dirty="0" sz="3300" spc="-5" b="0">
                <a:solidFill>
                  <a:srgbClr val="0F6D4B"/>
                </a:solidFill>
                <a:latin typeface="Times New Roman"/>
                <a:cs typeface="Times New Roman"/>
              </a:rPr>
              <a:t>viện Naturland</a:t>
            </a:r>
            <a:r>
              <a:rPr dirty="0" sz="3300" spc="-65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300" spc="-5" b="0">
                <a:solidFill>
                  <a:srgbClr val="0F6D4B"/>
                </a:solidFill>
                <a:latin typeface="Times New Roman"/>
                <a:cs typeface="Times New Roman"/>
              </a:rPr>
              <a:t>và  Hiệp </a:t>
            </a:r>
            <a:r>
              <a:rPr dirty="0" sz="3300" spc="10" b="0">
                <a:solidFill>
                  <a:srgbClr val="0F6D4B"/>
                </a:solidFill>
                <a:latin typeface="Times New Roman"/>
                <a:cs typeface="Times New Roman"/>
              </a:rPr>
              <a:t>hội </a:t>
            </a:r>
            <a:r>
              <a:rPr dirty="0" sz="3300" spc="5" b="0">
                <a:solidFill>
                  <a:srgbClr val="0F6D4B"/>
                </a:solidFill>
                <a:latin typeface="Times New Roman"/>
                <a:cs typeface="Times New Roman"/>
              </a:rPr>
              <a:t>Nông </a:t>
            </a:r>
            <a:r>
              <a:rPr dirty="0" sz="3300" b="0">
                <a:solidFill>
                  <a:srgbClr val="0F6D4B"/>
                </a:solidFill>
                <a:latin typeface="Times New Roman"/>
                <a:cs typeface="Times New Roman"/>
              </a:rPr>
              <a:t>nghiệp  </a:t>
            </a:r>
            <a:r>
              <a:rPr dirty="0" sz="3300" spc="-5" b="0">
                <a:solidFill>
                  <a:srgbClr val="0F6D4B"/>
                </a:solidFill>
                <a:latin typeface="Times New Roman"/>
                <a:cs typeface="Times New Roman"/>
              </a:rPr>
              <a:t>hữu </a:t>
            </a:r>
            <a:r>
              <a:rPr dirty="0" sz="3300" spc="-10" b="0">
                <a:solidFill>
                  <a:srgbClr val="0F6D4B"/>
                </a:solidFill>
                <a:latin typeface="Times New Roman"/>
                <a:cs typeface="Times New Roman"/>
              </a:rPr>
              <a:t>cơ </a:t>
            </a:r>
            <a:r>
              <a:rPr dirty="0" sz="3300" spc="-55" b="0">
                <a:solidFill>
                  <a:srgbClr val="0F6D4B"/>
                </a:solidFill>
                <a:latin typeface="Times New Roman"/>
                <a:cs typeface="Times New Roman"/>
              </a:rPr>
              <a:t>Việt </a:t>
            </a:r>
            <a:r>
              <a:rPr dirty="0" sz="3300" b="0">
                <a:solidFill>
                  <a:srgbClr val="0F6D4B"/>
                </a:solidFill>
                <a:latin typeface="Times New Roman"/>
                <a:cs typeface="Times New Roman"/>
              </a:rPr>
              <a:t>Nam  (VOAA)</a:t>
            </a:r>
            <a:endParaRPr sz="33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444774" y="4303216"/>
            <a:ext cx="3729990" cy="790575"/>
          </a:xfrm>
          <a:prstGeom prst="rect">
            <a:avLst/>
          </a:prstGeom>
        </p:spPr>
        <p:txBody>
          <a:bodyPr wrap="square" lIns="0" tIns="57150" rIns="0" bIns="0" rtlCol="0" vert="horz">
            <a:spAutoFit/>
          </a:bodyPr>
          <a:lstStyle/>
          <a:p>
            <a:pPr marL="12700" marR="5080" indent="168910">
              <a:lnSpc>
                <a:spcPts val="2860"/>
              </a:lnSpc>
              <a:spcBef>
                <a:spcPts val="450"/>
              </a:spcBef>
            </a:pPr>
            <a:r>
              <a:rPr dirty="0" sz="2650" spc="-10">
                <a:solidFill>
                  <a:srgbClr val="0F6D4B"/>
                </a:solidFill>
                <a:latin typeface="Times New Roman"/>
                <a:cs typeface="Times New Roman"/>
              </a:rPr>
              <a:t>Giới </a:t>
            </a:r>
            <a:r>
              <a:rPr dirty="0" sz="2650" spc="-5">
                <a:solidFill>
                  <a:srgbClr val="0F6D4B"/>
                </a:solidFill>
                <a:latin typeface="Times New Roman"/>
                <a:cs typeface="Times New Roman"/>
              </a:rPr>
              <a:t>thiệu </a:t>
            </a:r>
            <a:r>
              <a:rPr dirty="0" sz="2650">
                <a:solidFill>
                  <a:srgbClr val="0F6D4B"/>
                </a:solidFill>
                <a:latin typeface="Times New Roman"/>
                <a:cs typeface="Times New Roman"/>
              </a:rPr>
              <a:t>về </a:t>
            </a:r>
            <a:r>
              <a:rPr dirty="0" sz="2650" spc="-5">
                <a:solidFill>
                  <a:srgbClr val="0F6D4B"/>
                </a:solidFill>
                <a:latin typeface="Times New Roman"/>
                <a:cs typeface="Times New Roman"/>
              </a:rPr>
              <a:t>các </a:t>
            </a:r>
            <a:r>
              <a:rPr dirty="0" sz="2650" spc="-10">
                <a:solidFill>
                  <a:srgbClr val="0F6D4B"/>
                </a:solidFill>
                <a:latin typeface="Times New Roman"/>
                <a:cs typeface="Times New Roman"/>
              </a:rPr>
              <a:t>nguyên  tắc của </a:t>
            </a:r>
            <a:r>
              <a:rPr dirty="0" sz="2650" spc="-5">
                <a:solidFill>
                  <a:srgbClr val="0F6D4B"/>
                </a:solidFill>
                <a:latin typeface="Times New Roman"/>
                <a:cs typeface="Times New Roman"/>
              </a:rPr>
              <a:t>nông </a:t>
            </a:r>
            <a:r>
              <a:rPr dirty="0" sz="2650" spc="-10">
                <a:solidFill>
                  <a:srgbClr val="0F6D4B"/>
                </a:solidFill>
                <a:latin typeface="Times New Roman"/>
                <a:cs typeface="Times New Roman"/>
              </a:rPr>
              <a:t>nghiệp hữu</a:t>
            </a:r>
            <a:r>
              <a:rPr dirty="0" sz="2650" spc="-2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0F6D4B"/>
                </a:solidFill>
                <a:latin typeface="Times New Roman"/>
                <a:cs typeface="Times New Roman"/>
              </a:rPr>
              <a:t>cơ</a:t>
            </a:r>
            <a:endParaRPr sz="26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896270" y="6322546"/>
            <a:ext cx="8890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solidFill>
                  <a:srgbClr val="898989"/>
                </a:solidFill>
                <a:latin typeface="Times New Roman"/>
                <a:cs typeface="Times New Roman"/>
              </a:rPr>
              <a:t>1</a:t>
            </a:r>
            <a:endParaRPr sz="1000">
              <a:latin typeface="Times New Roman"/>
              <a:cs typeface="Times New Roman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77012" y="1301496"/>
            <a:ext cx="3858895" cy="4058920"/>
            <a:chOff x="477012" y="1301496"/>
            <a:chExt cx="3858895" cy="4058920"/>
          </a:xfrm>
        </p:grpSpPr>
        <p:sp>
          <p:nvSpPr>
            <p:cNvPr id="6" name="object 6"/>
            <p:cNvSpPr/>
            <p:nvPr/>
          </p:nvSpPr>
          <p:spPr>
            <a:xfrm>
              <a:off x="1069145" y="2093669"/>
              <a:ext cx="3266648" cy="326653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477012" y="1301496"/>
              <a:ext cx="900683" cy="87934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3134389" y="5990348"/>
            <a:ext cx="2684145" cy="2781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650" i="1">
                <a:latin typeface="Times New Roman"/>
                <a:cs typeface="Times New Roman"/>
              </a:rPr>
              <a:t>Tập huấn trực </a:t>
            </a:r>
            <a:r>
              <a:rPr dirty="0" sz="1650" spc="-5" i="1">
                <a:latin typeface="Times New Roman"/>
                <a:cs typeface="Times New Roman"/>
              </a:rPr>
              <a:t>tuyến,</a:t>
            </a:r>
            <a:r>
              <a:rPr dirty="0" sz="1650" spc="-105" i="1">
                <a:latin typeface="Times New Roman"/>
                <a:cs typeface="Times New Roman"/>
              </a:rPr>
              <a:t> </a:t>
            </a:r>
            <a:r>
              <a:rPr dirty="0" sz="1650" i="1">
                <a:latin typeface="Times New Roman"/>
                <a:cs typeface="Times New Roman"/>
              </a:rPr>
              <a:t>21/1/2022</a:t>
            </a:r>
            <a:endParaRPr sz="16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860291" y="1170432"/>
            <a:ext cx="6198235" cy="4287520"/>
            <a:chOff x="3860291" y="1170432"/>
            <a:chExt cx="6198235" cy="4287520"/>
          </a:xfrm>
        </p:grpSpPr>
        <p:sp>
          <p:nvSpPr>
            <p:cNvPr id="3" name="object 3"/>
            <p:cNvSpPr/>
            <p:nvPr/>
          </p:nvSpPr>
          <p:spPr>
            <a:xfrm>
              <a:off x="3860291" y="2243328"/>
              <a:ext cx="6198108" cy="321411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8961120" y="2392680"/>
              <a:ext cx="645160" cy="669290"/>
            </a:xfrm>
            <a:custGeom>
              <a:avLst/>
              <a:gdLst/>
              <a:ahLst/>
              <a:cxnLst/>
              <a:rect l="l" t="t" r="r" b="b"/>
              <a:pathLst>
                <a:path w="645159" h="669289">
                  <a:moveTo>
                    <a:pt x="644652" y="669036"/>
                  </a:moveTo>
                  <a:lnTo>
                    <a:pt x="0" y="669036"/>
                  </a:lnTo>
                  <a:lnTo>
                    <a:pt x="0" y="0"/>
                  </a:lnTo>
                  <a:lnTo>
                    <a:pt x="644652" y="0"/>
                  </a:lnTo>
                  <a:lnTo>
                    <a:pt x="644652" y="66903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/>
          <p:nvPr/>
        </p:nvSpPr>
        <p:spPr>
          <a:xfrm>
            <a:off x="545591" y="5760720"/>
            <a:ext cx="8907780" cy="607060"/>
          </a:xfrm>
          <a:prstGeom prst="rect">
            <a:avLst/>
          </a:prstGeom>
          <a:solidFill>
            <a:srgbClr val="006B46"/>
          </a:solidFill>
        </p:spPr>
        <p:txBody>
          <a:bodyPr wrap="square" lIns="0" tIns="7620" rIns="0" bIns="0" rtlCol="0" vert="horz">
            <a:spAutoFit/>
          </a:bodyPr>
          <a:lstStyle/>
          <a:p>
            <a:pPr marL="2332990" marR="74930" indent="-2252980">
              <a:lnSpc>
                <a:spcPct val="122800"/>
              </a:lnSpc>
              <a:spcBef>
                <a:spcPts val="60"/>
              </a:spcBef>
            </a:pPr>
            <a:r>
              <a:rPr dirty="0" sz="1450" spc="20" b="1">
                <a:solidFill>
                  <a:srgbClr val="FFFFFF"/>
                </a:solidFill>
                <a:latin typeface="Times New Roman"/>
                <a:cs typeface="Times New Roman"/>
              </a:rPr>
              <a:t>Hơn </a:t>
            </a:r>
            <a:r>
              <a:rPr dirty="0" sz="1450" spc="15" b="1">
                <a:solidFill>
                  <a:srgbClr val="FFFFFF"/>
                </a:solidFill>
                <a:latin typeface="Times New Roman"/>
                <a:cs typeface="Times New Roman"/>
              </a:rPr>
              <a:t>100,000 nghìn </a:t>
            </a:r>
            <a:r>
              <a:rPr dirty="0" sz="1450" spc="20" b="1">
                <a:solidFill>
                  <a:srgbClr val="FFFFFF"/>
                </a:solidFill>
                <a:latin typeface="Times New Roman"/>
                <a:cs typeface="Times New Roman"/>
              </a:rPr>
              <a:t>nông dân </a:t>
            </a:r>
            <a:r>
              <a:rPr dirty="0" sz="1450" spc="15" b="1">
                <a:solidFill>
                  <a:srgbClr val="FFFFFF"/>
                </a:solidFill>
                <a:latin typeface="Times New Roman"/>
                <a:cs typeface="Times New Roman"/>
              </a:rPr>
              <a:t>cùng 1,000 </a:t>
            </a:r>
            <a:r>
              <a:rPr dirty="0" sz="1450" spc="20" b="1">
                <a:solidFill>
                  <a:srgbClr val="FFFFFF"/>
                </a:solidFill>
                <a:latin typeface="Times New Roman"/>
                <a:cs typeface="Times New Roman"/>
              </a:rPr>
              <a:t>doanh </a:t>
            </a:r>
            <a:r>
              <a:rPr dirty="0" sz="1450" spc="15" b="1">
                <a:solidFill>
                  <a:srgbClr val="FFFFFF"/>
                </a:solidFill>
                <a:latin typeface="Times New Roman"/>
                <a:cs typeface="Times New Roman"/>
              </a:rPr>
              <a:t>nghiệp chê biến cũng </a:t>
            </a:r>
            <a:r>
              <a:rPr dirty="0" sz="1450" spc="25" b="1">
                <a:solidFill>
                  <a:srgbClr val="FFFFFF"/>
                </a:solidFill>
                <a:latin typeface="Times New Roman"/>
                <a:cs typeface="Times New Roman"/>
              </a:rPr>
              <a:t>như </a:t>
            </a:r>
            <a:r>
              <a:rPr dirty="0" sz="1450" spc="10" b="1">
                <a:solidFill>
                  <a:srgbClr val="FFFFFF"/>
                </a:solidFill>
                <a:latin typeface="Times New Roman"/>
                <a:cs typeface="Times New Roman"/>
              </a:rPr>
              <a:t>các </a:t>
            </a:r>
            <a:r>
              <a:rPr dirty="0" sz="1450" spc="15" b="1">
                <a:solidFill>
                  <a:srgbClr val="FFFFFF"/>
                </a:solidFill>
                <a:latin typeface="Times New Roman"/>
                <a:cs typeface="Times New Roman"/>
              </a:rPr>
              <a:t>thương nhân </a:t>
            </a:r>
            <a:r>
              <a:rPr dirty="0" sz="1450" spc="10" b="1">
                <a:solidFill>
                  <a:srgbClr val="FFFFFF"/>
                </a:solidFill>
                <a:latin typeface="Times New Roman"/>
                <a:cs typeface="Times New Roman"/>
              </a:rPr>
              <a:t>tại </a:t>
            </a:r>
            <a:r>
              <a:rPr dirty="0" sz="1450" spc="15" b="1">
                <a:solidFill>
                  <a:srgbClr val="FFFFFF"/>
                </a:solidFill>
                <a:latin typeface="Times New Roman"/>
                <a:cs typeface="Times New Roman"/>
              </a:rPr>
              <a:t>60</a:t>
            </a:r>
            <a:r>
              <a:rPr dirty="0" sz="1450" spc="-254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50" spc="15" b="1">
                <a:solidFill>
                  <a:srgbClr val="FFFFFF"/>
                </a:solidFill>
                <a:latin typeface="Times New Roman"/>
                <a:cs typeface="Times New Roman"/>
              </a:rPr>
              <a:t>quốc gia </a:t>
            </a:r>
            <a:r>
              <a:rPr dirty="0" sz="1450" spc="10" b="1">
                <a:solidFill>
                  <a:srgbClr val="FFFFFF"/>
                </a:solidFill>
                <a:latin typeface="Times New Roman"/>
                <a:cs typeface="Times New Roman"/>
              </a:rPr>
              <a:t>đã  </a:t>
            </a:r>
            <a:r>
              <a:rPr dirty="0" sz="1450" spc="15" b="1">
                <a:solidFill>
                  <a:srgbClr val="FFFFFF"/>
                </a:solidFill>
                <a:latin typeface="Times New Roman"/>
                <a:cs typeface="Times New Roman"/>
              </a:rPr>
              <a:t>được cấp chứng nhận </a:t>
            </a:r>
            <a:r>
              <a:rPr dirty="0" sz="1450" spc="10" b="1">
                <a:solidFill>
                  <a:srgbClr val="FFFFFF"/>
                </a:solidFill>
                <a:latin typeface="Times New Roman"/>
                <a:cs typeface="Times New Roman"/>
              </a:rPr>
              <a:t>theo tiêu </a:t>
            </a:r>
            <a:r>
              <a:rPr dirty="0" sz="1450" spc="15" b="1">
                <a:solidFill>
                  <a:srgbClr val="FFFFFF"/>
                </a:solidFill>
                <a:latin typeface="Times New Roman"/>
                <a:cs typeface="Times New Roman"/>
              </a:rPr>
              <a:t>chuẩn của</a:t>
            </a:r>
            <a:r>
              <a:rPr dirty="0" sz="1450" spc="-6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50" spc="15" b="1">
                <a:solidFill>
                  <a:srgbClr val="FFFFFF"/>
                </a:solidFill>
                <a:latin typeface="Times New Roman"/>
                <a:cs typeface="Times New Roman"/>
              </a:rPr>
              <a:t>Naturland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93331" y="1525038"/>
            <a:ext cx="7545705" cy="427990"/>
          </a:xfrm>
          <a:prstGeom prst="rect"/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2650" spc="-10" b="0">
                <a:solidFill>
                  <a:srgbClr val="006B46"/>
                </a:solidFill>
                <a:latin typeface="Times New Roman"/>
                <a:cs typeface="Times New Roman"/>
              </a:rPr>
              <a:t>Giới </a:t>
            </a:r>
            <a:r>
              <a:rPr dirty="0" sz="2650" spc="-5" b="0">
                <a:solidFill>
                  <a:srgbClr val="006B46"/>
                </a:solidFill>
                <a:latin typeface="Times New Roman"/>
                <a:cs typeface="Times New Roman"/>
              </a:rPr>
              <a:t>thiệu </a:t>
            </a:r>
            <a:r>
              <a:rPr dirty="0" sz="2650" b="0">
                <a:solidFill>
                  <a:srgbClr val="006B46"/>
                </a:solidFill>
                <a:latin typeface="Times New Roman"/>
                <a:cs typeface="Times New Roman"/>
              </a:rPr>
              <a:t>về </a:t>
            </a:r>
            <a:r>
              <a:rPr dirty="0" sz="2650" spc="-10" b="0">
                <a:solidFill>
                  <a:srgbClr val="006B46"/>
                </a:solidFill>
                <a:latin typeface="Times New Roman"/>
                <a:cs typeface="Times New Roman"/>
              </a:rPr>
              <a:t>Naturland </a:t>
            </a:r>
            <a:r>
              <a:rPr dirty="0" sz="2650" spc="-5" b="0">
                <a:solidFill>
                  <a:srgbClr val="006B46"/>
                </a:solidFill>
                <a:latin typeface="Times New Roman"/>
                <a:cs typeface="Times New Roman"/>
              </a:rPr>
              <a:t>– Hiệp hội Nông </a:t>
            </a:r>
            <a:r>
              <a:rPr dirty="0" sz="2650" spc="-10" b="0">
                <a:solidFill>
                  <a:srgbClr val="006B46"/>
                </a:solidFill>
                <a:latin typeface="Times New Roman"/>
                <a:cs typeface="Times New Roman"/>
              </a:rPr>
              <a:t>nghiệp hữu </a:t>
            </a:r>
            <a:r>
              <a:rPr dirty="0" sz="2650" spc="-15" b="0">
                <a:solidFill>
                  <a:srgbClr val="006B46"/>
                </a:solidFill>
                <a:latin typeface="Times New Roman"/>
                <a:cs typeface="Times New Roman"/>
              </a:rPr>
              <a:t>cơ</a:t>
            </a:r>
            <a:endParaRPr sz="26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94760" y="2230660"/>
            <a:ext cx="3884929" cy="337248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950" spc="15" b="1">
                <a:solidFill>
                  <a:srgbClr val="3F3F3F"/>
                </a:solidFill>
                <a:latin typeface="Times New Roman"/>
                <a:cs typeface="Times New Roman"/>
              </a:rPr>
              <a:t>Chúng </a:t>
            </a:r>
            <a:r>
              <a:rPr dirty="0" sz="1950" spc="5" b="1">
                <a:solidFill>
                  <a:srgbClr val="3F3F3F"/>
                </a:solidFill>
                <a:latin typeface="Times New Roman"/>
                <a:cs typeface="Times New Roman"/>
              </a:rPr>
              <a:t>tôi</a:t>
            </a:r>
            <a:r>
              <a:rPr dirty="0" sz="1950" spc="-5" b="1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z="1950" spc="15" b="1">
                <a:solidFill>
                  <a:srgbClr val="3F3F3F"/>
                </a:solidFill>
                <a:latin typeface="Times New Roman"/>
                <a:cs typeface="Times New Roman"/>
              </a:rPr>
              <a:t>là?</a:t>
            </a:r>
            <a:endParaRPr sz="1950">
              <a:latin typeface="Times New Roman"/>
              <a:cs typeface="Times New Roman"/>
            </a:endParaRPr>
          </a:p>
          <a:p>
            <a:pPr marL="269875" marR="161925" indent="-236854">
              <a:lnSpc>
                <a:spcPts val="1960"/>
              </a:lnSpc>
              <a:spcBef>
                <a:spcPts val="1939"/>
              </a:spcBef>
              <a:buChar char="-"/>
              <a:tabLst>
                <a:tab pos="270510" algn="l"/>
                <a:tab pos="271145" algn="l"/>
              </a:tabLst>
            </a:pPr>
            <a:r>
              <a:rPr dirty="0" sz="1800">
                <a:solidFill>
                  <a:srgbClr val="006B46"/>
                </a:solidFill>
                <a:latin typeface="Times New Roman"/>
                <a:cs typeface="Times New Roman"/>
              </a:rPr>
              <a:t>Hiệp </a:t>
            </a:r>
            <a:r>
              <a:rPr dirty="0" sz="1800" spc="5">
                <a:solidFill>
                  <a:srgbClr val="006B46"/>
                </a:solidFill>
                <a:latin typeface="Times New Roman"/>
                <a:cs typeface="Times New Roman"/>
              </a:rPr>
              <a:t>hội phi </a:t>
            </a:r>
            <a:r>
              <a:rPr dirty="0" sz="1800" spc="-5">
                <a:solidFill>
                  <a:srgbClr val="006B46"/>
                </a:solidFill>
                <a:latin typeface="Times New Roman"/>
                <a:cs typeface="Times New Roman"/>
              </a:rPr>
              <a:t>lợi </a:t>
            </a:r>
            <a:r>
              <a:rPr dirty="0" sz="1800" spc="10">
                <a:solidFill>
                  <a:srgbClr val="006B46"/>
                </a:solidFill>
                <a:latin typeface="Times New Roman"/>
                <a:cs typeface="Times New Roman"/>
              </a:rPr>
              <a:t>nhuận </a:t>
            </a:r>
            <a:r>
              <a:rPr dirty="0" sz="1800" spc="5">
                <a:solidFill>
                  <a:srgbClr val="006B46"/>
                </a:solidFill>
                <a:latin typeface="Times New Roman"/>
                <a:cs typeface="Times New Roman"/>
              </a:rPr>
              <a:t>nơi </a:t>
            </a:r>
            <a:r>
              <a:rPr dirty="0" sz="1800" spc="10">
                <a:solidFill>
                  <a:srgbClr val="006B46"/>
                </a:solidFill>
                <a:latin typeface="Times New Roman"/>
                <a:cs typeface="Times New Roman"/>
              </a:rPr>
              <a:t>quy </a:t>
            </a:r>
            <a:r>
              <a:rPr dirty="0" sz="1800" spc="-5">
                <a:solidFill>
                  <a:srgbClr val="006B46"/>
                </a:solidFill>
                <a:latin typeface="Times New Roman"/>
                <a:cs typeface="Times New Roman"/>
              </a:rPr>
              <a:t>tụ</a:t>
            </a:r>
            <a:r>
              <a:rPr dirty="0" sz="1800" spc="-75">
                <a:solidFill>
                  <a:srgbClr val="006B46"/>
                </a:solidFill>
                <a:latin typeface="Times New Roman"/>
                <a:cs typeface="Times New Roman"/>
              </a:rPr>
              <a:t> </a:t>
            </a:r>
            <a:r>
              <a:rPr dirty="0" sz="1800" spc="5">
                <a:solidFill>
                  <a:srgbClr val="006B46"/>
                </a:solidFill>
                <a:latin typeface="Times New Roman"/>
                <a:cs typeface="Times New Roman"/>
              </a:rPr>
              <a:t>các  nông dân </a:t>
            </a:r>
            <a:r>
              <a:rPr dirty="0" sz="1800">
                <a:solidFill>
                  <a:srgbClr val="006B46"/>
                </a:solidFill>
                <a:latin typeface="Times New Roman"/>
                <a:cs typeface="Times New Roman"/>
              </a:rPr>
              <a:t>hữu</a:t>
            </a:r>
            <a:r>
              <a:rPr dirty="0" sz="1800" spc="-35">
                <a:solidFill>
                  <a:srgbClr val="006B46"/>
                </a:solidFill>
                <a:latin typeface="Times New Roman"/>
                <a:cs typeface="Times New Roman"/>
              </a:rPr>
              <a:t> </a:t>
            </a:r>
            <a:r>
              <a:rPr dirty="0" sz="1800" spc="10">
                <a:solidFill>
                  <a:srgbClr val="006B46"/>
                </a:solidFill>
                <a:latin typeface="Times New Roman"/>
                <a:cs typeface="Times New Roman"/>
              </a:rPr>
              <a:t>cơ</a:t>
            </a:r>
            <a:endParaRPr sz="1800">
              <a:latin typeface="Times New Roman"/>
              <a:cs typeface="Times New Roman"/>
            </a:endParaRPr>
          </a:p>
          <a:p>
            <a:pPr marL="270510" indent="-237490">
              <a:lnSpc>
                <a:spcPct val="100000"/>
              </a:lnSpc>
              <a:spcBef>
                <a:spcPts val="590"/>
              </a:spcBef>
              <a:buChar char="-"/>
              <a:tabLst>
                <a:tab pos="270510" algn="l"/>
                <a:tab pos="271145" algn="l"/>
              </a:tabLst>
            </a:pPr>
            <a:r>
              <a:rPr dirty="0" sz="1800" spc="5">
                <a:solidFill>
                  <a:srgbClr val="006B46"/>
                </a:solidFill>
                <a:latin typeface="Times New Roman"/>
                <a:cs typeface="Times New Roman"/>
              </a:rPr>
              <a:t>Thành </a:t>
            </a:r>
            <a:r>
              <a:rPr dirty="0" sz="1800">
                <a:solidFill>
                  <a:srgbClr val="006B46"/>
                </a:solidFill>
                <a:latin typeface="Times New Roman"/>
                <a:cs typeface="Times New Roman"/>
              </a:rPr>
              <a:t>lập </a:t>
            </a:r>
            <a:r>
              <a:rPr dirty="0" sz="1800" spc="10">
                <a:solidFill>
                  <a:srgbClr val="006B46"/>
                </a:solidFill>
                <a:latin typeface="Times New Roman"/>
                <a:cs typeface="Times New Roman"/>
              </a:rPr>
              <a:t>năm </a:t>
            </a:r>
            <a:r>
              <a:rPr dirty="0" sz="1800" spc="5">
                <a:solidFill>
                  <a:srgbClr val="006B46"/>
                </a:solidFill>
                <a:latin typeface="Times New Roman"/>
                <a:cs typeface="Times New Roman"/>
              </a:rPr>
              <a:t>1982 tại</a:t>
            </a:r>
            <a:r>
              <a:rPr dirty="0" sz="1800" spc="-50">
                <a:solidFill>
                  <a:srgbClr val="006B46"/>
                </a:solidFill>
                <a:latin typeface="Times New Roman"/>
                <a:cs typeface="Times New Roman"/>
              </a:rPr>
              <a:t> </a:t>
            </a:r>
            <a:r>
              <a:rPr dirty="0" sz="1800" spc="5">
                <a:solidFill>
                  <a:srgbClr val="006B46"/>
                </a:solidFill>
                <a:latin typeface="Times New Roman"/>
                <a:cs typeface="Times New Roman"/>
              </a:rPr>
              <a:t>Đức</a:t>
            </a:r>
            <a:endParaRPr sz="1800">
              <a:latin typeface="Times New Roman"/>
              <a:cs typeface="Times New Roman"/>
            </a:endParaRPr>
          </a:p>
          <a:p>
            <a:pPr marL="269875" marR="177165" indent="-236854">
              <a:lnSpc>
                <a:spcPts val="1970"/>
              </a:lnSpc>
              <a:spcBef>
                <a:spcPts val="844"/>
              </a:spcBef>
              <a:buChar char="-"/>
              <a:tabLst>
                <a:tab pos="270510" algn="l"/>
                <a:tab pos="271145" algn="l"/>
              </a:tabLst>
            </a:pPr>
            <a:r>
              <a:rPr dirty="0" sz="1800">
                <a:solidFill>
                  <a:srgbClr val="006B46"/>
                </a:solidFill>
                <a:latin typeface="Times New Roman"/>
                <a:cs typeface="Times New Roman"/>
              </a:rPr>
              <a:t>Cấp </a:t>
            </a:r>
            <a:r>
              <a:rPr dirty="0" sz="1800" spc="5">
                <a:solidFill>
                  <a:srgbClr val="006B46"/>
                </a:solidFill>
                <a:latin typeface="Times New Roman"/>
                <a:cs typeface="Times New Roman"/>
              </a:rPr>
              <a:t>chứng nhận hữu </a:t>
            </a:r>
            <a:r>
              <a:rPr dirty="0" sz="1800">
                <a:solidFill>
                  <a:srgbClr val="006B46"/>
                </a:solidFill>
                <a:latin typeface="Times New Roman"/>
                <a:cs typeface="Times New Roman"/>
              </a:rPr>
              <a:t>cơ </a:t>
            </a:r>
            <a:r>
              <a:rPr dirty="0" sz="1800" spc="5">
                <a:solidFill>
                  <a:srgbClr val="006B46"/>
                </a:solidFill>
                <a:latin typeface="Times New Roman"/>
                <a:cs typeface="Times New Roman"/>
              </a:rPr>
              <a:t>và các </a:t>
            </a:r>
            <a:r>
              <a:rPr dirty="0" sz="1800">
                <a:solidFill>
                  <a:srgbClr val="006B46"/>
                </a:solidFill>
                <a:latin typeface="Times New Roman"/>
                <a:cs typeface="Times New Roman"/>
              </a:rPr>
              <a:t>tiêu  chuẩn </a:t>
            </a:r>
            <a:r>
              <a:rPr dirty="0" sz="1800" spc="10">
                <a:solidFill>
                  <a:srgbClr val="006B46"/>
                </a:solidFill>
                <a:latin typeface="Times New Roman"/>
                <a:cs typeface="Times New Roman"/>
              </a:rPr>
              <a:t>xã hội </a:t>
            </a:r>
            <a:r>
              <a:rPr dirty="0" sz="1800" spc="5">
                <a:solidFill>
                  <a:srgbClr val="006B46"/>
                </a:solidFill>
                <a:latin typeface="Times New Roman"/>
                <a:cs typeface="Times New Roman"/>
              </a:rPr>
              <a:t>trong sản xuất, chế</a:t>
            </a:r>
            <a:r>
              <a:rPr dirty="0" sz="1800" spc="-130">
                <a:solidFill>
                  <a:srgbClr val="006B46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006B46"/>
                </a:solidFill>
                <a:latin typeface="Times New Roman"/>
                <a:cs typeface="Times New Roman"/>
              </a:rPr>
              <a:t>biến</a:t>
            </a:r>
            <a:endParaRPr sz="1800">
              <a:latin typeface="Times New Roman"/>
              <a:cs typeface="Times New Roman"/>
            </a:endParaRPr>
          </a:p>
          <a:p>
            <a:pPr marL="269875" marR="5080" indent="-236854">
              <a:lnSpc>
                <a:spcPct val="90700"/>
              </a:lnSpc>
              <a:spcBef>
                <a:spcPts val="790"/>
              </a:spcBef>
              <a:buChar char="-"/>
              <a:tabLst>
                <a:tab pos="270510" algn="l"/>
                <a:tab pos="271145" algn="l"/>
              </a:tabLst>
            </a:pPr>
            <a:r>
              <a:rPr dirty="0" sz="1800">
                <a:solidFill>
                  <a:srgbClr val="0F6D4B"/>
                </a:solidFill>
                <a:latin typeface="Times New Roman"/>
                <a:cs typeface="Times New Roman"/>
              </a:rPr>
              <a:t>Tập </a:t>
            </a:r>
            <a:r>
              <a:rPr dirty="0" sz="1800" spc="5">
                <a:solidFill>
                  <a:srgbClr val="0F6D4B"/>
                </a:solidFill>
                <a:latin typeface="Times New Roman"/>
                <a:cs typeface="Times New Roman"/>
              </a:rPr>
              <a:t>trung: </a:t>
            </a:r>
            <a:r>
              <a:rPr dirty="0" sz="1800">
                <a:solidFill>
                  <a:srgbClr val="0F6D4B"/>
                </a:solidFill>
                <a:latin typeface="Times New Roman"/>
                <a:cs typeface="Times New Roman"/>
              </a:rPr>
              <a:t>tiêu chuẩn </a:t>
            </a:r>
            <a:r>
              <a:rPr dirty="0" sz="1800" spc="5">
                <a:solidFill>
                  <a:srgbClr val="0F6D4B"/>
                </a:solidFill>
                <a:latin typeface="Times New Roman"/>
                <a:cs typeface="Times New Roman"/>
              </a:rPr>
              <a:t>sản xuất, chê  biến </a:t>
            </a:r>
            <a:r>
              <a:rPr dirty="0" sz="1800" spc="10">
                <a:solidFill>
                  <a:srgbClr val="0F6D4B"/>
                </a:solidFill>
                <a:latin typeface="Times New Roman"/>
                <a:cs typeface="Times New Roman"/>
              </a:rPr>
              <a:t>quy </a:t>
            </a:r>
            <a:r>
              <a:rPr dirty="0" sz="1800">
                <a:solidFill>
                  <a:srgbClr val="0F6D4B"/>
                </a:solidFill>
                <a:latin typeface="Times New Roman"/>
                <a:cs typeface="Times New Roman"/>
              </a:rPr>
              <a:t>mô trang </a:t>
            </a:r>
            <a:r>
              <a:rPr dirty="0" sz="1800" spc="-5">
                <a:solidFill>
                  <a:srgbClr val="0F6D4B"/>
                </a:solidFill>
                <a:latin typeface="Times New Roman"/>
                <a:cs typeface="Times New Roman"/>
              </a:rPr>
              <a:t>trại, </a:t>
            </a:r>
            <a:r>
              <a:rPr dirty="0" sz="1800">
                <a:solidFill>
                  <a:srgbClr val="0F6D4B"/>
                </a:solidFill>
                <a:latin typeface="Times New Roman"/>
                <a:cs typeface="Times New Roman"/>
              </a:rPr>
              <a:t>tiêu chuẩn  </a:t>
            </a:r>
            <a:r>
              <a:rPr dirty="0" sz="1800" spc="5">
                <a:solidFill>
                  <a:srgbClr val="0F6D4B"/>
                </a:solidFill>
                <a:latin typeface="Times New Roman"/>
                <a:cs typeface="Times New Roman"/>
              </a:rPr>
              <a:t>quản </a:t>
            </a:r>
            <a:r>
              <a:rPr dirty="0" sz="1800">
                <a:solidFill>
                  <a:srgbClr val="0F6D4B"/>
                </a:solidFill>
                <a:latin typeface="Times New Roman"/>
                <a:cs typeface="Times New Roman"/>
              </a:rPr>
              <a:t>ly </a:t>
            </a:r>
            <a:r>
              <a:rPr dirty="0" sz="1800" spc="5">
                <a:solidFill>
                  <a:srgbClr val="0F6D4B"/>
                </a:solidFill>
                <a:latin typeface="Times New Roman"/>
                <a:cs typeface="Times New Roman"/>
              </a:rPr>
              <a:t>rừng </a:t>
            </a:r>
            <a:r>
              <a:rPr dirty="0" sz="1800">
                <a:solidFill>
                  <a:srgbClr val="0F6D4B"/>
                </a:solidFill>
                <a:latin typeface="Times New Roman"/>
                <a:cs typeface="Times New Roman"/>
              </a:rPr>
              <a:t>hữu cơ, tiêu chuẩn </a:t>
            </a:r>
            <a:r>
              <a:rPr dirty="0" sz="1800" spc="5">
                <a:solidFill>
                  <a:srgbClr val="0F6D4B"/>
                </a:solidFill>
                <a:latin typeface="Times New Roman"/>
                <a:cs typeface="Times New Roman"/>
              </a:rPr>
              <a:t>thủy  </a:t>
            </a:r>
            <a:r>
              <a:rPr dirty="0" sz="1800">
                <a:solidFill>
                  <a:srgbClr val="0F6D4B"/>
                </a:solidFill>
                <a:latin typeface="Times New Roman"/>
                <a:cs typeface="Times New Roman"/>
              </a:rPr>
              <a:t>sản </a:t>
            </a:r>
            <a:r>
              <a:rPr dirty="0" sz="1800" spc="5">
                <a:solidFill>
                  <a:srgbClr val="0F6D4B"/>
                </a:solidFill>
                <a:latin typeface="Times New Roman"/>
                <a:cs typeface="Times New Roman"/>
              </a:rPr>
              <a:t>hữu </a:t>
            </a:r>
            <a:r>
              <a:rPr dirty="0" sz="1800">
                <a:solidFill>
                  <a:srgbClr val="0F6D4B"/>
                </a:solidFill>
                <a:latin typeface="Times New Roman"/>
                <a:cs typeface="Times New Roman"/>
              </a:rPr>
              <a:t>cơ </a:t>
            </a:r>
            <a:r>
              <a:rPr dirty="0" sz="1800" spc="5">
                <a:solidFill>
                  <a:srgbClr val="0F6D4B"/>
                </a:solidFill>
                <a:latin typeface="Times New Roman"/>
                <a:cs typeface="Times New Roman"/>
              </a:rPr>
              <a:t>va đánh bắt bền vững,</a:t>
            </a:r>
            <a:r>
              <a:rPr dirty="0" sz="1800" spc="-9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800" spc="5">
                <a:solidFill>
                  <a:srgbClr val="0F6D4B"/>
                </a:solidFill>
                <a:latin typeface="Times New Roman"/>
                <a:cs typeface="Times New Roman"/>
              </a:rPr>
              <a:t>công  bằng, </a:t>
            </a:r>
            <a:r>
              <a:rPr dirty="0" sz="1800">
                <a:solidFill>
                  <a:srgbClr val="0F6D4B"/>
                </a:solidFill>
                <a:latin typeface="Times New Roman"/>
                <a:cs typeface="Times New Roman"/>
              </a:rPr>
              <a:t>tiêu chuẩn </a:t>
            </a:r>
            <a:r>
              <a:rPr dirty="0" sz="1800" spc="5">
                <a:solidFill>
                  <a:srgbClr val="0F6D4B"/>
                </a:solidFill>
                <a:latin typeface="Times New Roman"/>
                <a:cs typeface="Times New Roman"/>
              </a:rPr>
              <a:t>nuôi </a:t>
            </a:r>
            <a:r>
              <a:rPr dirty="0" sz="1800" spc="10">
                <a:solidFill>
                  <a:srgbClr val="0F6D4B"/>
                </a:solidFill>
                <a:latin typeface="Times New Roman"/>
                <a:cs typeface="Times New Roman"/>
              </a:rPr>
              <a:t>ong </a:t>
            </a:r>
            <a:r>
              <a:rPr dirty="0" sz="1800" spc="5">
                <a:solidFill>
                  <a:srgbClr val="0F6D4B"/>
                </a:solidFill>
                <a:latin typeface="Times New Roman"/>
                <a:cs typeface="Times New Roman"/>
              </a:rPr>
              <a:t>hữu</a:t>
            </a:r>
            <a:r>
              <a:rPr dirty="0" sz="1800" spc="-6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0F6D4B"/>
                </a:solidFill>
                <a:latin typeface="Times New Roman"/>
                <a:cs typeface="Times New Roman"/>
              </a:rPr>
              <a:t>cơ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40534" y="2349469"/>
            <a:ext cx="6289675" cy="1059815"/>
          </a:xfrm>
          <a:prstGeom prst="rect">
            <a:avLst/>
          </a:prstGeom>
        </p:spPr>
        <p:txBody>
          <a:bodyPr wrap="square" lIns="0" tIns="37465" rIns="0" bIns="0" rtlCol="0" vert="horz">
            <a:spAutoFit/>
          </a:bodyPr>
          <a:lstStyle/>
          <a:p>
            <a:pPr algn="just" marL="201295" marR="6350" indent="-189230">
              <a:lnSpc>
                <a:spcPts val="1300"/>
              </a:lnSpc>
              <a:spcBef>
                <a:spcPts val="29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Là </a:t>
            </a:r>
            <a:r>
              <a:rPr dirty="0" sz="1200" spc="10">
                <a:solidFill>
                  <a:srgbClr val="006B46"/>
                </a:solidFill>
                <a:latin typeface="Times New Roman"/>
                <a:cs typeface="Times New Roman"/>
              </a:rPr>
              <a:t>một tô chức </a:t>
            </a: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quốc </a:t>
            </a:r>
            <a:r>
              <a:rPr dirty="0" sz="1200" spc="5">
                <a:solidFill>
                  <a:srgbClr val="006B46"/>
                </a:solidFill>
                <a:latin typeface="Times New Roman"/>
                <a:cs typeface="Times New Roman"/>
              </a:rPr>
              <a:t>tê, </a:t>
            </a:r>
            <a:r>
              <a:rPr dirty="0" sz="1200" spc="10">
                <a:solidFill>
                  <a:srgbClr val="006B46"/>
                </a:solidFill>
                <a:latin typeface="Times New Roman"/>
                <a:cs typeface="Times New Roman"/>
              </a:rPr>
              <a:t>Naturland </a:t>
            </a: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luôn </a:t>
            </a:r>
            <a:r>
              <a:rPr dirty="0" sz="1200" spc="5">
                <a:solidFill>
                  <a:srgbClr val="006B46"/>
                </a:solidFill>
                <a:latin typeface="Times New Roman"/>
                <a:cs typeface="Times New Roman"/>
              </a:rPr>
              <a:t>tích </a:t>
            </a: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cực </a:t>
            </a:r>
            <a:r>
              <a:rPr dirty="0" sz="1200" spc="10">
                <a:solidFill>
                  <a:srgbClr val="006B46"/>
                </a:solidFill>
                <a:latin typeface="Times New Roman"/>
                <a:cs typeface="Times New Roman"/>
              </a:rPr>
              <a:t>trong </a:t>
            </a: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công </a:t>
            </a:r>
            <a:r>
              <a:rPr dirty="0" sz="1200" spc="5">
                <a:solidFill>
                  <a:srgbClr val="006B46"/>
                </a:solidFill>
                <a:latin typeface="Times New Roman"/>
                <a:cs typeface="Times New Roman"/>
              </a:rPr>
              <a:t>tác </a:t>
            </a: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đẩy mạnh phong </a:t>
            </a:r>
            <a:r>
              <a:rPr dirty="0" sz="1200" spc="10">
                <a:solidFill>
                  <a:srgbClr val="006B46"/>
                </a:solidFill>
                <a:latin typeface="Times New Roman"/>
                <a:cs typeface="Times New Roman"/>
              </a:rPr>
              <a:t>trào nông  nghiệp </a:t>
            </a:r>
            <a:r>
              <a:rPr dirty="0" sz="1200" spc="20">
                <a:solidFill>
                  <a:srgbClr val="006B46"/>
                </a:solidFill>
                <a:latin typeface="Times New Roman"/>
                <a:cs typeface="Times New Roman"/>
              </a:rPr>
              <a:t>hữu </a:t>
            </a: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cơ </a:t>
            </a:r>
            <a:r>
              <a:rPr dirty="0" sz="1200" spc="10">
                <a:solidFill>
                  <a:srgbClr val="006B46"/>
                </a:solidFill>
                <a:latin typeface="Times New Roman"/>
                <a:cs typeface="Times New Roman"/>
              </a:rPr>
              <a:t>toàn cầu </a:t>
            </a: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cũng như </a:t>
            </a:r>
            <a:r>
              <a:rPr dirty="0" sz="1200" spc="10">
                <a:solidFill>
                  <a:srgbClr val="006B46"/>
                </a:solidFill>
                <a:latin typeface="Times New Roman"/>
                <a:cs typeface="Times New Roman"/>
              </a:rPr>
              <a:t>các chiến dịch </a:t>
            </a: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vận động thu </a:t>
            </a:r>
            <a:r>
              <a:rPr dirty="0" sz="1200" spc="10">
                <a:solidFill>
                  <a:srgbClr val="006B46"/>
                </a:solidFill>
                <a:latin typeface="Times New Roman"/>
                <a:cs typeface="Times New Roman"/>
              </a:rPr>
              <a:t>hút </a:t>
            </a: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sư quan tâm của các nông </a:t>
            </a:r>
            <a:r>
              <a:rPr dirty="0" sz="1200" spc="10">
                <a:solidFill>
                  <a:srgbClr val="006B46"/>
                </a:solidFill>
                <a:latin typeface="Times New Roman"/>
                <a:cs typeface="Times New Roman"/>
              </a:rPr>
              <a:t>hô  </a:t>
            </a:r>
            <a:r>
              <a:rPr dirty="0" sz="1200" spc="20">
                <a:solidFill>
                  <a:srgbClr val="006B46"/>
                </a:solidFill>
                <a:latin typeface="Times New Roman"/>
                <a:cs typeface="Times New Roman"/>
              </a:rPr>
              <a:t>quy </a:t>
            </a:r>
            <a:r>
              <a:rPr dirty="0" sz="1200" spc="5">
                <a:solidFill>
                  <a:srgbClr val="006B46"/>
                </a:solidFill>
                <a:latin typeface="Times New Roman"/>
                <a:cs typeface="Times New Roman"/>
              </a:rPr>
              <a:t>mô </a:t>
            </a:r>
            <a:r>
              <a:rPr dirty="0" sz="1200" spc="20">
                <a:solidFill>
                  <a:srgbClr val="006B46"/>
                </a:solidFill>
                <a:latin typeface="Times New Roman"/>
                <a:cs typeface="Times New Roman"/>
              </a:rPr>
              <a:t>nho </a:t>
            </a:r>
            <a:r>
              <a:rPr dirty="0" sz="1200" spc="10">
                <a:solidFill>
                  <a:srgbClr val="006B46"/>
                </a:solidFill>
                <a:latin typeface="Times New Roman"/>
                <a:cs typeface="Times New Roman"/>
              </a:rPr>
              <a:t>tư </a:t>
            </a: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các </a:t>
            </a:r>
            <a:r>
              <a:rPr dirty="0" sz="1200" spc="10">
                <a:solidFill>
                  <a:srgbClr val="006B46"/>
                </a:solidFill>
                <a:latin typeface="Times New Roman"/>
                <a:cs typeface="Times New Roman"/>
              </a:rPr>
              <a:t>mạng lưới </a:t>
            </a: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đa</a:t>
            </a:r>
            <a:r>
              <a:rPr dirty="0" sz="1200" spc="-45">
                <a:solidFill>
                  <a:srgbClr val="006B46"/>
                </a:solidFill>
                <a:latin typeface="Times New Roman"/>
                <a:cs typeface="Times New Roman"/>
              </a:rPr>
              <a:t> </a:t>
            </a: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dạng.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006B46"/>
              </a:buClr>
              <a:buFont typeface="Arial"/>
              <a:buChar char="•"/>
            </a:pPr>
            <a:endParaRPr sz="1250">
              <a:latin typeface="Times New Roman"/>
              <a:cs typeface="Times New Roman"/>
            </a:endParaRPr>
          </a:p>
          <a:p>
            <a:pPr algn="just" marL="201295" marR="5080" indent="-189230">
              <a:lnSpc>
                <a:spcPts val="1300"/>
              </a:lnSpc>
              <a:buFont typeface="Arial"/>
              <a:buChar char="•"/>
              <a:tabLst>
                <a:tab pos="201930" algn="l"/>
              </a:tabLst>
            </a:pP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Tại </a:t>
            </a:r>
            <a:r>
              <a:rPr dirty="0" sz="1200" spc="-10">
                <a:solidFill>
                  <a:srgbClr val="006B46"/>
                </a:solidFill>
                <a:latin typeface="Times New Roman"/>
                <a:cs typeface="Times New Roman"/>
              </a:rPr>
              <a:t>Việt </a:t>
            </a:r>
            <a:r>
              <a:rPr dirty="0" sz="1200" spc="10">
                <a:solidFill>
                  <a:srgbClr val="006B46"/>
                </a:solidFill>
                <a:latin typeface="Times New Roman"/>
                <a:cs typeface="Times New Roman"/>
              </a:rPr>
              <a:t>Nam, Naturland </a:t>
            </a: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va </a:t>
            </a:r>
            <a:r>
              <a:rPr dirty="0" sz="1200" spc="25">
                <a:solidFill>
                  <a:srgbClr val="006B46"/>
                </a:solidFill>
                <a:latin typeface="Times New Roman"/>
                <a:cs typeface="Times New Roman"/>
              </a:rPr>
              <a:t>VOAA </a:t>
            </a: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hợp tác </a:t>
            </a:r>
            <a:r>
              <a:rPr dirty="0" sz="1200" spc="10">
                <a:solidFill>
                  <a:srgbClr val="006B46"/>
                </a:solidFill>
                <a:latin typeface="Times New Roman"/>
                <a:cs typeface="Times New Roman"/>
              </a:rPr>
              <a:t>triển </a:t>
            </a: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khai </a:t>
            </a:r>
            <a:r>
              <a:rPr dirty="0" sz="1200" spc="20">
                <a:solidFill>
                  <a:srgbClr val="006B46"/>
                </a:solidFill>
                <a:latin typeface="Times New Roman"/>
                <a:cs typeface="Times New Roman"/>
              </a:rPr>
              <a:t>Dư </a:t>
            </a: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án </a:t>
            </a:r>
            <a:r>
              <a:rPr dirty="0" sz="1200" spc="20">
                <a:solidFill>
                  <a:srgbClr val="006B46"/>
                </a:solidFill>
                <a:latin typeface="Times New Roman"/>
                <a:cs typeface="Times New Roman"/>
              </a:rPr>
              <a:t>KVP 874 </a:t>
            </a: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do </a:t>
            </a:r>
            <a:r>
              <a:rPr dirty="0" sz="1200" spc="20">
                <a:solidFill>
                  <a:srgbClr val="006B46"/>
                </a:solidFill>
                <a:latin typeface="Times New Roman"/>
                <a:cs typeface="Times New Roman"/>
              </a:rPr>
              <a:t>Bô </a:t>
            </a:r>
            <a:r>
              <a:rPr dirty="0" sz="1200" spc="10">
                <a:solidFill>
                  <a:srgbClr val="006B46"/>
                </a:solidFill>
                <a:latin typeface="Times New Roman"/>
                <a:cs typeface="Times New Roman"/>
              </a:rPr>
              <a:t>Hợp </a:t>
            </a: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tác Kinh </a:t>
            </a:r>
            <a:r>
              <a:rPr dirty="0" sz="1200" spc="10">
                <a:solidFill>
                  <a:srgbClr val="006B46"/>
                </a:solidFill>
                <a:latin typeface="Times New Roman"/>
                <a:cs typeface="Times New Roman"/>
              </a:rPr>
              <a:t>tê  </a:t>
            </a: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va Phát </a:t>
            </a:r>
            <a:r>
              <a:rPr dirty="0" sz="1200" spc="10">
                <a:solidFill>
                  <a:srgbClr val="006B46"/>
                </a:solidFill>
                <a:latin typeface="Times New Roman"/>
                <a:cs typeface="Times New Roman"/>
              </a:rPr>
              <a:t>triển </a:t>
            </a: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Liên bang Đức </a:t>
            </a:r>
            <a:r>
              <a:rPr dirty="0" sz="1200" spc="20">
                <a:solidFill>
                  <a:srgbClr val="006B46"/>
                </a:solidFill>
                <a:latin typeface="Times New Roman"/>
                <a:cs typeface="Times New Roman"/>
              </a:rPr>
              <a:t>(BMZ) </a:t>
            </a:r>
            <a:r>
              <a:rPr dirty="0" sz="1200" spc="10">
                <a:solidFill>
                  <a:srgbClr val="006B46"/>
                </a:solidFill>
                <a:latin typeface="Times New Roman"/>
                <a:cs typeface="Times New Roman"/>
              </a:rPr>
              <a:t>tài trơ </a:t>
            </a:r>
            <a:r>
              <a:rPr dirty="0" sz="1200" spc="20">
                <a:solidFill>
                  <a:srgbClr val="006B46"/>
                </a:solidFill>
                <a:latin typeface="Times New Roman"/>
                <a:cs typeface="Times New Roman"/>
              </a:rPr>
              <a:t>va quản </a:t>
            </a:r>
            <a:r>
              <a:rPr dirty="0" sz="1200" spc="10">
                <a:solidFill>
                  <a:srgbClr val="006B46"/>
                </a:solidFill>
                <a:latin typeface="Times New Roman"/>
                <a:cs typeface="Times New Roman"/>
              </a:rPr>
              <a:t>ly bởi</a:t>
            </a:r>
            <a:r>
              <a:rPr dirty="0" sz="1200" spc="-195">
                <a:solidFill>
                  <a:srgbClr val="006B46"/>
                </a:solidFill>
                <a:latin typeface="Times New Roman"/>
                <a:cs typeface="Times New Roman"/>
              </a:rPr>
              <a:t> </a:t>
            </a:r>
            <a:r>
              <a:rPr dirty="0" sz="1200" spc="15">
                <a:solidFill>
                  <a:srgbClr val="006B46"/>
                </a:solidFill>
                <a:latin typeface="Times New Roman"/>
                <a:cs typeface="Times New Roman"/>
              </a:rPr>
              <a:t>Sequa.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55751" y="5664182"/>
            <a:ext cx="6252845" cy="37719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algn="ctr">
              <a:lnSpc>
                <a:spcPts val="1360"/>
              </a:lnSpc>
              <a:spcBef>
                <a:spcPts val="135"/>
              </a:spcBef>
            </a:pPr>
            <a:r>
              <a:rPr dirty="0" u="sng" sz="1200" spc="-29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2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Mục</a:t>
            </a:r>
            <a:r>
              <a:rPr dirty="0" u="sng" sz="120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1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tiêu</a:t>
            </a:r>
            <a:r>
              <a:rPr dirty="0" u="sng" sz="1200" spc="-1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1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của</a:t>
            </a:r>
            <a:r>
              <a:rPr dirty="0" u="sng" sz="120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1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Dư</a:t>
            </a:r>
            <a:r>
              <a:rPr dirty="0" u="sng" sz="1200" spc="2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1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án</a:t>
            </a:r>
            <a:r>
              <a:rPr dirty="0" u="sng" sz="1200" spc="-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2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là</a:t>
            </a:r>
            <a:r>
              <a:rPr dirty="0" u="sng" sz="1200" spc="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1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Naturland</a:t>
            </a:r>
            <a:r>
              <a:rPr dirty="0" u="sng" sz="1200" spc="-2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1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sẽ</a:t>
            </a:r>
            <a:r>
              <a:rPr dirty="0" u="sng" sz="1200" spc="2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1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hỗ</a:t>
            </a:r>
            <a:r>
              <a:rPr dirty="0" u="sng" sz="1200" spc="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1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trơ</a:t>
            </a:r>
            <a:r>
              <a:rPr dirty="0" u="sng" sz="1200" spc="1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VOAA</a:t>
            </a:r>
            <a:r>
              <a:rPr dirty="0" u="sng" sz="1200" spc="2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1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trong</a:t>
            </a:r>
            <a:r>
              <a:rPr dirty="0" u="sng" sz="1200" spc="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1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việc</a:t>
            </a:r>
            <a:r>
              <a:rPr dirty="0" u="sng" sz="1200" spc="-2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1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mơ</a:t>
            </a:r>
            <a:r>
              <a:rPr dirty="0" u="sng" sz="1200" spc="3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1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rộng</a:t>
            </a:r>
            <a:r>
              <a:rPr dirty="0" u="sng" sz="120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2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phạm</a:t>
            </a:r>
            <a:r>
              <a:rPr dirty="0" u="sng" sz="1200" spc="-1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1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vi</a:t>
            </a:r>
            <a:r>
              <a:rPr dirty="0" u="sng" sz="120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2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cung</a:t>
            </a:r>
            <a:r>
              <a:rPr dirty="0" u="sng" sz="1200" spc="-2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2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cấp</a:t>
            </a:r>
            <a:r>
              <a:rPr dirty="0" u="sng" sz="120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1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dịch</a:t>
            </a:r>
            <a:r>
              <a:rPr dirty="0" u="sng" sz="1200" spc="-2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1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vụ</a:t>
            </a:r>
            <a:r>
              <a:rPr dirty="0" u="sng" sz="1200" spc="1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va</a:t>
            </a:r>
            <a:endParaRPr sz="1200">
              <a:latin typeface="Times New Roman"/>
              <a:cs typeface="Times New Roman"/>
            </a:endParaRPr>
          </a:p>
          <a:p>
            <a:pPr algn="ctr" marL="1905">
              <a:lnSpc>
                <a:spcPts val="1360"/>
              </a:lnSpc>
            </a:pPr>
            <a:r>
              <a:rPr dirty="0" u="sng" sz="1200" spc="-29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1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đại diện cho </a:t>
            </a:r>
            <a:r>
              <a:rPr dirty="0" u="sng" sz="1200" spc="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lợi </a:t>
            </a:r>
            <a:r>
              <a:rPr dirty="0" u="sng" sz="1200" spc="1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ích </a:t>
            </a:r>
            <a:r>
              <a:rPr dirty="0" u="sng" sz="1200" spc="15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của lĩnh vực </a:t>
            </a:r>
            <a:r>
              <a:rPr dirty="0" u="sng" sz="1200" spc="2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hữu</a:t>
            </a:r>
            <a:r>
              <a:rPr dirty="0" u="sng" sz="1200" spc="-15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20">
                <a:solidFill>
                  <a:srgbClr val="006B46"/>
                </a:solidFill>
                <a:uFill>
                  <a:solidFill>
                    <a:srgbClr val="006B46"/>
                  </a:solidFill>
                </a:uFill>
                <a:latin typeface="Times New Roman"/>
                <a:cs typeface="Times New Roman"/>
              </a:rPr>
              <a:t>cơ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282402" y="1358860"/>
            <a:ext cx="4337685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Naturland </a:t>
            </a:r>
            <a:r>
              <a:rPr dirty="0" sz="3600" spc="5" b="0">
                <a:solidFill>
                  <a:srgbClr val="0F6D4B"/>
                </a:solidFill>
                <a:latin typeface="Times New Roman"/>
                <a:cs typeface="Times New Roman"/>
              </a:rPr>
              <a:t>tại </a:t>
            </a:r>
            <a:r>
              <a:rPr dirty="0" sz="3600" spc="-45" b="0">
                <a:solidFill>
                  <a:srgbClr val="0F6D4B"/>
                </a:solidFill>
                <a:latin typeface="Times New Roman"/>
                <a:cs typeface="Times New Roman"/>
              </a:rPr>
              <a:t>Việt</a:t>
            </a:r>
            <a:r>
              <a:rPr dirty="0" sz="3600" spc="-100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Nam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078980" y="3576828"/>
            <a:ext cx="1712975" cy="1143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7089647" y="2378964"/>
            <a:ext cx="1697735" cy="11308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7089647" y="4788408"/>
            <a:ext cx="1697735" cy="1130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77012" y="1301496"/>
            <a:ext cx="900683" cy="87934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208627" y="4450265"/>
            <a:ext cx="2106326" cy="63365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3840479" y="4366259"/>
            <a:ext cx="2332808" cy="63703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59908" y="1691045"/>
            <a:ext cx="4453890" cy="909319"/>
          </a:xfrm>
          <a:prstGeom prst="rect"/>
        </p:spPr>
        <p:txBody>
          <a:bodyPr wrap="square" lIns="0" tIns="64135" rIns="0" bIns="0" rtlCol="0" vert="horz">
            <a:spAutoFit/>
          </a:bodyPr>
          <a:lstStyle/>
          <a:p>
            <a:pPr marL="12700" marR="5080">
              <a:lnSpc>
                <a:spcPts val="3300"/>
              </a:lnSpc>
              <a:spcBef>
                <a:spcPts val="505"/>
              </a:spcBef>
            </a:pPr>
            <a:r>
              <a:rPr dirty="0" sz="3050" spc="-5" b="0">
                <a:solidFill>
                  <a:srgbClr val="0F6D4B"/>
                </a:solidFill>
                <a:latin typeface="Times New Roman"/>
                <a:cs typeface="Times New Roman"/>
              </a:rPr>
              <a:t>Chào </a:t>
            </a:r>
            <a:r>
              <a:rPr dirty="0" sz="3050" spc="5" b="0">
                <a:solidFill>
                  <a:srgbClr val="0F6D4B"/>
                </a:solidFill>
                <a:latin typeface="Times New Roman"/>
                <a:cs typeface="Times New Roman"/>
              </a:rPr>
              <a:t>mừng </a:t>
            </a:r>
            <a:r>
              <a:rPr dirty="0" sz="3050" b="0">
                <a:solidFill>
                  <a:srgbClr val="0F6D4B"/>
                </a:solidFill>
                <a:latin typeface="Times New Roman"/>
                <a:cs typeface="Times New Roman"/>
              </a:rPr>
              <a:t>đến </a:t>
            </a:r>
            <a:r>
              <a:rPr dirty="0" sz="3050" spc="-5" b="0">
                <a:solidFill>
                  <a:srgbClr val="0F6D4B"/>
                </a:solidFill>
                <a:latin typeface="Times New Roman"/>
                <a:cs typeface="Times New Roman"/>
              </a:rPr>
              <a:t>với buổi</a:t>
            </a:r>
            <a:r>
              <a:rPr dirty="0" sz="3050" spc="-80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050" spc="-5" b="0">
                <a:solidFill>
                  <a:srgbClr val="0F6D4B"/>
                </a:solidFill>
                <a:latin typeface="Times New Roman"/>
                <a:cs typeface="Times New Roman"/>
              </a:rPr>
              <a:t>tập  </a:t>
            </a:r>
            <a:r>
              <a:rPr dirty="0" sz="3050" b="0">
                <a:solidFill>
                  <a:srgbClr val="0F6D4B"/>
                </a:solidFill>
                <a:latin typeface="Times New Roman"/>
                <a:cs typeface="Times New Roman"/>
              </a:rPr>
              <a:t>huấn </a:t>
            </a:r>
            <a:r>
              <a:rPr dirty="0" sz="3050" spc="-5" b="0">
                <a:solidFill>
                  <a:srgbClr val="0F6D4B"/>
                </a:solidFill>
                <a:latin typeface="Times New Roman"/>
                <a:cs typeface="Times New Roman"/>
              </a:rPr>
              <a:t>trực </a:t>
            </a:r>
            <a:r>
              <a:rPr dirty="0" sz="3050" b="0">
                <a:solidFill>
                  <a:srgbClr val="0F6D4B"/>
                </a:solidFill>
                <a:latin typeface="Times New Roman"/>
                <a:cs typeface="Times New Roman"/>
              </a:rPr>
              <a:t>tuyến </a:t>
            </a:r>
            <a:r>
              <a:rPr dirty="0" sz="3050" spc="-5" b="0">
                <a:solidFill>
                  <a:srgbClr val="0F6D4B"/>
                </a:solidFill>
                <a:latin typeface="Times New Roman"/>
                <a:cs typeface="Times New Roman"/>
              </a:rPr>
              <a:t>hôm</a:t>
            </a:r>
            <a:r>
              <a:rPr dirty="0" sz="3050" spc="-35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050" spc="-10" b="0">
                <a:solidFill>
                  <a:srgbClr val="0F6D4B"/>
                </a:solidFill>
                <a:latin typeface="Times New Roman"/>
                <a:cs typeface="Times New Roman"/>
              </a:rPr>
              <a:t>nay</a:t>
            </a:r>
            <a:endParaRPr sz="305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159943" y="3056619"/>
            <a:ext cx="4901565" cy="221043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u="heavy" sz="1950" spc="15" b="1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Konrad </a:t>
            </a:r>
            <a:r>
              <a:rPr dirty="0" u="heavy" sz="1950" spc="10" b="1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Hauptfleisch </a:t>
            </a:r>
            <a:r>
              <a:rPr dirty="0" u="heavy" sz="1650" b="1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(hãy gọi tôi là “Konrad”</a:t>
            </a:r>
            <a:r>
              <a:rPr dirty="0" u="heavy" sz="1650" spc="-160" b="1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650" spc="-85" b="1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UnBatang"/>
                <a:cs typeface="UnBatang"/>
              </a:rPr>
              <a:t></a:t>
            </a:r>
            <a:r>
              <a:rPr dirty="0" u="heavy" sz="1650" spc="-85" b="1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):</a:t>
            </a:r>
            <a:endParaRPr sz="16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000">
              <a:latin typeface="Times New Roman"/>
              <a:cs typeface="Times New Roman"/>
            </a:endParaRPr>
          </a:p>
          <a:p>
            <a:pPr marL="201295" marR="132715" indent="-189230">
              <a:lnSpc>
                <a:spcPts val="1789"/>
              </a:lnSpc>
              <a:buFont typeface="Arial"/>
              <a:buChar char="•"/>
              <a:tabLst>
                <a:tab pos="201930" algn="l"/>
              </a:tabLst>
            </a:pPr>
            <a:r>
              <a:rPr dirty="0" sz="1650" spc="-5">
                <a:solidFill>
                  <a:srgbClr val="0F6D4B"/>
                </a:solidFill>
                <a:latin typeface="Times New Roman"/>
                <a:cs typeface="Times New Roman"/>
              </a:rPr>
              <a:t>Giám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đốc </a:t>
            </a:r>
            <a:r>
              <a:rPr dirty="0" sz="1650" spc="-5">
                <a:solidFill>
                  <a:srgbClr val="0F6D4B"/>
                </a:solidFill>
                <a:latin typeface="Times New Roman"/>
                <a:cs typeface="Times New Roman"/>
              </a:rPr>
              <a:t>điều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hành: </a:t>
            </a:r>
            <a:r>
              <a:rPr dirty="0" sz="1650" spc="-5">
                <a:solidFill>
                  <a:srgbClr val="0F6D4B"/>
                </a:solidFill>
                <a:latin typeface="Times New Roman"/>
                <a:cs typeface="Times New Roman"/>
              </a:rPr>
              <a:t>Bryanston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Organic Market,</a:t>
            </a:r>
            <a:r>
              <a:rPr dirty="0" sz="1650" spc="-9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Nam  Phi(2005 –</a:t>
            </a:r>
            <a:r>
              <a:rPr dirty="0" sz="1650" spc="-4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2012)</a:t>
            </a:r>
            <a:endParaRPr sz="1650">
              <a:latin typeface="Times New Roman"/>
              <a:cs typeface="Times New Roman"/>
            </a:endParaRPr>
          </a:p>
          <a:p>
            <a:pPr marL="201295" indent="-189230">
              <a:lnSpc>
                <a:spcPct val="100000"/>
              </a:lnSpc>
              <a:spcBef>
                <a:spcPts val="59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Người </a:t>
            </a:r>
            <a:r>
              <a:rPr dirty="0" sz="1650" spc="5">
                <a:solidFill>
                  <a:srgbClr val="0F6D4B"/>
                </a:solidFill>
                <a:latin typeface="Times New Roman"/>
                <a:cs typeface="Times New Roman"/>
              </a:rPr>
              <a:t>sáng </a:t>
            </a:r>
            <a:r>
              <a:rPr dirty="0" sz="1650" spc="-5">
                <a:solidFill>
                  <a:srgbClr val="0F6D4B"/>
                </a:solidFill>
                <a:latin typeface="Times New Roman"/>
                <a:cs typeface="Times New Roman"/>
              </a:rPr>
              <a:t>lập: </a:t>
            </a:r>
            <a:r>
              <a:rPr dirty="0" sz="1650" spc="5">
                <a:solidFill>
                  <a:srgbClr val="0F6D4B"/>
                </a:solidFill>
                <a:latin typeface="Times New Roman"/>
                <a:cs typeface="Times New Roman"/>
              </a:rPr>
              <a:t>PGS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Nam Phi (2007 –</a:t>
            </a:r>
            <a:r>
              <a:rPr dirty="0" sz="1650" spc="-17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2012)</a:t>
            </a:r>
            <a:endParaRPr sz="1650">
              <a:latin typeface="Times New Roman"/>
              <a:cs typeface="Times New Roman"/>
            </a:endParaRPr>
          </a:p>
          <a:p>
            <a:pPr marL="201295" indent="-189230">
              <a:lnSpc>
                <a:spcPct val="100000"/>
              </a:lnSpc>
              <a:spcBef>
                <a:spcPts val="62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650" spc="-10">
                <a:solidFill>
                  <a:srgbClr val="0F6D4B"/>
                </a:solidFill>
                <a:latin typeface="Times New Roman"/>
                <a:cs typeface="Times New Roman"/>
              </a:rPr>
              <a:t>Trưởng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phòng : IFOAM (2012 –</a:t>
            </a:r>
            <a:r>
              <a:rPr dirty="0" sz="1650" spc="-114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2020)</a:t>
            </a:r>
            <a:endParaRPr sz="1650">
              <a:latin typeface="Times New Roman"/>
              <a:cs typeface="Times New Roman"/>
            </a:endParaRPr>
          </a:p>
          <a:p>
            <a:pPr marL="201295" indent="-189230">
              <a:lnSpc>
                <a:spcPct val="100000"/>
              </a:lnSpc>
              <a:spcBef>
                <a:spcPts val="63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650" spc="5">
                <a:solidFill>
                  <a:srgbClr val="0F6D4B"/>
                </a:solidFill>
                <a:latin typeface="Times New Roman"/>
                <a:cs typeface="Times New Roman"/>
              </a:rPr>
              <a:t>Cô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vấn: Phòng </a:t>
            </a:r>
            <a:r>
              <a:rPr dirty="0" sz="1650" spc="5">
                <a:solidFill>
                  <a:srgbClr val="0F6D4B"/>
                </a:solidFill>
                <a:latin typeface="Times New Roman"/>
                <a:cs typeface="Times New Roman"/>
              </a:rPr>
              <a:t>phát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triển quốc tê – </a:t>
            </a:r>
            <a:r>
              <a:rPr dirty="0" sz="1650" spc="-5">
                <a:solidFill>
                  <a:srgbClr val="0F6D4B"/>
                </a:solidFill>
                <a:latin typeface="Times New Roman"/>
                <a:cs typeface="Times New Roman"/>
              </a:rPr>
              <a:t>Naturland- Hiện</a:t>
            </a:r>
            <a:r>
              <a:rPr dirty="0" sz="1650" spc="-16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650" spc="-5">
                <a:solidFill>
                  <a:srgbClr val="0F6D4B"/>
                </a:solidFill>
                <a:latin typeface="Times New Roman"/>
                <a:cs typeface="Times New Roman"/>
              </a:rPr>
              <a:t>tại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1057655"/>
            <a:ext cx="3825240" cy="56586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192523" y="2802635"/>
            <a:ext cx="5204460" cy="0"/>
          </a:xfrm>
          <a:custGeom>
            <a:avLst/>
            <a:gdLst/>
            <a:ahLst/>
            <a:cxnLst/>
            <a:rect l="l" t="t" r="r" b="b"/>
            <a:pathLst>
              <a:path w="5204459" h="0">
                <a:moveTo>
                  <a:pt x="0" y="0"/>
                </a:moveTo>
                <a:lnTo>
                  <a:pt x="5204459" y="0"/>
                </a:lnTo>
              </a:path>
            </a:pathLst>
          </a:custGeom>
          <a:ln w="15240">
            <a:solidFill>
              <a:srgbClr val="C3725D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7818" y="1389275"/>
            <a:ext cx="3149600" cy="5283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300" spc="-5" b="0">
                <a:solidFill>
                  <a:srgbClr val="0F6D4B"/>
                </a:solidFill>
                <a:latin typeface="Times New Roman"/>
                <a:cs typeface="Times New Roman"/>
              </a:rPr>
              <a:t>“Check </a:t>
            </a:r>
            <a:r>
              <a:rPr dirty="0" sz="3300" b="0">
                <a:solidFill>
                  <a:srgbClr val="0F6D4B"/>
                </a:solidFill>
                <a:latin typeface="Times New Roman"/>
                <a:cs typeface="Times New Roman"/>
              </a:rPr>
              <a:t>in”</a:t>
            </a:r>
            <a:r>
              <a:rPr dirty="0" sz="3300" spc="-65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300" spc="-50" b="0">
                <a:solidFill>
                  <a:srgbClr val="0F6D4B"/>
                </a:solidFill>
                <a:latin typeface="Times New Roman"/>
                <a:cs typeface="Times New Roman"/>
              </a:rPr>
              <a:t>thôi!</a:t>
            </a:r>
            <a:r>
              <a:rPr dirty="0" sz="3300" spc="-50" b="0">
                <a:solidFill>
                  <a:srgbClr val="0F6D4B"/>
                </a:solidFill>
                <a:latin typeface="FontAwesome"/>
                <a:cs typeface="FontAwesome"/>
              </a:rPr>
              <a:t></a:t>
            </a:r>
            <a:endParaRPr sz="3300">
              <a:latin typeface="FontAwesome"/>
              <a:cs typeface="FontAwesome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9317" y="2268796"/>
            <a:ext cx="5280660" cy="3050540"/>
          </a:xfrm>
          <a:prstGeom prst="rect">
            <a:avLst/>
          </a:prstGeom>
        </p:spPr>
        <p:txBody>
          <a:bodyPr wrap="square" lIns="0" tIns="89535" rIns="0" bIns="0" rtlCol="0" vert="horz">
            <a:spAutoFit/>
          </a:bodyPr>
          <a:lstStyle/>
          <a:p>
            <a:pPr marL="201295" indent="-189230">
              <a:lnSpc>
                <a:spcPct val="100000"/>
              </a:lnSpc>
              <a:spcBef>
                <a:spcPts val="70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950" spc="20">
                <a:solidFill>
                  <a:srgbClr val="0F6D4B"/>
                </a:solidFill>
                <a:latin typeface="Times New Roman"/>
                <a:cs typeface="Times New Roman"/>
              </a:rPr>
              <a:t>Chúng </a:t>
            </a:r>
            <a:r>
              <a:rPr dirty="0" sz="1950">
                <a:solidFill>
                  <a:srgbClr val="0F6D4B"/>
                </a:solidFill>
                <a:latin typeface="Times New Roman"/>
                <a:cs typeface="Times New Roman"/>
              </a:rPr>
              <a:t>ta </a:t>
            </a: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sẽ sư </a:t>
            </a:r>
            <a:r>
              <a:rPr dirty="0" sz="1950" spc="15">
                <a:solidFill>
                  <a:srgbClr val="0F6D4B"/>
                </a:solidFill>
                <a:latin typeface="Times New Roman"/>
                <a:cs typeface="Times New Roman"/>
              </a:rPr>
              <a:t>dụng </a:t>
            </a: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“Slido”</a:t>
            </a:r>
            <a:r>
              <a:rPr dirty="0" sz="1950" spc="-9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950" spc="-145">
                <a:solidFill>
                  <a:srgbClr val="0F6D4B"/>
                </a:solidFill>
                <a:latin typeface="FontAwesome"/>
                <a:cs typeface="FontAwesome"/>
              </a:rPr>
              <a:t></a:t>
            </a:r>
            <a:endParaRPr sz="1950">
              <a:latin typeface="FontAwesome"/>
              <a:cs typeface="FontAwesome"/>
            </a:endParaRPr>
          </a:p>
          <a:p>
            <a:pPr marL="201295" indent="-189230">
              <a:lnSpc>
                <a:spcPts val="2245"/>
              </a:lnSpc>
              <a:spcBef>
                <a:spcPts val="61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Vào </a:t>
            </a:r>
            <a:r>
              <a:rPr dirty="0" sz="1950" spc="5">
                <a:solidFill>
                  <a:srgbClr val="0F6D4B"/>
                </a:solidFill>
                <a:latin typeface="Times New Roman"/>
                <a:cs typeface="Times New Roman"/>
              </a:rPr>
              <a:t>trang </a:t>
            </a: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web </a:t>
            </a:r>
            <a:r>
              <a:rPr dirty="0" u="heavy" sz="1950" spc="5" b="1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sli.do</a:t>
            </a:r>
            <a:r>
              <a:rPr dirty="0" sz="1950" spc="5" b="1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950" spc="15">
                <a:solidFill>
                  <a:srgbClr val="0F6D4B"/>
                </a:solidFill>
                <a:latin typeface="Times New Roman"/>
                <a:cs typeface="Times New Roman"/>
              </a:rPr>
              <a:t>của </a:t>
            </a: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điện </a:t>
            </a:r>
            <a:r>
              <a:rPr dirty="0" sz="1950" spc="5">
                <a:solidFill>
                  <a:srgbClr val="0F6D4B"/>
                </a:solidFill>
                <a:latin typeface="Times New Roman"/>
                <a:cs typeface="Times New Roman"/>
              </a:rPr>
              <a:t>thoại </a:t>
            </a:r>
            <a:r>
              <a:rPr dirty="0" sz="1950" spc="15">
                <a:solidFill>
                  <a:srgbClr val="0F6D4B"/>
                </a:solidFill>
                <a:latin typeface="Times New Roman"/>
                <a:cs typeface="Times New Roman"/>
              </a:rPr>
              <a:t>hoặc </a:t>
            </a:r>
            <a:r>
              <a:rPr dirty="0" sz="1950" spc="5">
                <a:solidFill>
                  <a:srgbClr val="0F6D4B"/>
                </a:solidFill>
                <a:latin typeface="Times New Roman"/>
                <a:cs typeface="Times New Roman"/>
              </a:rPr>
              <a:t>máy</a:t>
            </a:r>
            <a:r>
              <a:rPr dirty="0" sz="1950" spc="-4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tính</a:t>
            </a:r>
            <a:endParaRPr sz="1950">
              <a:latin typeface="Times New Roman"/>
              <a:cs typeface="Times New Roman"/>
            </a:endParaRPr>
          </a:p>
          <a:p>
            <a:pPr marL="201295">
              <a:lnSpc>
                <a:spcPts val="2245"/>
              </a:lnSpc>
            </a:pPr>
            <a:r>
              <a:rPr dirty="0" u="heavy" sz="1950" spc="5" b="1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sli.do</a:t>
            </a:r>
            <a:endParaRPr sz="1950">
              <a:latin typeface="Times New Roman"/>
              <a:cs typeface="Times New Roman"/>
            </a:endParaRPr>
          </a:p>
          <a:p>
            <a:pPr marL="201295" marR="114300" indent="-189230">
              <a:lnSpc>
                <a:spcPct val="91200"/>
              </a:lnSpc>
              <a:spcBef>
                <a:spcPts val="83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Trên trang web Slido, </a:t>
            </a:r>
            <a:r>
              <a:rPr dirty="0" sz="1950" spc="20">
                <a:solidFill>
                  <a:srgbClr val="0F6D4B"/>
                </a:solidFill>
                <a:latin typeface="Times New Roman"/>
                <a:cs typeface="Times New Roman"/>
              </a:rPr>
              <a:t>gõ </a:t>
            </a:r>
            <a:r>
              <a:rPr dirty="0" sz="1950" spc="5">
                <a:solidFill>
                  <a:srgbClr val="0F6D4B"/>
                </a:solidFill>
                <a:latin typeface="Times New Roman"/>
                <a:cs typeface="Times New Roman"/>
              </a:rPr>
              <a:t>mã sô: </a:t>
            </a:r>
            <a:r>
              <a:rPr dirty="0" u="heavy" sz="1950" spc="20" b="1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646941</a:t>
            </a:r>
            <a:r>
              <a:rPr dirty="0" sz="1950" spc="20" b="1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(vào </a:t>
            </a:r>
            <a:r>
              <a:rPr dirty="0" sz="1650" spc="-5">
                <a:solidFill>
                  <a:srgbClr val="0F6D4B"/>
                </a:solidFill>
                <a:latin typeface="Times New Roman"/>
                <a:cs typeface="Times New Roman"/>
              </a:rPr>
              <a:t>mục 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“#Enter code</a:t>
            </a:r>
            <a:r>
              <a:rPr dirty="0" sz="1650" spc="-5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650" spc="-5">
                <a:solidFill>
                  <a:srgbClr val="0F6D4B"/>
                </a:solidFill>
                <a:latin typeface="Times New Roman"/>
                <a:cs typeface="Times New Roman"/>
              </a:rPr>
              <a:t>here”)</a:t>
            </a:r>
            <a:endParaRPr sz="1650">
              <a:latin typeface="Times New Roman"/>
              <a:cs typeface="Times New Roman"/>
            </a:endParaRPr>
          </a:p>
          <a:p>
            <a:pPr marL="201295" indent="-189230">
              <a:lnSpc>
                <a:spcPct val="100000"/>
              </a:lnSpc>
              <a:spcBef>
                <a:spcPts val="60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Cách khác: Quét </a:t>
            </a:r>
            <a:r>
              <a:rPr dirty="0" sz="1950" spc="-5">
                <a:solidFill>
                  <a:srgbClr val="0F6D4B"/>
                </a:solidFill>
                <a:latin typeface="Times New Roman"/>
                <a:cs typeface="Times New Roman"/>
              </a:rPr>
              <a:t>mã </a:t>
            </a:r>
            <a:r>
              <a:rPr dirty="0" sz="1950" spc="15">
                <a:solidFill>
                  <a:srgbClr val="0F6D4B"/>
                </a:solidFill>
                <a:latin typeface="Times New Roman"/>
                <a:cs typeface="Times New Roman"/>
              </a:rPr>
              <a:t>QR</a:t>
            </a:r>
            <a:r>
              <a:rPr dirty="0" sz="1950" spc="3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950" spc="5">
                <a:solidFill>
                  <a:srgbClr val="0F6D4B"/>
                </a:solidFill>
                <a:latin typeface="Times New Roman"/>
                <a:cs typeface="Times New Roman"/>
              </a:rPr>
              <a:t>-------------</a:t>
            </a:r>
            <a:r>
              <a:rPr dirty="0" sz="1950" spc="5">
                <a:solidFill>
                  <a:srgbClr val="0F6D4B"/>
                </a:solidFill>
                <a:latin typeface="FontAwesome"/>
                <a:cs typeface="FontAwesome"/>
              </a:rPr>
              <a:t></a:t>
            </a:r>
            <a:endParaRPr sz="1950">
              <a:latin typeface="FontAwesome"/>
              <a:cs typeface="FontAwesome"/>
            </a:endParaRPr>
          </a:p>
          <a:p>
            <a:pPr marL="201295" indent="-189230">
              <a:lnSpc>
                <a:spcPct val="100000"/>
              </a:lnSpc>
              <a:spcBef>
                <a:spcPts val="62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Sau </a:t>
            </a:r>
            <a:r>
              <a:rPr dirty="0" sz="1950" spc="15">
                <a:solidFill>
                  <a:srgbClr val="0F6D4B"/>
                </a:solidFill>
                <a:latin typeface="Times New Roman"/>
                <a:cs typeface="Times New Roman"/>
              </a:rPr>
              <a:t>đo, chọn </a:t>
            </a: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“Polls” va bắt </a:t>
            </a:r>
            <a:r>
              <a:rPr dirty="0" sz="1950" spc="15">
                <a:solidFill>
                  <a:srgbClr val="0F6D4B"/>
                </a:solidFill>
                <a:latin typeface="Times New Roman"/>
                <a:cs typeface="Times New Roman"/>
              </a:rPr>
              <a:t>đầu </a:t>
            </a:r>
            <a:r>
              <a:rPr dirty="0" sz="1950">
                <a:solidFill>
                  <a:srgbClr val="0F6D4B"/>
                </a:solidFill>
                <a:latin typeface="Times New Roman"/>
                <a:cs typeface="Times New Roman"/>
              </a:rPr>
              <a:t>sư </a:t>
            </a:r>
            <a:r>
              <a:rPr dirty="0" sz="1950" spc="15">
                <a:solidFill>
                  <a:srgbClr val="0F6D4B"/>
                </a:solidFill>
                <a:latin typeface="Times New Roman"/>
                <a:cs typeface="Times New Roman"/>
              </a:rPr>
              <a:t>dụng</a:t>
            </a:r>
            <a:r>
              <a:rPr dirty="0" sz="1950" spc="-14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950" spc="-145">
                <a:solidFill>
                  <a:srgbClr val="0F6D4B"/>
                </a:solidFill>
                <a:latin typeface="FontAwesome"/>
                <a:cs typeface="FontAwesome"/>
              </a:rPr>
              <a:t></a:t>
            </a:r>
            <a:endParaRPr sz="1950">
              <a:latin typeface="FontAwesome"/>
              <a:cs typeface="FontAwesome"/>
            </a:endParaRPr>
          </a:p>
          <a:p>
            <a:pPr marL="201295" marR="104775" indent="-189230">
              <a:lnSpc>
                <a:spcPts val="2140"/>
              </a:lnSpc>
              <a:spcBef>
                <a:spcPts val="86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Ngoài </a:t>
            </a:r>
            <a:r>
              <a:rPr dirty="0" sz="1950" spc="5">
                <a:solidFill>
                  <a:srgbClr val="0F6D4B"/>
                </a:solidFill>
                <a:latin typeface="Times New Roman"/>
                <a:cs typeface="Times New Roman"/>
              </a:rPr>
              <a:t>ra </a:t>
            </a:r>
            <a:r>
              <a:rPr dirty="0" sz="1950" spc="15">
                <a:solidFill>
                  <a:srgbClr val="0F6D4B"/>
                </a:solidFill>
                <a:latin typeface="Times New Roman"/>
                <a:cs typeface="Times New Roman"/>
              </a:rPr>
              <a:t>còn </a:t>
            </a:r>
            <a:r>
              <a:rPr dirty="0" sz="1950" spc="5">
                <a:solidFill>
                  <a:srgbClr val="0F6D4B"/>
                </a:solidFill>
                <a:latin typeface="Times New Roman"/>
                <a:cs typeface="Times New Roman"/>
              </a:rPr>
              <a:t>có </a:t>
            </a: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phần </a:t>
            </a:r>
            <a:r>
              <a:rPr dirty="0" sz="1950" spc="15">
                <a:solidFill>
                  <a:srgbClr val="0F6D4B"/>
                </a:solidFill>
                <a:latin typeface="Times New Roman"/>
                <a:cs typeface="Times New Roman"/>
              </a:rPr>
              <a:t>hỏi đáp </a:t>
            </a: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“Q&amp;A”, anh/chị</a:t>
            </a:r>
            <a:r>
              <a:rPr dirty="0" sz="1950" spc="-10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950" spc="5">
                <a:solidFill>
                  <a:srgbClr val="0F6D4B"/>
                </a:solidFill>
                <a:latin typeface="Times New Roman"/>
                <a:cs typeface="Times New Roman"/>
              </a:rPr>
              <a:t>có  </a:t>
            </a: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thê </a:t>
            </a:r>
            <a:r>
              <a:rPr dirty="0" sz="1950" spc="15">
                <a:solidFill>
                  <a:srgbClr val="0F6D4B"/>
                </a:solidFill>
                <a:latin typeface="Times New Roman"/>
                <a:cs typeface="Times New Roman"/>
              </a:rPr>
              <a:t>vào </a:t>
            </a:r>
            <a:r>
              <a:rPr dirty="0" sz="1950" spc="20">
                <a:solidFill>
                  <a:srgbClr val="0F6D4B"/>
                </a:solidFill>
                <a:latin typeface="Times New Roman"/>
                <a:cs typeface="Times New Roman"/>
              </a:rPr>
              <a:t>va </a:t>
            </a:r>
            <a:r>
              <a:rPr dirty="0" sz="1950" spc="5">
                <a:solidFill>
                  <a:srgbClr val="0F6D4B"/>
                </a:solidFill>
                <a:latin typeface="Times New Roman"/>
                <a:cs typeface="Times New Roman"/>
              </a:rPr>
              <a:t>đặt </a:t>
            </a: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câu </a:t>
            </a:r>
            <a:r>
              <a:rPr dirty="0" sz="1950" spc="15">
                <a:solidFill>
                  <a:srgbClr val="0F6D4B"/>
                </a:solidFill>
                <a:latin typeface="Times New Roman"/>
                <a:cs typeface="Times New Roman"/>
              </a:rPr>
              <a:t>hỏi cho </a:t>
            </a: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tôi </a:t>
            </a:r>
            <a:r>
              <a:rPr dirty="0" sz="1950" spc="15">
                <a:solidFill>
                  <a:srgbClr val="0F6D4B"/>
                </a:solidFill>
                <a:latin typeface="Times New Roman"/>
                <a:cs typeface="Times New Roman"/>
              </a:rPr>
              <a:t>bất </a:t>
            </a:r>
            <a:r>
              <a:rPr dirty="0" sz="1950" spc="5">
                <a:solidFill>
                  <a:srgbClr val="0F6D4B"/>
                </a:solidFill>
                <a:latin typeface="Times New Roman"/>
                <a:cs typeface="Times New Roman"/>
              </a:rPr>
              <a:t>cư </a:t>
            </a: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lúc</a:t>
            </a:r>
            <a:r>
              <a:rPr dirty="0" sz="1950" spc="-22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950" spc="15">
                <a:solidFill>
                  <a:srgbClr val="0F6D4B"/>
                </a:solidFill>
                <a:latin typeface="Times New Roman"/>
                <a:cs typeface="Times New Roman"/>
              </a:rPr>
              <a:t>nào.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002880" y="2654652"/>
            <a:ext cx="2925834" cy="292583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8848" y="1536073"/>
            <a:ext cx="872598" cy="3409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416051" y="2878835"/>
            <a:ext cx="2020824" cy="20193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704573" y="3183104"/>
            <a:ext cx="6248400" cy="13843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699"/>
              </a:lnSpc>
              <a:spcBef>
                <a:spcPts val="100"/>
              </a:spcBef>
            </a:pPr>
            <a:r>
              <a:rPr dirty="0" sz="2950" spc="5"/>
              <a:t>1. </a:t>
            </a:r>
            <a:r>
              <a:rPr dirty="0" sz="2950" spc="20"/>
              <a:t>Hôm </a:t>
            </a:r>
            <a:r>
              <a:rPr dirty="0" sz="2950" spc="15"/>
              <a:t>nay </a:t>
            </a:r>
            <a:r>
              <a:rPr dirty="0" sz="2950" spc="10"/>
              <a:t>Anh/Chị cảm thấy như</a:t>
            </a:r>
            <a:r>
              <a:rPr dirty="0" sz="2950" spc="-345"/>
              <a:t> </a:t>
            </a:r>
            <a:r>
              <a:rPr dirty="0" sz="2950" spc="10"/>
              <a:t>thế  </a:t>
            </a:r>
            <a:r>
              <a:rPr dirty="0" sz="2950" spc="15"/>
              <a:t>nào?</a:t>
            </a:r>
            <a:endParaRPr sz="2950"/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 sz="2950" spc="15"/>
              <a:t>How </a:t>
            </a:r>
            <a:r>
              <a:rPr dirty="0" sz="2950" spc="5"/>
              <a:t>are </a:t>
            </a:r>
            <a:r>
              <a:rPr dirty="0" sz="2950" spc="10"/>
              <a:t>you feeling</a:t>
            </a:r>
            <a:r>
              <a:rPr dirty="0" sz="2950" spc="-85"/>
              <a:t> </a:t>
            </a:r>
            <a:r>
              <a:rPr dirty="0" sz="2950" spc="10"/>
              <a:t>today?</a:t>
            </a:r>
            <a:endParaRPr sz="2950"/>
          </a:p>
        </p:txBody>
      </p:sp>
      <p:sp>
        <p:nvSpPr>
          <p:cNvPr id="5" name="object 5"/>
          <p:cNvSpPr txBox="1"/>
          <p:nvPr/>
        </p:nvSpPr>
        <p:spPr>
          <a:xfrm>
            <a:off x="2704786" y="6193100"/>
            <a:ext cx="3418204" cy="20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50" spc="100" b="0">
                <a:solidFill>
                  <a:srgbClr val="5B5B5B"/>
                </a:solidFill>
                <a:latin typeface="cwTeXKai"/>
                <a:cs typeface="cwTeXKai"/>
              </a:rPr>
              <a:t>ⓘ </a:t>
            </a:r>
            <a:r>
              <a:rPr dirty="0" sz="1150" spc="-5">
                <a:solidFill>
                  <a:srgbClr val="5B5B5B"/>
                </a:solidFill>
                <a:latin typeface="Times New Roman"/>
                <a:cs typeface="Times New Roman"/>
              </a:rPr>
              <a:t>Start presenting </a:t>
            </a:r>
            <a:r>
              <a:rPr dirty="0" sz="1150">
                <a:solidFill>
                  <a:srgbClr val="5B5B5B"/>
                </a:solidFill>
                <a:latin typeface="Times New Roman"/>
                <a:cs typeface="Times New Roman"/>
              </a:rPr>
              <a:t>to display the poll results on this</a:t>
            </a:r>
            <a:r>
              <a:rPr dirty="0" sz="1150" spc="-80">
                <a:solidFill>
                  <a:srgbClr val="5B5B5B"/>
                </a:solidFill>
                <a:latin typeface="Times New Roman"/>
                <a:cs typeface="Times New Roman"/>
              </a:rPr>
              <a:t> </a:t>
            </a:r>
            <a:r>
              <a:rPr dirty="0" sz="1150">
                <a:solidFill>
                  <a:srgbClr val="5B5B5B"/>
                </a:solidFill>
                <a:latin typeface="Times New Roman"/>
                <a:cs typeface="Times New Roman"/>
              </a:rPr>
              <a:t>slide.</a:t>
            </a:r>
            <a:endParaRPr sz="11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4842" y="1255367"/>
            <a:ext cx="7120255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Chúng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ta sẽ </a:t>
            </a:r>
            <a:r>
              <a:rPr dirty="0" sz="3600" spc="25" b="0">
                <a:solidFill>
                  <a:srgbClr val="0F6D4B"/>
                </a:solidFill>
                <a:latin typeface="Times New Roman"/>
                <a:cs typeface="Times New Roman"/>
              </a:rPr>
              <a:t>học nội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dung </a:t>
            </a:r>
            <a:r>
              <a:rPr dirty="0" sz="3600" spc="-5" b="0">
                <a:solidFill>
                  <a:srgbClr val="0F6D4B"/>
                </a:solidFill>
                <a:latin typeface="Times New Roman"/>
                <a:cs typeface="Times New Roman"/>
              </a:rPr>
              <a:t>gì </a:t>
            </a: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hôm</a:t>
            </a:r>
            <a:r>
              <a:rPr dirty="0" sz="3600" spc="-220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nay?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31291" y="2529839"/>
            <a:ext cx="3093720" cy="32994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grpSp>
        <p:nvGrpSpPr>
          <p:cNvPr id="4" name="object 4"/>
          <p:cNvGrpSpPr/>
          <p:nvPr/>
        </p:nvGrpSpPr>
        <p:grpSpPr>
          <a:xfrm>
            <a:off x="3816096" y="2531364"/>
            <a:ext cx="5433060" cy="693420"/>
            <a:chOff x="3816096" y="2531364"/>
            <a:chExt cx="5433060" cy="693420"/>
          </a:xfrm>
        </p:grpSpPr>
        <p:sp>
          <p:nvSpPr>
            <p:cNvPr id="5" name="object 5"/>
            <p:cNvSpPr/>
            <p:nvPr/>
          </p:nvSpPr>
          <p:spPr>
            <a:xfrm>
              <a:off x="3816096" y="2531364"/>
              <a:ext cx="5433060" cy="693420"/>
            </a:xfrm>
            <a:custGeom>
              <a:avLst/>
              <a:gdLst/>
              <a:ahLst/>
              <a:cxnLst/>
              <a:rect l="l" t="t" r="r" b="b"/>
              <a:pathLst>
                <a:path w="5433059" h="693419">
                  <a:moveTo>
                    <a:pt x="5364480" y="693419"/>
                  </a:moveTo>
                  <a:lnTo>
                    <a:pt x="68580" y="693419"/>
                  </a:lnTo>
                  <a:lnTo>
                    <a:pt x="41790" y="688062"/>
                  </a:lnTo>
                  <a:lnTo>
                    <a:pt x="20002" y="673417"/>
                  </a:lnTo>
                  <a:lnTo>
                    <a:pt x="5357" y="651629"/>
                  </a:lnTo>
                  <a:lnTo>
                    <a:pt x="0" y="624839"/>
                  </a:lnTo>
                  <a:lnTo>
                    <a:pt x="0" y="68579"/>
                  </a:lnTo>
                  <a:lnTo>
                    <a:pt x="5357" y="41790"/>
                  </a:lnTo>
                  <a:lnTo>
                    <a:pt x="20002" y="20002"/>
                  </a:lnTo>
                  <a:lnTo>
                    <a:pt x="41790" y="5357"/>
                  </a:lnTo>
                  <a:lnTo>
                    <a:pt x="68580" y="0"/>
                  </a:lnTo>
                  <a:lnTo>
                    <a:pt x="5364480" y="0"/>
                  </a:lnTo>
                  <a:lnTo>
                    <a:pt x="5391269" y="5357"/>
                  </a:lnTo>
                  <a:lnTo>
                    <a:pt x="5413057" y="20002"/>
                  </a:lnTo>
                  <a:lnTo>
                    <a:pt x="5427702" y="41790"/>
                  </a:lnTo>
                  <a:lnTo>
                    <a:pt x="5433059" y="68579"/>
                  </a:lnTo>
                  <a:lnTo>
                    <a:pt x="5433059" y="624839"/>
                  </a:lnTo>
                  <a:lnTo>
                    <a:pt x="5427702" y="651629"/>
                  </a:lnTo>
                  <a:lnTo>
                    <a:pt x="5413057" y="673417"/>
                  </a:lnTo>
                  <a:lnTo>
                    <a:pt x="5391269" y="688062"/>
                  </a:lnTo>
                  <a:lnTo>
                    <a:pt x="5364480" y="693419"/>
                  </a:lnTo>
                  <a:close/>
                </a:path>
              </a:pathLst>
            </a:custGeom>
            <a:solidFill>
              <a:srgbClr val="F7D6C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4020312" y="2683764"/>
              <a:ext cx="390143" cy="390143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7" name="object 7"/>
          <p:cNvGrpSpPr/>
          <p:nvPr/>
        </p:nvGrpSpPr>
        <p:grpSpPr>
          <a:xfrm>
            <a:off x="3816096" y="3398520"/>
            <a:ext cx="5433060" cy="695325"/>
            <a:chOff x="3816096" y="3398520"/>
            <a:chExt cx="5433060" cy="695325"/>
          </a:xfrm>
        </p:grpSpPr>
        <p:sp>
          <p:nvSpPr>
            <p:cNvPr id="8" name="object 8"/>
            <p:cNvSpPr/>
            <p:nvPr/>
          </p:nvSpPr>
          <p:spPr>
            <a:xfrm>
              <a:off x="3816096" y="3398520"/>
              <a:ext cx="5433060" cy="695325"/>
            </a:xfrm>
            <a:custGeom>
              <a:avLst/>
              <a:gdLst/>
              <a:ahLst/>
              <a:cxnLst/>
              <a:rect l="l" t="t" r="r" b="b"/>
              <a:pathLst>
                <a:path w="5433059" h="695325">
                  <a:moveTo>
                    <a:pt x="5364480" y="694943"/>
                  </a:moveTo>
                  <a:lnTo>
                    <a:pt x="68580" y="694943"/>
                  </a:lnTo>
                  <a:lnTo>
                    <a:pt x="41790" y="689348"/>
                  </a:lnTo>
                  <a:lnTo>
                    <a:pt x="20002" y="674179"/>
                  </a:lnTo>
                  <a:lnTo>
                    <a:pt x="5357" y="651867"/>
                  </a:lnTo>
                  <a:lnTo>
                    <a:pt x="0" y="624839"/>
                  </a:lnTo>
                  <a:lnTo>
                    <a:pt x="0" y="70103"/>
                  </a:lnTo>
                  <a:lnTo>
                    <a:pt x="5357" y="42433"/>
                  </a:lnTo>
                  <a:lnTo>
                    <a:pt x="20002" y="20192"/>
                  </a:lnTo>
                  <a:lnTo>
                    <a:pt x="41790" y="5381"/>
                  </a:lnTo>
                  <a:lnTo>
                    <a:pt x="68580" y="0"/>
                  </a:lnTo>
                  <a:lnTo>
                    <a:pt x="5364480" y="0"/>
                  </a:lnTo>
                  <a:lnTo>
                    <a:pt x="5391269" y="5381"/>
                  </a:lnTo>
                  <a:lnTo>
                    <a:pt x="5413057" y="20192"/>
                  </a:lnTo>
                  <a:lnTo>
                    <a:pt x="5427702" y="42433"/>
                  </a:lnTo>
                  <a:lnTo>
                    <a:pt x="5433059" y="70103"/>
                  </a:lnTo>
                  <a:lnTo>
                    <a:pt x="5433059" y="624839"/>
                  </a:lnTo>
                  <a:lnTo>
                    <a:pt x="5427702" y="651867"/>
                  </a:lnTo>
                  <a:lnTo>
                    <a:pt x="5413057" y="674179"/>
                  </a:lnTo>
                  <a:lnTo>
                    <a:pt x="5391269" y="689348"/>
                  </a:lnTo>
                  <a:lnTo>
                    <a:pt x="5364480" y="694943"/>
                  </a:lnTo>
                  <a:close/>
                </a:path>
              </a:pathLst>
            </a:custGeom>
            <a:solidFill>
              <a:srgbClr val="F7D6C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4020312" y="3552444"/>
              <a:ext cx="390143" cy="390143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0" name="object 10"/>
          <p:cNvGrpSpPr/>
          <p:nvPr/>
        </p:nvGrpSpPr>
        <p:grpSpPr>
          <a:xfrm>
            <a:off x="3816096" y="4265676"/>
            <a:ext cx="5433060" cy="695325"/>
            <a:chOff x="3816096" y="4265676"/>
            <a:chExt cx="5433060" cy="695325"/>
          </a:xfrm>
        </p:grpSpPr>
        <p:sp>
          <p:nvSpPr>
            <p:cNvPr id="11" name="object 11"/>
            <p:cNvSpPr/>
            <p:nvPr/>
          </p:nvSpPr>
          <p:spPr>
            <a:xfrm>
              <a:off x="3816096" y="4265676"/>
              <a:ext cx="5433060" cy="695325"/>
            </a:xfrm>
            <a:custGeom>
              <a:avLst/>
              <a:gdLst/>
              <a:ahLst/>
              <a:cxnLst/>
              <a:rect l="l" t="t" r="r" b="b"/>
              <a:pathLst>
                <a:path w="5433059" h="695325">
                  <a:moveTo>
                    <a:pt x="5364480" y="694943"/>
                  </a:moveTo>
                  <a:lnTo>
                    <a:pt x="68580" y="694943"/>
                  </a:lnTo>
                  <a:lnTo>
                    <a:pt x="41790" y="689562"/>
                  </a:lnTo>
                  <a:lnTo>
                    <a:pt x="20002" y="674750"/>
                  </a:lnTo>
                  <a:lnTo>
                    <a:pt x="5357" y="652510"/>
                  </a:lnTo>
                  <a:lnTo>
                    <a:pt x="0" y="624839"/>
                  </a:lnTo>
                  <a:lnTo>
                    <a:pt x="0" y="70103"/>
                  </a:lnTo>
                  <a:lnTo>
                    <a:pt x="5357" y="43076"/>
                  </a:lnTo>
                  <a:lnTo>
                    <a:pt x="20002" y="20764"/>
                  </a:lnTo>
                  <a:lnTo>
                    <a:pt x="41790" y="5595"/>
                  </a:lnTo>
                  <a:lnTo>
                    <a:pt x="68580" y="0"/>
                  </a:lnTo>
                  <a:lnTo>
                    <a:pt x="5364480" y="0"/>
                  </a:lnTo>
                  <a:lnTo>
                    <a:pt x="5391269" y="5595"/>
                  </a:lnTo>
                  <a:lnTo>
                    <a:pt x="5413057" y="20764"/>
                  </a:lnTo>
                  <a:lnTo>
                    <a:pt x="5427702" y="43076"/>
                  </a:lnTo>
                  <a:lnTo>
                    <a:pt x="5433059" y="70103"/>
                  </a:lnTo>
                  <a:lnTo>
                    <a:pt x="5433059" y="624839"/>
                  </a:lnTo>
                  <a:lnTo>
                    <a:pt x="5427702" y="652510"/>
                  </a:lnTo>
                  <a:lnTo>
                    <a:pt x="5413057" y="674750"/>
                  </a:lnTo>
                  <a:lnTo>
                    <a:pt x="5391269" y="689562"/>
                  </a:lnTo>
                  <a:lnTo>
                    <a:pt x="5364480" y="694943"/>
                  </a:lnTo>
                  <a:close/>
                </a:path>
              </a:pathLst>
            </a:custGeom>
            <a:solidFill>
              <a:srgbClr val="F7D6C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4020312" y="4416552"/>
              <a:ext cx="390143" cy="39014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3" name="object 13"/>
          <p:cNvGrpSpPr/>
          <p:nvPr/>
        </p:nvGrpSpPr>
        <p:grpSpPr>
          <a:xfrm>
            <a:off x="3816096" y="5134355"/>
            <a:ext cx="5433060" cy="693420"/>
            <a:chOff x="3816096" y="5134355"/>
            <a:chExt cx="5433060" cy="693420"/>
          </a:xfrm>
        </p:grpSpPr>
        <p:sp>
          <p:nvSpPr>
            <p:cNvPr id="14" name="object 14"/>
            <p:cNvSpPr/>
            <p:nvPr/>
          </p:nvSpPr>
          <p:spPr>
            <a:xfrm>
              <a:off x="3816096" y="5134355"/>
              <a:ext cx="5433060" cy="693420"/>
            </a:xfrm>
            <a:custGeom>
              <a:avLst/>
              <a:gdLst/>
              <a:ahLst/>
              <a:cxnLst/>
              <a:rect l="l" t="t" r="r" b="b"/>
              <a:pathLst>
                <a:path w="5433059" h="693420">
                  <a:moveTo>
                    <a:pt x="5364480" y="693420"/>
                  </a:moveTo>
                  <a:lnTo>
                    <a:pt x="68580" y="693420"/>
                  </a:lnTo>
                  <a:lnTo>
                    <a:pt x="41790" y="688062"/>
                  </a:lnTo>
                  <a:lnTo>
                    <a:pt x="20002" y="673417"/>
                  </a:lnTo>
                  <a:lnTo>
                    <a:pt x="5357" y="651629"/>
                  </a:lnTo>
                  <a:lnTo>
                    <a:pt x="0" y="624840"/>
                  </a:lnTo>
                  <a:lnTo>
                    <a:pt x="0" y="68580"/>
                  </a:lnTo>
                  <a:lnTo>
                    <a:pt x="5357" y="41790"/>
                  </a:lnTo>
                  <a:lnTo>
                    <a:pt x="20002" y="20002"/>
                  </a:lnTo>
                  <a:lnTo>
                    <a:pt x="41790" y="5357"/>
                  </a:lnTo>
                  <a:lnTo>
                    <a:pt x="68580" y="0"/>
                  </a:lnTo>
                  <a:lnTo>
                    <a:pt x="5364480" y="0"/>
                  </a:lnTo>
                  <a:lnTo>
                    <a:pt x="5391269" y="5357"/>
                  </a:lnTo>
                  <a:lnTo>
                    <a:pt x="5413057" y="20002"/>
                  </a:lnTo>
                  <a:lnTo>
                    <a:pt x="5427702" y="41790"/>
                  </a:lnTo>
                  <a:lnTo>
                    <a:pt x="5433059" y="68580"/>
                  </a:lnTo>
                  <a:lnTo>
                    <a:pt x="5433059" y="624840"/>
                  </a:lnTo>
                  <a:lnTo>
                    <a:pt x="5427702" y="651629"/>
                  </a:lnTo>
                  <a:lnTo>
                    <a:pt x="5413057" y="673417"/>
                  </a:lnTo>
                  <a:lnTo>
                    <a:pt x="5391269" y="688062"/>
                  </a:lnTo>
                  <a:lnTo>
                    <a:pt x="5364480" y="693420"/>
                  </a:lnTo>
                  <a:close/>
                </a:path>
              </a:pathLst>
            </a:custGeom>
            <a:solidFill>
              <a:srgbClr val="F7D6C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4020312" y="5285231"/>
              <a:ext cx="390143" cy="390144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6" name="object 16"/>
          <p:cNvSpPr txBox="1"/>
          <p:nvPr/>
        </p:nvSpPr>
        <p:spPr>
          <a:xfrm>
            <a:off x="4678181" y="2718319"/>
            <a:ext cx="4498975" cy="30372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242570" indent="-230504">
              <a:lnSpc>
                <a:spcPct val="100000"/>
              </a:lnSpc>
              <a:spcBef>
                <a:spcPts val="110"/>
              </a:spcBef>
              <a:buFont typeface="Times New Roman"/>
              <a:buAutoNum type="arabicPeriod"/>
              <a:tabLst>
                <a:tab pos="243204" algn="l"/>
              </a:tabLst>
            </a:pPr>
            <a:r>
              <a:rPr dirty="0" u="sng" sz="1800" spc="-45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800" spc="5" i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TẠI </a:t>
            </a:r>
            <a:r>
              <a:rPr dirty="0" u="sng" sz="1800" spc="10" i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SAO</a:t>
            </a:r>
            <a:r>
              <a:rPr dirty="0" sz="1800" spc="10" i="1">
                <a:latin typeface="Times New Roman"/>
                <a:cs typeface="Times New Roman"/>
              </a:rPr>
              <a:t> </a:t>
            </a:r>
            <a:r>
              <a:rPr dirty="0" sz="1800" i="1">
                <a:latin typeface="Times New Roman"/>
                <a:cs typeface="Times New Roman"/>
              </a:rPr>
              <a:t>lại </a:t>
            </a:r>
            <a:r>
              <a:rPr dirty="0" sz="1800" spc="-5" i="1">
                <a:latin typeface="Times New Roman"/>
                <a:cs typeface="Times New Roman"/>
              </a:rPr>
              <a:t>là </a:t>
            </a:r>
            <a:r>
              <a:rPr dirty="0" sz="1800" i="1">
                <a:latin typeface="Times New Roman"/>
                <a:cs typeface="Times New Roman"/>
              </a:rPr>
              <a:t>“hữu</a:t>
            </a:r>
            <a:r>
              <a:rPr dirty="0" sz="1800" spc="20" i="1">
                <a:latin typeface="Times New Roman"/>
                <a:cs typeface="Times New Roman"/>
              </a:rPr>
              <a:t> </a:t>
            </a:r>
            <a:r>
              <a:rPr dirty="0" sz="1800" i="1">
                <a:latin typeface="Times New Roman"/>
                <a:cs typeface="Times New Roman"/>
              </a:rPr>
              <a:t>cơ”?</a:t>
            </a: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AutoNum type="arabicPeriod"/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AutoNum type="arabicPeriod"/>
            </a:pPr>
            <a:endParaRPr sz="2050">
              <a:latin typeface="Times New Roman"/>
              <a:cs typeface="Times New Roman"/>
            </a:endParaRPr>
          </a:p>
          <a:p>
            <a:pPr marL="242570" indent="-230504">
              <a:lnSpc>
                <a:spcPct val="100000"/>
              </a:lnSpc>
              <a:buAutoNum type="arabicPeriod"/>
              <a:tabLst>
                <a:tab pos="243204" algn="l"/>
              </a:tabLst>
            </a:pPr>
            <a:r>
              <a:rPr dirty="0" sz="1800" spc="5">
                <a:latin typeface="Times New Roman"/>
                <a:cs typeface="Times New Roman"/>
              </a:rPr>
              <a:t>Nguồn </a:t>
            </a:r>
            <a:r>
              <a:rPr dirty="0" sz="1800" spc="10">
                <a:latin typeface="Times New Roman"/>
                <a:cs typeface="Times New Roman"/>
              </a:rPr>
              <a:t>gốc </a:t>
            </a:r>
            <a:r>
              <a:rPr dirty="0" sz="1800" spc="5">
                <a:latin typeface="Times New Roman"/>
                <a:cs typeface="Times New Roman"/>
              </a:rPr>
              <a:t>va </a:t>
            </a:r>
            <a:r>
              <a:rPr dirty="0" sz="1800">
                <a:latin typeface="Times New Roman"/>
                <a:cs typeface="Times New Roman"/>
              </a:rPr>
              <a:t>lịch </a:t>
            </a:r>
            <a:r>
              <a:rPr dirty="0" sz="1800" spc="5">
                <a:latin typeface="Times New Roman"/>
                <a:cs typeface="Times New Roman"/>
              </a:rPr>
              <a:t>sư </a:t>
            </a:r>
            <a:r>
              <a:rPr dirty="0" sz="1800">
                <a:latin typeface="Times New Roman"/>
                <a:cs typeface="Times New Roman"/>
              </a:rPr>
              <a:t>của </a:t>
            </a:r>
            <a:r>
              <a:rPr dirty="0" sz="1800" spc="5">
                <a:latin typeface="Times New Roman"/>
                <a:cs typeface="Times New Roman"/>
              </a:rPr>
              <a:t>nông nghiệp </a:t>
            </a:r>
            <a:r>
              <a:rPr dirty="0" sz="1800">
                <a:latin typeface="Times New Roman"/>
                <a:cs typeface="Times New Roman"/>
              </a:rPr>
              <a:t>hữu</a:t>
            </a:r>
            <a:r>
              <a:rPr dirty="0" sz="1800" spc="-6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cơ</a:t>
            </a: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AutoNum type="arabicPeriod"/>
            </a:pPr>
            <a:endParaRPr sz="2000">
              <a:latin typeface="Times New Roman"/>
              <a:cs typeface="Times New Roman"/>
            </a:endParaRPr>
          </a:p>
          <a:p>
            <a:pPr marL="12700" marR="616585">
              <a:lnSpc>
                <a:spcPts val="2090"/>
              </a:lnSpc>
              <a:spcBef>
                <a:spcPts val="1465"/>
              </a:spcBef>
              <a:buAutoNum type="arabicPeriod"/>
              <a:tabLst>
                <a:tab pos="243204" algn="l"/>
              </a:tabLst>
            </a:pPr>
            <a:r>
              <a:rPr dirty="0" sz="1800">
                <a:latin typeface="Times New Roman"/>
                <a:cs typeface="Times New Roman"/>
              </a:rPr>
              <a:t>Các </a:t>
            </a:r>
            <a:r>
              <a:rPr dirty="0" sz="1800" spc="5">
                <a:latin typeface="Times New Roman"/>
                <a:cs typeface="Times New Roman"/>
              </a:rPr>
              <a:t>nguyên </a:t>
            </a:r>
            <a:r>
              <a:rPr dirty="0" sz="1800">
                <a:latin typeface="Times New Roman"/>
                <a:cs typeface="Times New Roman"/>
              </a:rPr>
              <a:t>tắc </a:t>
            </a:r>
            <a:r>
              <a:rPr dirty="0" sz="1800" spc="10">
                <a:latin typeface="Times New Roman"/>
                <a:cs typeface="Times New Roman"/>
              </a:rPr>
              <a:t>va </a:t>
            </a:r>
            <a:r>
              <a:rPr dirty="0" sz="1800" spc="5">
                <a:latin typeface="Times New Roman"/>
                <a:cs typeface="Times New Roman"/>
              </a:rPr>
              <a:t>định nghĩa </a:t>
            </a:r>
            <a:r>
              <a:rPr dirty="0" sz="1800">
                <a:latin typeface="Times New Roman"/>
                <a:cs typeface="Times New Roman"/>
              </a:rPr>
              <a:t>của </a:t>
            </a:r>
            <a:r>
              <a:rPr dirty="0" sz="1800" spc="5">
                <a:latin typeface="Times New Roman"/>
                <a:cs typeface="Times New Roman"/>
              </a:rPr>
              <a:t>nông  nghiệp hữu </a:t>
            </a:r>
            <a:r>
              <a:rPr dirty="0" sz="1800" spc="10">
                <a:latin typeface="Times New Roman"/>
                <a:cs typeface="Times New Roman"/>
              </a:rPr>
              <a:t>cơ </a:t>
            </a:r>
            <a:r>
              <a:rPr dirty="0" sz="1800" spc="5">
                <a:latin typeface="Times New Roman"/>
                <a:cs typeface="Times New Roman"/>
              </a:rPr>
              <a:t>–</a:t>
            </a:r>
            <a:r>
              <a:rPr dirty="0" u="sng" sz="1800" spc="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LÀ</a:t>
            </a:r>
            <a:r>
              <a:rPr dirty="0" u="sng" sz="1800" spc="-6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800" spc="1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GÌ?</a:t>
            </a: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AutoNum type="arabicPeriod"/>
            </a:pPr>
            <a:endParaRPr sz="2300">
              <a:latin typeface="Times New Roman"/>
              <a:cs typeface="Times New Roman"/>
            </a:endParaRPr>
          </a:p>
          <a:p>
            <a:pPr marL="12700" marR="211454">
              <a:lnSpc>
                <a:spcPts val="2090"/>
              </a:lnSpc>
              <a:spcBef>
                <a:spcPts val="5"/>
              </a:spcBef>
              <a:buAutoNum type="arabicPeriod"/>
              <a:tabLst>
                <a:tab pos="243204" algn="l"/>
              </a:tabLst>
            </a:pPr>
            <a:r>
              <a:rPr dirty="0" sz="1800">
                <a:latin typeface="Times New Roman"/>
                <a:cs typeface="Times New Roman"/>
              </a:rPr>
              <a:t>Hê </a:t>
            </a:r>
            <a:r>
              <a:rPr dirty="0" sz="1800" spc="5">
                <a:latin typeface="Times New Roman"/>
                <a:cs typeface="Times New Roman"/>
              </a:rPr>
              <a:t>thống sản xuất </a:t>
            </a:r>
            <a:r>
              <a:rPr dirty="0" sz="1800">
                <a:latin typeface="Times New Roman"/>
                <a:cs typeface="Times New Roman"/>
              </a:rPr>
              <a:t>tuân </a:t>
            </a:r>
            <a:r>
              <a:rPr dirty="0" sz="1800" spc="5">
                <a:latin typeface="Times New Roman"/>
                <a:cs typeface="Times New Roman"/>
              </a:rPr>
              <a:t>thu </a:t>
            </a:r>
            <a:r>
              <a:rPr dirty="0" sz="1800">
                <a:latin typeface="Times New Roman"/>
                <a:cs typeface="Times New Roman"/>
              </a:rPr>
              <a:t>theo </a:t>
            </a:r>
            <a:r>
              <a:rPr dirty="0" sz="1800" spc="5">
                <a:latin typeface="Times New Roman"/>
                <a:cs typeface="Times New Roman"/>
              </a:rPr>
              <a:t>các nguyên  </a:t>
            </a:r>
            <a:r>
              <a:rPr dirty="0" sz="1800">
                <a:latin typeface="Times New Roman"/>
                <a:cs typeface="Times New Roman"/>
              </a:rPr>
              <a:t>tắc </a:t>
            </a:r>
            <a:r>
              <a:rPr dirty="0" sz="1800" spc="5">
                <a:latin typeface="Times New Roman"/>
                <a:cs typeface="Times New Roman"/>
              </a:rPr>
              <a:t>– </a:t>
            </a:r>
            <a:r>
              <a:rPr dirty="0" u="sng" sz="1800" spc="-130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</a:t>
            </a:r>
            <a:r>
              <a:rPr dirty="0" sz="1800" spc="844">
                <a:latin typeface="Times New Roman"/>
                <a:cs typeface="Times New Roman"/>
              </a:rPr>
              <a:t> </a:t>
            </a:r>
            <a:r>
              <a:rPr dirty="0" u="sng" sz="1800" spc="1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HƯ </a:t>
            </a:r>
            <a:r>
              <a:rPr dirty="0" u="sng" sz="180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THẾ</a:t>
            </a:r>
            <a:r>
              <a:rPr dirty="0" u="sng" sz="1800" spc="-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800" spc="1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NÀO?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8848" y="1536073"/>
            <a:ext cx="872598" cy="3409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416051" y="2878835"/>
            <a:ext cx="2020824" cy="20193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137410" marR="5080">
              <a:lnSpc>
                <a:spcPct val="100699"/>
              </a:lnSpc>
              <a:spcBef>
                <a:spcPts val="100"/>
              </a:spcBef>
            </a:pPr>
            <a:r>
              <a:rPr dirty="0" sz="2950" spc="5"/>
              <a:t>2. </a:t>
            </a:r>
            <a:r>
              <a:rPr dirty="0" sz="2950" spc="10"/>
              <a:t>Theo Anh/Chị, nông nghiệp </a:t>
            </a:r>
            <a:r>
              <a:rPr dirty="0" sz="2950" spc="5"/>
              <a:t>hữu cơ  </a:t>
            </a:r>
            <a:r>
              <a:rPr dirty="0" sz="2950" spc="10"/>
              <a:t>nghĩa là gì? </a:t>
            </a:r>
            <a:r>
              <a:rPr dirty="0" sz="2950" spc="5"/>
              <a:t>Hãy </a:t>
            </a:r>
            <a:r>
              <a:rPr dirty="0" sz="2950" spc="10"/>
              <a:t>chọn HAI </a:t>
            </a:r>
            <a:r>
              <a:rPr dirty="0" sz="2950" spc="5"/>
              <a:t>câu </a:t>
            </a:r>
            <a:r>
              <a:rPr dirty="0" sz="2950" spc="10"/>
              <a:t>trả </a:t>
            </a:r>
            <a:r>
              <a:rPr dirty="0" sz="2950" spc="5"/>
              <a:t>lời  thích </a:t>
            </a:r>
            <a:r>
              <a:rPr dirty="0" sz="2950" spc="10"/>
              <a:t>hợp nhất. </a:t>
            </a:r>
            <a:r>
              <a:rPr dirty="0" sz="2950" spc="5"/>
              <a:t>/ </a:t>
            </a:r>
            <a:r>
              <a:rPr dirty="0" sz="2950" spc="10"/>
              <a:t>What does </a:t>
            </a:r>
            <a:r>
              <a:rPr dirty="0" sz="2950" spc="5"/>
              <a:t>organic</a:t>
            </a:r>
            <a:r>
              <a:rPr dirty="0" sz="2950" spc="-120"/>
              <a:t> </a:t>
            </a:r>
            <a:r>
              <a:rPr dirty="0" sz="2950" spc="15"/>
              <a:t>mean  </a:t>
            </a:r>
            <a:r>
              <a:rPr dirty="0" sz="2950" spc="5"/>
              <a:t>to </a:t>
            </a:r>
            <a:r>
              <a:rPr dirty="0" sz="2950" spc="10"/>
              <a:t>YOU? </a:t>
            </a:r>
            <a:r>
              <a:rPr dirty="0" sz="2950" spc="5"/>
              <a:t>Select </a:t>
            </a:r>
            <a:r>
              <a:rPr dirty="0" sz="2950" spc="15"/>
              <a:t>your </a:t>
            </a:r>
            <a:r>
              <a:rPr dirty="0" sz="2950" spc="5"/>
              <a:t>top</a:t>
            </a:r>
            <a:r>
              <a:rPr dirty="0" sz="2950" spc="-65"/>
              <a:t> </a:t>
            </a:r>
            <a:r>
              <a:rPr dirty="0" sz="2950" spc="20"/>
              <a:t>TWO.</a:t>
            </a:r>
            <a:endParaRPr sz="2950"/>
          </a:p>
        </p:txBody>
      </p:sp>
      <p:sp>
        <p:nvSpPr>
          <p:cNvPr id="5" name="object 5"/>
          <p:cNvSpPr txBox="1"/>
          <p:nvPr/>
        </p:nvSpPr>
        <p:spPr>
          <a:xfrm>
            <a:off x="2704786" y="6193100"/>
            <a:ext cx="3418204" cy="20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50" spc="100" b="0">
                <a:solidFill>
                  <a:srgbClr val="5B5B5B"/>
                </a:solidFill>
                <a:latin typeface="cwTeXKai"/>
                <a:cs typeface="cwTeXKai"/>
              </a:rPr>
              <a:t>ⓘ </a:t>
            </a:r>
            <a:r>
              <a:rPr dirty="0" sz="1150" spc="-5">
                <a:solidFill>
                  <a:srgbClr val="5B5B5B"/>
                </a:solidFill>
                <a:latin typeface="Times New Roman"/>
                <a:cs typeface="Times New Roman"/>
              </a:rPr>
              <a:t>Start presenting </a:t>
            </a:r>
            <a:r>
              <a:rPr dirty="0" sz="1150">
                <a:solidFill>
                  <a:srgbClr val="5B5B5B"/>
                </a:solidFill>
                <a:latin typeface="Times New Roman"/>
                <a:cs typeface="Times New Roman"/>
              </a:rPr>
              <a:t>to display the poll results on this</a:t>
            </a:r>
            <a:r>
              <a:rPr dirty="0" sz="1150" spc="-80">
                <a:solidFill>
                  <a:srgbClr val="5B5B5B"/>
                </a:solidFill>
                <a:latin typeface="Times New Roman"/>
                <a:cs typeface="Times New Roman"/>
              </a:rPr>
              <a:t> </a:t>
            </a:r>
            <a:r>
              <a:rPr dirty="0" sz="1150">
                <a:solidFill>
                  <a:srgbClr val="5B5B5B"/>
                </a:solidFill>
                <a:latin typeface="Times New Roman"/>
                <a:cs typeface="Times New Roman"/>
              </a:rPr>
              <a:t>slide.</a:t>
            </a:r>
            <a:endParaRPr sz="11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43506" y="1438184"/>
            <a:ext cx="8212455" cy="1433830"/>
          </a:xfrm>
          <a:prstGeom prst="rect"/>
        </p:spPr>
        <p:txBody>
          <a:bodyPr wrap="square" lIns="0" tIns="69850" rIns="0" bIns="0" rtlCol="0" vert="horz">
            <a:spAutoFit/>
          </a:bodyPr>
          <a:lstStyle/>
          <a:p>
            <a:pPr algn="ctr" marL="12700" marR="5080">
              <a:lnSpc>
                <a:spcPts val="3560"/>
              </a:lnSpc>
              <a:spcBef>
                <a:spcPts val="550"/>
              </a:spcBef>
            </a:pPr>
            <a:r>
              <a:rPr dirty="0" sz="3300" b="0">
                <a:solidFill>
                  <a:srgbClr val="0F6D4B"/>
                </a:solidFill>
                <a:latin typeface="Times New Roman"/>
                <a:cs typeface="Times New Roman"/>
              </a:rPr>
              <a:t>“Dù ở </a:t>
            </a:r>
            <a:r>
              <a:rPr dirty="0" sz="3300" spc="5" b="0">
                <a:solidFill>
                  <a:srgbClr val="0F6D4B"/>
                </a:solidFill>
                <a:latin typeface="Times New Roman"/>
                <a:cs typeface="Times New Roman"/>
              </a:rPr>
              <a:t>bất </a:t>
            </a:r>
            <a:r>
              <a:rPr dirty="0" sz="3300" spc="-10" b="0">
                <a:solidFill>
                  <a:srgbClr val="0F6D4B"/>
                </a:solidFill>
                <a:latin typeface="Times New Roman"/>
                <a:cs typeface="Times New Roman"/>
              </a:rPr>
              <a:t>cứ </a:t>
            </a:r>
            <a:r>
              <a:rPr dirty="0" sz="3300" b="0">
                <a:solidFill>
                  <a:srgbClr val="0F6D4B"/>
                </a:solidFill>
                <a:latin typeface="Times New Roman"/>
                <a:cs typeface="Times New Roman"/>
              </a:rPr>
              <a:t>nơi </a:t>
            </a:r>
            <a:r>
              <a:rPr dirty="0" sz="3300" spc="-5" b="0">
                <a:solidFill>
                  <a:srgbClr val="0F6D4B"/>
                </a:solidFill>
                <a:latin typeface="Times New Roman"/>
                <a:cs typeface="Times New Roman"/>
              </a:rPr>
              <a:t>đâu, </a:t>
            </a:r>
            <a:r>
              <a:rPr dirty="0" sz="3300" spc="5" b="0">
                <a:solidFill>
                  <a:srgbClr val="0F6D4B"/>
                </a:solidFill>
                <a:latin typeface="Times New Roman"/>
                <a:cs typeface="Times New Roman"/>
              </a:rPr>
              <a:t>chỉ </a:t>
            </a:r>
            <a:r>
              <a:rPr dirty="0" sz="3300" b="0">
                <a:solidFill>
                  <a:srgbClr val="0F6D4B"/>
                </a:solidFill>
                <a:latin typeface="Times New Roman"/>
                <a:cs typeface="Times New Roman"/>
              </a:rPr>
              <a:t>cần mỗi người góp</a:t>
            </a:r>
            <a:r>
              <a:rPr dirty="0" sz="3300" spc="-145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300" spc="-5" b="0">
                <a:solidFill>
                  <a:srgbClr val="0F6D4B"/>
                </a:solidFill>
                <a:latin typeface="Times New Roman"/>
                <a:cs typeface="Times New Roman"/>
              </a:rPr>
              <a:t>sức  </a:t>
            </a:r>
            <a:r>
              <a:rPr dirty="0" sz="3300" b="0">
                <a:solidFill>
                  <a:srgbClr val="0F6D4B"/>
                </a:solidFill>
                <a:latin typeface="Times New Roman"/>
                <a:cs typeface="Times New Roman"/>
              </a:rPr>
              <a:t>một </a:t>
            </a:r>
            <a:r>
              <a:rPr dirty="0" sz="3300" spc="-5" b="0">
                <a:solidFill>
                  <a:srgbClr val="0F6D4B"/>
                </a:solidFill>
                <a:latin typeface="Times New Roman"/>
                <a:cs typeface="Times New Roman"/>
              </a:rPr>
              <a:t>chút, </a:t>
            </a:r>
            <a:r>
              <a:rPr dirty="0" sz="3300" spc="-10" b="0">
                <a:solidFill>
                  <a:srgbClr val="0F6D4B"/>
                </a:solidFill>
                <a:latin typeface="Times New Roman"/>
                <a:cs typeface="Times New Roman"/>
              </a:rPr>
              <a:t>thì </a:t>
            </a:r>
            <a:r>
              <a:rPr dirty="0" sz="3300" spc="-5" b="0">
                <a:solidFill>
                  <a:srgbClr val="0F6D4B"/>
                </a:solidFill>
                <a:latin typeface="Times New Roman"/>
                <a:cs typeface="Times New Roman"/>
              </a:rPr>
              <a:t>từ </a:t>
            </a:r>
            <a:r>
              <a:rPr dirty="0" sz="3300" b="0">
                <a:solidFill>
                  <a:srgbClr val="0F6D4B"/>
                </a:solidFill>
                <a:latin typeface="Times New Roman"/>
                <a:cs typeface="Times New Roman"/>
              </a:rPr>
              <a:t>những </a:t>
            </a:r>
            <a:r>
              <a:rPr dirty="0" sz="3300" spc="-5" b="0">
                <a:solidFill>
                  <a:srgbClr val="0F6D4B"/>
                </a:solidFill>
                <a:latin typeface="Times New Roman"/>
                <a:cs typeface="Times New Roman"/>
              </a:rPr>
              <a:t>điều </a:t>
            </a:r>
            <a:r>
              <a:rPr dirty="0" sz="3300" b="0">
                <a:solidFill>
                  <a:srgbClr val="0F6D4B"/>
                </a:solidFill>
                <a:latin typeface="Times New Roman"/>
                <a:cs typeface="Times New Roman"/>
              </a:rPr>
              <a:t>nhỏ </a:t>
            </a:r>
            <a:r>
              <a:rPr dirty="0" sz="3300" spc="5" b="0">
                <a:solidFill>
                  <a:srgbClr val="0F6D4B"/>
                </a:solidFill>
                <a:latin typeface="Times New Roman"/>
                <a:cs typeface="Times New Roman"/>
              </a:rPr>
              <a:t>bé, </a:t>
            </a:r>
            <a:r>
              <a:rPr dirty="0" sz="3300" b="0">
                <a:solidFill>
                  <a:srgbClr val="0F6D4B"/>
                </a:solidFill>
                <a:latin typeface="Times New Roman"/>
                <a:cs typeface="Times New Roman"/>
              </a:rPr>
              <a:t>chúng ta </a:t>
            </a:r>
            <a:r>
              <a:rPr dirty="0" sz="3300" spc="-10" b="0">
                <a:solidFill>
                  <a:srgbClr val="0F6D4B"/>
                </a:solidFill>
                <a:latin typeface="Times New Roman"/>
                <a:cs typeface="Times New Roman"/>
              </a:rPr>
              <a:t>có  </a:t>
            </a:r>
            <a:r>
              <a:rPr dirty="0" sz="3300" spc="-5" b="0">
                <a:solidFill>
                  <a:srgbClr val="0F6D4B"/>
                </a:solidFill>
                <a:latin typeface="Times New Roman"/>
                <a:cs typeface="Times New Roman"/>
              </a:rPr>
              <a:t>thể thay </a:t>
            </a:r>
            <a:r>
              <a:rPr dirty="0" sz="3300" spc="10" b="0">
                <a:solidFill>
                  <a:srgbClr val="0F6D4B"/>
                </a:solidFill>
                <a:latin typeface="Times New Roman"/>
                <a:cs typeface="Times New Roman"/>
              </a:rPr>
              <a:t>đổi </a:t>
            </a:r>
            <a:r>
              <a:rPr dirty="0" sz="3300" spc="-5" b="0">
                <a:solidFill>
                  <a:srgbClr val="0F6D4B"/>
                </a:solidFill>
                <a:latin typeface="Times New Roman"/>
                <a:cs typeface="Times New Roman"/>
              </a:rPr>
              <a:t>diện mạo của </a:t>
            </a:r>
            <a:r>
              <a:rPr dirty="0" sz="3300" spc="10" b="0">
                <a:solidFill>
                  <a:srgbClr val="0F6D4B"/>
                </a:solidFill>
                <a:latin typeface="Times New Roman"/>
                <a:cs typeface="Times New Roman"/>
              </a:rPr>
              <a:t>cả </a:t>
            </a:r>
            <a:r>
              <a:rPr dirty="0" sz="3300" spc="-5" b="0">
                <a:solidFill>
                  <a:srgbClr val="0F6D4B"/>
                </a:solidFill>
                <a:latin typeface="Times New Roman"/>
                <a:cs typeface="Times New Roman"/>
              </a:rPr>
              <a:t>thế</a:t>
            </a:r>
            <a:r>
              <a:rPr dirty="0" sz="3300" spc="-50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300" b="0">
                <a:solidFill>
                  <a:srgbClr val="0F6D4B"/>
                </a:solidFill>
                <a:latin typeface="Times New Roman"/>
                <a:cs typeface="Times New Roman"/>
              </a:rPr>
              <a:t>giới”</a:t>
            </a:r>
            <a:endParaRPr sz="33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04444" y="3267455"/>
            <a:ext cx="9051036" cy="30297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057655"/>
            <a:ext cx="10058400" cy="5659120"/>
            <a:chOff x="0" y="1057655"/>
            <a:chExt cx="10058400" cy="5659120"/>
          </a:xfrm>
        </p:grpSpPr>
        <p:sp>
          <p:nvSpPr>
            <p:cNvPr id="3" name="object 3"/>
            <p:cNvSpPr/>
            <p:nvPr/>
          </p:nvSpPr>
          <p:spPr>
            <a:xfrm>
              <a:off x="0" y="1057655"/>
              <a:ext cx="10057130" cy="5659120"/>
            </a:xfrm>
            <a:custGeom>
              <a:avLst/>
              <a:gdLst/>
              <a:ahLst/>
              <a:cxnLst/>
              <a:rect l="l" t="t" r="r" b="b"/>
              <a:pathLst>
                <a:path w="10057130" h="5659120">
                  <a:moveTo>
                    <a:pt x="10056875" y="5658612"/>
                  </a:moveTo>
                  <a:lnTo>
                    <a:pt x="0" y="5658612"/>
                  </a:lnTo>
                  <a:lnTo>
                    <a:pt x="0" y="0"/>
                  </a:lnTo>
                  <a:lnTo>
                    <a:pt x="10056875" y="0"/>
                  </a:lnTo>
                  <a:lnTo>
                    <a:pt x="10056875" y="565861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2081783" y="1057655"/>
              <a:ext cx="7976615" cy="565861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0" y="1057655"/>
              <a:ext cx="5836920" cy="565861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/>
          <p:nvPr/>
        </p:nvSpPr>
        <p:spPr>
          <a:xfrm>
            <a:off x="845310" y="4941853"/>
            <a:ext cx="1376680" cy="830580"/>
          </a:xfrm>
          <a:prstGeom prst="rect">
            <a:avLst/>
          </a:prstGeom>
        </p:spPr>
        <p:txBody>
          <a:bodyPr wrap="square" lIns="0" tIns="26034" rIns="0" bIns="0" rtlCol="0" vert="horz">
            <a:spAutoFit/>
          </a:bodyPr>
          <a:lstStyle/>
          <a:p>
            <a:pPr marL="12700" marR="5080">
              <a:lnSpc>
                <a:spcPts val="3170"/>
              </a:lnSpc>
              <a:spcBef>
                <a:spcPts val="204"/>
              </a:spcBef>
            </a:pPr>
            <a:r>
              <a:rPr dirty="0" sz="2650" spc="-5" b="1" i="1">
                <a:latin typeface="Times New Roman"/>
                <a:cs typeface="Times New Roman"/>
              </a:rPr>
              <a:t>…và</a:t>
            </a:r>
            <a:r>
              <a:rPr dirty="0" sz="2650" spc="-80" b="1" i="1">
                <a:latin typeface="Times New Roman"/>
                <a:cs typeface="Times New Roman"/>
              </a:rPr>
              <a:t> </a:t>
            </a:r>
            <a:r>
              <a:rPr dirty="0" sz="2650" spc="-15" b="1" i="1">
                <a:latin typeface="Times New Roman"/>
                <a:cs typeface="Times New Roman"/>
              </a:rPr>
              <a:t>KHI  </a:t>
            </a:r>
            <a:r>
              <a:rPr dirty="0" sz="2650" spc="-15" b="1" i="1">
                <a:latin typeface="Times New Roman"/>
                <a:cs typeface="Times New Roman"/>
              </a:rPr>
              <a:t>NÀO?</a:t>
            </a:r>
            <a:endParaRPr sz="26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45383" y="2770143"/>
            <a:ext cx="2865120" cy="1856739"/>
          </a:xfrm>
          <a:prstGeom prst="rect">
            <a:avLst/>
          </a:prstGeom>
        </p:spPr>
        <p:txBody>
          <a:bodyPr wrap="square" lIns="0" tIns="87630" rIns="0" bIns="0" rtlCol="0" vert="horz">
            <a:spAutoFit/>
          </a:bodyPr>
          <a:lstStyle/>
          <a:p>
            <a:pPr marL="12700" marR="5080">
              <a:lnSpc>
                <a:spcPts val="4630"/>
              </a:lnSpc>
              <a:spcBef>
                <a:spcPts val="690"/>
              </a:spcBef>
            </a:pPr>
            <a:r>
              <a:rPr dirty="0" sz="4300" i="1">
                <a:solidFill>
                  <a:srgbClr val="0F6D4B"/>
                </a:solidFill>
                <a:latin typeface="Carlito"/>
                <a:cs typeface="Carlito"/>
              </a:rPr>
              <a:t>1. </a:t>
            </a:r>
            <a:r>
              <a:rPr dirty="0" u="heavy" sz="4300" spc="-2100" i="1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Carlito"/>
                <a:cs typeface="Carlito"/>
              </a:rPr>
              <a:t>T</a:t>
            </a:r>
            <a:r>
              <a:rPr dirty="0" sz="4300" spc="815" i="1">
                <a:solidFill>
                  <a:srgbClr val="0F6D4B"/>
                </a:solidFill>
                <a:latin typeface="Carlito"/>
                <a:cs typeface="Carlito"/>
              </a:rPr>
              <a:t> </a:t>
            </a:r>
            <a:r>
              <a:rPr dirty="0" u="heavy" sz="4300" spc="-25" i="1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Carlito"/>
                <a:cs typeface="Carlito"/>
              </a:rPr>
              <a:t>ẠI </a:t>
            </a:r>
            <a:r>
              <a:rPr dirty="0" u="heavy" sz="4300" spc="-10" i="1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Carlito"/>
                <a:cs typeface="Carlito"/>
              </a:rPr>
              <a:t>SAO </a:t>
            </a:r>
            <a:r>
              <a:rPr dirty="0" sz="4300" spc="-10" i="1">
                <a:solidFill>
                  <a:srgbClr val="0F6D4B"/>
                </a:solidFill>
                <a:latin typeface="Carlito"/>
                <a:cs typeface="Carlito"/>
              </a:rPr>
              <a:t> </a:t>
            </a:r>
            <a:r>
              <a:rPr dirty="0" sz="4300" spc="-5" i="1">
                <a:solidFill>
                  <a:srgbClr val="0F6D4B"/>
                </a:solidFill>
                <a:latin typeface="Carlito"/>
                <a:cs typeface="Carlito"/>
              </a:rPr>
              <a:t>chúng </a:t>
            </a:r>
            <a:r>
              <a:rPr dirty="0" sz="4300" spc="-15" i="1">
                <a:solidFill>
                  <a:srgbClr val="0F6D4B"/>
                </a:solidFill>
                <a:latin typeface="Carlito"/>
                <a:cs typeface="Carlito"/>
              </a:rPr>
              <a:t>ta</a:t>
            </a:r>
            <a:r>
              <a:rPr dirty="0" sz="4300" spc="-85" i="1">
                <a:solidFill>
                  <a:srgbClr val="0F6D4B"/>
                </a:solidFill>
                <a:latin typeface="Carlito"/>
                <a:cs typeface="Carlito"/>
              </a:rPr>
              <a:t> </a:t>
            </a:r>
            <a:r>
              <a:rPr dirty="0" sz="4300" spc="-20" i="1">
                <a:solidFill>
                  <a:srgbClr val="0F6D4B"/>
                </a:solidFill>
                <a:latin typeface="Carlito"/>
                <a:cs typeface="Carlito"/>
              </a:rPr>
              <a:t>cần  </a:t>
            </a:r>
            <a:r>
              <a:rPr dirty="0" sz="4300" spc="-10" i="1">
                <a:solidFill>
                  <a:srgbClr val="0F6D4B"/>
                </a:solidFill>
                <a:latin typeface="Carlito"/>
                <a:cs typeface="Carlito"/>
              </a:rPr>
              <a:t>thay</a:t>
            </a:r>
            <a:r>
              <a:rPr dirty="0" sz="4300" spc="-30" i="1">
                <a:solidFill>
                  <a:srgbClr val="0F6D4B"/>
                </a:solidFill>
                <a:latin typeface="Carlito"/>
                <a:cs typeface="Carlito"/>
              </a:rPr>
              <a:t> </a:t>
            </a:r>
            <a:r>
              <a:rPr dirty="0" sz="4300" i="1">
                <a:solidFill>
                  <a:srgbClr val="0F6D4B"/>
                </a:solidFill>
                <a:latin typeface="Carlito"/>
                <a:cs typeface="Carlito"/>
              </a:rPr>
              <a:t>đổi?</a:t>
            </a:r>
            <a:endParaRPr sz="4300">
              <a:latin typeface="Carlito"/>
              <a:cs typeface="Carlito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124955" y="1057655"/>
            <a:ext cx="3933444" cy="54909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3264" y="1438227"/>
            <a:ext cx="4335780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25" b="0">
                <a:solidFill>
                  <a:srgbClr val="0F6D4B"/>
                </a:solidFill>
                <a:latin typeface="Times New Roman"/>
                <a:cs typeface="Times New Roman"/>
              </a:rPr>
              <a:t>Có </a:t>
            </a: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bao nhiêu </a:t>
            </a:r>
            <a:r>
              <a:rPr dirty="0" sz="3600" spc="-25" b="0">
                <a:solidFill>
                  <a:srgbClr val="0F6D4B"/>
                </a:solidFill>
                <a:latin typeface="Times New Roman"/>
                <a:cs typeface="Times New Roman"/>
              </a:rPr>
              <a:t>Trái</a:t>
            </a:r>
            <a:r>
              <a:rPr dirty="0" sz="3600" spc="-100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Đất?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94738" y="2206274"/>
            <a:ext cx="5931535" cy="2676525"/>
          </a:xfrm>
          <a:prstGeom prst="rect">
            <a:avLst/>
          </a:prstGeom>
        </p:spPr>
        <p:txBody>
          <a:bodyPr wrap="square" lIns="0" tIns="66040" rIns="0" bIns="0" rtlCol="0" vert="horz">
            <a:spAutoFit/>
          </a:bodyPr>
          <a:lstStyle/>
          <a:p>
            <a:pPr marL="12700" marR="5080">
              <a:lnSpc>
                <a:spcPts val="1739"/>
              </a:lnSpc>
              <a:spcBef>
                <a:spcPts val="520"/>
              </a:spcBef>
            </a:pPr>
            <a:r>
              <a:rPr dirty="0" sz="1800" spc="10" b="1">
                <a:solidFill>
                  <a:srgbClr val="3F3F3F"/>
                </a:solidFill>
                <a:latin typeface="Times New Roman"/>
                <a:cs typeface="Times New Roman"/>
              </a:rPr>
              <a:t>Cần </a:t>
            </a:r>
            <a:r>
              <a:rPr dirty="0" sz="1800" spc="5" b="1">
                <a:solidFill>
                  <a:srgbClr val="3F3F3F"/>
                </a:solidFill>
                <a:latin typeface="Times New Roman"/>
                <a:cs typeface="Times New Roman"/>
              </a:rPr>
              <a:t>bao nhiêu </a:t>
            </a:r>
            <a:r>
              <a:rPr dirty="0" sz="1800" b="1">
                <a:solidFill>
                  <a:srgbClr val="3F3F3F"/>
                </a:solidFill>
                <a:latin typeface="Times New Roman"/>
                <a:cs typeface="Times New Roman"/>
              </a:rPr>
              <a:t>“trái đất” nếu chúng ta </a:t>
            </a:r>
            <a:r>
              <a:rPr dirty="0" sz="1800" spc="-5" b="1">
                <a:solidFill>
                  <a:srgbClr val="3F3F3F"/>
                </a:solidFill>
                <a:latin typeface="Times New Roman"/>
                <a:cs typeface="Times New Roman"/>
              </a:rPr>
              <a:t>tiếp tục </a:t>
            </a:r>
            <a:r>
              <a:rPr dirty="0" sz="1800" spc="5" b="1">
                <a:solidFill>
                  <a:srgbClr val="3F3F3F"/>
                </a:solidFill>
                <a:latin typeface="Times New Roman"/>
                <a:cs typeface="Times New Roman"/>
              </a:rPr>
              <a:t>sống </a:t>
            </a:r>
            <a:r>
              <a:rPr dirty="0" sz="1800" b="1">
                <a:solidFill>
                  <a:srgbClr val="3F3F3F"/>
                </a:solidFill>
                <a:latin typeface="Times New Roman"/>
                <a:cs typeface="Times New Roman"/>
              </a:rPr>
              <a:t>như thế  </a:t>
            </a:r>
            <a:r>
              <a:rPr dirty="0" sz="1800" spc="5" b="1">
                <a:solidFill>
                  <a:srgbClr val="3F3F3F"/>
                </a:solidFill>
                <a:latin typeface="Times New Roman"/>
                <a:cs typeface="Times New Roman"/>
              </a:rPr>
              <a:t>này:</a:t>
            </a:r>
            <a:endParaRPr sz="1800">
              <a:latin typeface="Times New Roman"/>
              <a:cs typeface="Times New Roman"/>
            </a:endParaRPr>
          </a:p>
          <a:p>
            <a:pPr marL="317500" marR="639445" indent="-283845">
              <a:lnSpc>
                <a:spcPts val="1960"/>
              </a:lnSpc>
              <a:spcBef>
                <a:spcPts val="805"/>
              </a:spcBef>
              <a:buFont typeface="Arial"/>
              <a:buChar char="•"/>
              <a:tabLst>
                <a:tab pos="316865" algn="l"/>
                <a:tab pos="318135" algn="l"/>
              </a:tabLst>
            </a:pPr>
            <a:r>
              <a:rPr dirty="0" sz="1800">
                <a:latin typeface="Times New Roman"/>
                <a:cs typeface="Times New Roman"/>
              </a:rPr>
              <a:t>Hiện tại </a:t>
            </a:r>
            <a:r>
              <a:rPr dirty="0" sz="1800" spc="5">
                <a:latin typeface="Times New Roman"/>
                <a:cs typeface="Times New Roman"/>
              </a:rPr>
              <a:t>chúng </a:t>
            </a:r>
            <a:r>
              <a:rPr dirty="0" sz="1800" spc="-5">
                <a:latin typeface="Times New Roman"/>
                <a:cs typeface="Times New Roman"/>
              </a:rPr>
              <a:t>ta </a:t>
            </a:r>
            <a:r>
              <a:rPr dirty="0" sz="1800" spc="5">
                <a:latin typeface="Times New Roman"/>
                <a:cs typeface="Times New Roman"/>
              </a:rPr>
              <a:t>cần </a:t>
            </a:r>
            <a:r>
              <a:rPr dirty="0" sz="1800" spc="10">
                <a:latin typeface="Times New Roman"/>
                <a:cs typeface="Times New Roman"/>
              </a:rPr>
              <a:t>1,7 </a:t>
            </a:r>
            <a:r>
              <a:rPr dirty="0" sz="1800">
                <a:latin typeface="Times New Roman"/>
                <a:cs typeface="Times New Roman"/>
              </a:rPr>
              <a:t>lần </a:t>
            </a:r>
            <a:r>
              <a:rPr dirty="0" sz="1800" spc="5">
                <a:latin typeface="Times New Roman"/>
                <a:cs typeface="Times New Roman"/>
              </a:rPr>
              <a:t>tổng </a:t>
            </a:r>
            <a:r>
              <a:rPr dirty="0" sz="1800">
                <a:latin typeface="Times New Roman"/>
                <a:cs typeface="Times New Roman"/>
              </a:rPr>
              <a:t>tài </a:t>
            </a:r>
            <a:r>
              <a:rPr dirty="0" sz="1800" spc="5">
                <a:latin typeface="Times New Roman"/>
                <a:cs typeface="Times New Roman"/>
              </a:rPr>
              <a:t>nguyên của toàn  </a:t>
            </a:r>
            <a:r>
              <a:rPr dirty="0" sz="1800" spc="-15">
                <a:latin typeface="Times New Roman"/>
                <a:cs typeface="Times New Roman"/>
              </a:rPr>
              <a:t>Trái </a:t>
            </a:r>
            <a:r>
              <a:rPr dirty="0" sz="1800" spc="5">
                <a:latin typeface="Times New Roman"/>
                <a:cs typeface="Times New Roman"/>
              </a:rPr>
              <a:t>đất đê </a:t>
            </a:r>
            <a:r>
              <a:rPr dirty="0" sz="1800">
                <a:latin typeface="Times New Roman"/>
                <a:cs typeface="Times New Roman"/>
              </a:rPr>
              <a:t>có thê tiếp tục </a:t>
            </a:r>
            <a:r>
              <a:rPr dirty="0" sz="1800" spc="5">
                <a:latin typeface="Times New Roman"/>
                <a:cs typeface="Times New Roman"/>
              </a:rPr>
              <a:t>sinh</a:t>
            </a:r>
            <a:r>
              <a:rPr dirty="0" sz="1800" spc="-5">
                <a:latin typeface="Times New Roman"/>
                <a:cs typeface="Times New Roman"/>
              </a:rPr>
              <a:t> </a:t>
            </a:r>
            <a:r>
              <a:rPr dirty="0" sz="1800" spc="10">
                <a:latin typeface="Times New Roman"/>
                <a:cs typeface="Times New Roman"/>
              </a:rPr>
              <a:t>tồn</a:t>
            </a:r>
            <a:endParaRPr sz="1800">
              <a:latin typeface="Times New Roman"/>
              <a:cs typeface="Times New Roman"/>
            </a:endParaRPr>
          </a:p>
          <a:p>
            <a:pPr marL="317500" marR="736600" indent="-283845">
              <a:lnSpc>
                <a:spcPts val="1970"/>
              </a:lnSpc>
              <a:spcBef>
                <a:spcPts val="815"/>
              </a:spcBef>
              <a:buFont typeface="Arial"/>
              <a:buChar char="•"/>
              <a:tabLst>
                <a:tab pos="316865" algn="l"/>
                <a:tab pos="318135" algn="l"/>
              </a:tabLst>
            </a:pPr>
            <a:r>
              <a:rPr dirty="0" sz="1800" spc="5">
                <a:latin typeface="Times New Roman"/>
                <a:cs typeface="Times New Roman"/>
              </a:rPr>
              <a:t>Nếu chúng </a:t>
            </a:r>
            <a:r>
              <a:rPr dirty="0" sz="1800" spc="-5">
                <a:latin typeface="Times New Roman"/>
                <a:cs typeface="Times New Roman"/>
              </a:rPr>
              <a:t>ta </a:t>
            </a:r>
            <a:r>
              <a:rPr dirty="0" sz="1800" spc="5">
                <a:latin typeface="Times New Roman"/>
                <a:cs typeface="Times New Roman"/>
              </a:rPr>
              <a:t>sống </a:t>
            </a:r>
            <a:r>
              <a:rPr dirty="0" sz="1800" spc="10">
                <a:latin typeface="Times New Roman"/>
                <a:cs typeface="Times New Roman"/>
              </a:rPr>
              <a:t>như </a:t>
            </a:r>
            <a:r>
              <a:rPr dirty="0" sz="1800" spc="5">
                <a:latin typeface="Times New Roman"/>
                <a:cs typeface="Times New Roman"/>
              </a:rPr>
              <a:t>người </a:t>
            </a:r>
            <a:r>
              <a:rPr dirty="0" sz="1800" spc="10">
                <a:latin typeface="Times New Roman"/>
                <a:cs typeface="Times New Roman"/>
              </a:rPr>
              <a:t>Mỹ, chúng </a:t>
            </a:r>
            <a:r>
              <a:rPr dirty="0" sz="1800">
                <a:latin typeface="Times New Roman"/>
                <a:cs typeface="Times New Roman"/>
              </a:rPr>
              <a:t>ta </a:t>
            </a:r>
            <a:r>
              <a:rPr dirty="0" sz="1800" spc="5">
                <a:latin typeface="Times New Roman"/>
                <a:cs typeface="Times New Roman"/>
              </a:rPr>
              <a:t>cần </a:t>
            </a:r>
            <a:r>
              <a:rPr dirty="0" sz="1800">
                <a:latin typeface="Times New Roman"/>
                <a:cs typeface="Times New Roman"/>
              </a:rPr>
              <a:t>tới</a:t>
            </a:r>
            <a:r>
              <a:rPr dirty="0" sz="1800" spc="-145">
                <a:latin typeface="Times New Roman"/>
                <a:cs typeface="Times New Roman"/>
              </a:rPr>
              <a:t> </a:t>
            </a:r>
            <a:r>
              <a:rPr dirty="0" sz="1800" spc="5">
                <a:latin typeface="Times New Roman"/>
                <a:cs typeface="Times New Roman"/>
              </a:rPr>
              <a:t>5  </a:t>
            </a:r>
            <a:r>
              <a:rPr dirty="0" sz="1800" spc="-15">
                <a:latin typeface="Times New Roman"/>
                <a:cs typeface="Times New Roman"/>
              </a:rPr>
              <a:t>“Trái</a:t>
            </a:r>
            <a:r>
              <a:rPr dirty="0" sz="1800">
                <a:latin typeface="Times New Roman"/>
                <a:cs typeface="Times New Roman"/>
              </a:rPr>
              <a:t> đất”!</a:t>
            </a:r>
            <a:endParaRPr sz="1800">
              <a:latin typeface="Times New Roman"/>
              <a:cs typeface="Times New Roman"/>
            </a:endParaRPr>
          </a:p>
          <a:p>
            <a:pPr marL="317500" indent="-284480">
              <a:lnSpc>
                <a:spcPts val="2060"/>
              </a:lnSpc>
              <a:spcBef>
                <a:spcPts val="585"/>
              </a:spcBef>
              <a:buFont typeface="Arial"/>
              <a:buChar char="•"/>
              <a:tabLst>
                <a:tab pos="316865" algn="l"/>
                <a:tab pos="318135" algn="l"/>
              </a:tabLst>
            </a:pPr>
            <a:r>
              <a:rPr dirty="0" sz="1800" spc="5">
                <a:latin typeface="Times New Roman"/>
                <a:cs typeface="Times New Roman"/>
              </a:rPr>
              <a:t>Nếu chúng </a:t>
            </a:r>
            <a:r>
              <a:rPr dirty="0" sz="1800" spc="-5">
                <a:latin typeface="Times New Roman"/>
                <a:cs typeface="Times New Roman"/>
              </a:rPr>
              <a:t>ta </a:t>
            </a:r>
            <a:r>
              <a:rPr dirty="0" sz="1800" spc="5">
                <a:latin typeface="Times New Roman"/>
                <a:cs typeface="Times New Roman"/>
              </a:rPr>
              <a:t>sống </a:t>
            </a:r>
            <a:r>
              <a:rPr dirty="0" sz="1800" spc="10">
                <a:latin typeface="Times New Roman"/>
                <a:cs typeface="Times New Roman"/>
              </a:rPr>
              <a:t>như </a:t>
            </a:r>
            <a:r>
              <a:rPr dirty="0" sz="1800" spc="5">
                <a:latin typeface="Times New Roman"/>
                <a:cs typeface="Times New Roman"/>
              </a:rPr>
              <a:t>người </a:t>
            </a:r>
            <a:r>
              <a:rPr dirty="0" sz="1800">
                <a:latin typeface="Times New Roman"/>
                <a:cs typeface="Times New Roman"/>
              </a:rPr>
              <a:t>Ấn Đô, </a:t>
            </a:r>
            <a:r>
              <a:rPr dirty="0" sz="1800" spc="5">
                <a:latin typeface="Times New Roman"/>
                <a:cs typeface="Times New Roman"/>
              </a:rPr>
              <a:t>chúng </a:t>
            </a:r>
            <a:r>
              <a:rPr dirty="0" sz="1800">
                <a:latin typeface="Times New Roman"/>
                <a:cs typeface="Times New Roman"/>
              </a:rPr>
              <a:t>ta </a:t>
            </a:r>
            <a:r>
              <a:rPr dirty="0" sz="1800" spc="5">
                <a:latin typeface="Times New Roman"/>
                <a:cs typeface="Times New Roman"/>
              </a:rPr>
              <a:t>chỉ</a:t>
            </a:r>
            <a:r>
              <a:rPr dirty="0" sz="1800" spc="-75">
                <a:latin typeface="Times New Roman"/>
                <a:cs typeface="Times New Roman"/>
              </a:rPr>
              <a:t> </a:t>
            </a:r>
            <a:r>
              <a:rPr dirty="0" sz="1800" spc="5">
                <a:latin typeface="Times New Roman"/>
                <a:cs typeface="Times New Roman"/>
              </a:rPr>
              <a:t>cần</a:t>
            </a:r>
            <a:endParaRPr sz="1800">
              <a:latin typeface="Times New Roman"/>
              <a:cs typeface="Times New Roman"/>
            </a:endParaRPr>
          </a:p>
          <a:p>
            <a:pPr marL="317500">
              <a:lnSpc>
                <a:spcPts val="2060"/>
              </a:lnSpc>
            </a:pPr>
            <a:r>
              <a:rPr dirty="0" sz="1800" spc="5">
                <a:latin typeface="Times New Roman"/>
                <a:cs typeface="Times New Roman"/>
              </a:rPr>
              <a:t>0.7 lần </a:t>
            </a:r>
            <a:r>
              <a:rPr dirty="0" sz="1800" spc="-15">
                <a:latin typeface="Times New Roman"/>
                <a:cs typeface="Times New Roman"/>
              </a:rPr>
              <a:t>“Trái</a:t>
            </a:r>
            <a:r>
              <a:rPr dirty="0" sz="1800" spc="-10">
                <a:latin typeface="Times New Roman"/>
                <a:cs typeface="Times New Roman"/>
              </a:rPr>
              <a:t> </a:t>
            </a:r>
            <a:r>
              <a:rPr dirty="0" sz="1800" spc="5">
                <a:latin typeface="Times New Roman"/>
                <a:cs typeface="Times New Roman"/>
              </a:rPr>
              <a:t>đất”</a:t>
            </a:r>
            <a:endParaRPr sz="1800">
              <a:latin typeface="Times New Roman"/>
              <a:cs typeface="Times New Roman"/>
            </a:endParaRPr>
          </a:p>
          <a:p>
            <a:pPr marL="317500" indent="-284480">
              <a:lnSpc>
                <a:spcPct val="100000"/>
              </a:lnSpc>
              <a:spcBef>
                <a:spcPts val="625"/>
              </a:spcBef>
              <a:buFont typeface="Arial"/>
              <a:buChar char="•"/>
              <a:tabLst>
                <a:tab pos="316865" algn="l"/>
                <a:tab pos="318135" algn="l"/>
              </a:tabLst>
            </a:pPr>
            <a:r>
              <a:rPr dirty="0" sz="1800" spc="5">
                <a:latin typeface="Times New Roman"/>
                <a:cs typeface="Times New Roman"/>
              </a:rPr>
              <a:t>….sống kiểu </a:t>
            </a:r>
            <a:r>
              <a:rPr dirty="0" sz="1800" spc="-20">
                <a:latin typeface="Times New Roman"/>
                <a:cs typeface="Times New Roman"/>
              </a:rPr>
              <a:t>Việt </a:t>
            </a:r>
            <a:r>
              <a:rPr dirty="0" sz="1800">
                <a:latin typeface="Times New Roman"/>
                <a:cs typeface="Times New Roman"/>
              </a:rPr>
              <a:t>Nam, </a:t>
            </a:r>
            <a:r>
              <a:rPr dirty="0" sz="1800" spc="5">
                <a:latin typeface="Times New Roman"/>
                <a:cs typeface="Times New Roman"/>
              </a:rPr>
              <a:t>chúng </a:t>
            </a:r>
            <a:r>
              <a:rPr dirty="0" sz="1800">
                <a:latin typeface="Times New Roman"/>
                <a:cs typeface="Times New Roman"/>
              </a:rPr>
              <a:t>ta </a:t>
            </a:r>
            <a:r>
              <a:rPr dirty="0" sz="1800" spc="5">
                <a:latin typeface="Times New Roman"/>
                <a:cs typeface="Times New Roman"/>
              </a:rPr>
              <a:t>cần 1.4 </a:t>
            </a:r>
            <a:r>
              <a:rPr dirty="0" sz="1800" spc="-15">
                <a:latin typeface="Times New Roman"/>
                <a:cs typeface="Times New Roman"/>
              </a:rPr>
              <a:t>“Trái </a:t>
            </a:r>
            <a:r>
              <a:rPr dirty="0" sz="1800" spc="5">
                <a:latin typeface="Times New Roman"/>
                <a:cs typeface="Times New Roman"/>
              </a:rPr>
              <a:t>đất”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18488" y="1085088"/>
            <a:ext cx="6981444" cy="56250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731456" y="3309631"/>
            <a:ext cx="552450" cy="37846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300" spc="5" b="1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r>
              <a:rPr dirty="0" sz="2300" spc="25" b="1">
                <a:solidFill>
                  <a:srgbClr val="FFFFFF"/>
                </a:solidFill>
                <a:latin typeface="Times New Roman"/>
                <a:cs typeface="Times New Roman"/>
              </a:rPr>
              <a:t>9</a:t>
            </a:r>
            <a:r>
              <a:rPr dirty="0" sz="2300" spc="5" b="1">
                <a:solidFill>
                  <a:srgbClr val="FFFFFF"/>
                </a:solidFill>
                <a:latin typeface="Times New Roman"/>
                <a:cs typeface="Times New Roman"/>
              </a:rPr>
              <a:t>/</a:t>
            </a:r>
            <a:r>
              <a:rPr dirty="0" sz="2300" spc="5" b="1">
                <a:solidFill>
                  <a:srgbClr val="FFFFFF"/>
                </a:solidFill>
                <a:latin typeface="Times New Roman"/>
                <a:cs typeface="Times New Roman"/>
              </a:rPr>
              <a:t>7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823959" y="3607308"/>
            <a:ext cx="579120" cy="38557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grpSp>
        <p:nvGrpSpPr>
          <p:cNvPr id="5" name="object 5"/>
          <p:cNvGrpSpPr/>
          <p:nvPr/>
        </p:nvGrpSpPr>
        <p:grpSpPr>
          <a:xfrm>
            <a:off x="1351788" y="1969007"/>
            <a:ext cx="8051800" cy="4124325"/>
            <a:chOff x="1351788" y="1969007"/>
            <a:chExt cx="8051800" cy="4124325"/>
          </a:xfrm>
        </p:grpSpPr>
        <p:sp>
          <p:nvSpPr>
            <p:cNvPr id="6" name="object 6"/>
            <p:cNvSpPr/>
            <p:nvPr/>
          </p:nvSpPr>
          <p:spPr>
            <a:xfrm>
              <a:off x="7552944" y="5693663"/>
              <a:ext cx="598931" cy="39928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8438388" y="4494275"/>
              <a:ext cx="577596" cy="361188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8459723" y="4945379"/>
              <a:ext cx="582168" cy="326136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8865107" y="2938271"/>
              <a:ext cx="537972" cy="274319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1351788" y="4849367"/>
              <a:ext cx="594360" cy="399287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1697736" y="1969007"/>
              <a:ext cx="582168" cy="38862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1405128" y="3043427"/>
              <a:ext cx="7399020" cy="2906395"/>
            </a:xfrm>
            <a:custGeom>
              <a:avLst/>
              <a:gdLst/>
              <a:ahLst/>
              <a:cxnLst/>
              <a:rect l="l" t="t" r="r" b="b"/>
              <a:pathLst>
                <a:path w="7399020" h="2906395">
                  <a:moveTo>
                    <a:pt x="957072" y="1508772"/>
                  </a:moveTo>
                  <a:lnTo>
                    <a:pt x="944880" y="1502664"/>
                  </a:lnTo>
                  <a:lnTo>
                    <a:pt x="893064" y="1476756"/>
                  </a:lnTo>
                  <a:lnTo>
                    <a:pt x="893064" y="1502664"/>
                  </a:lnTo>
                  <a:lnTo>
                    <a:pt x="0" y="1502664"/>
                  </a:lnTo>
                  <a:lnTo>
                    <a:pt x="0" y="1513344"/>
                  </a:lnTo>
                  <a:lnTo>
                    <a:pt x="893064" y="1513344"/>
                  </a:lnTo>
                  <a:lnTo>
                    <a:pt x="893064" y="1539252"/>
                  </a:lnTo>
                  <a:lnTo>
                    <a:pt x="947470" y="1513344"/>
                  </a:lnTo>
                  <a:lnTo>
                    <a:pt x="957072" y="1508772"/>
                  </a:lnTo>
                  <a:close/>
                </a:path>
                <a:path w="7399020" h="2906395">
                  <a:moveTo>
                    <a:pt x="1121664" y="1944624"/>
                  </a:moveTo>
                  <a:lnTo>
                    <a:pt x="1056132" y="1921764"/>
                  </a:lnTo>
                  <a:lnTo>
                    <a:pt x="1059243" y="1947367"/>
                  </a:lnTo>
                  <a:lnTo>
                    <a:pt x="588251" y="2001012"/>
                  </a:lnTo>
                  <a:lnTo>
                    <a:pt x="589775" y="2011692"/>
                  </a:lnTo>
                  <a:lnTo>
                    <a:pt x="1060526" y="1957882"/>
                  </a:lnTo>
                  <a:lnTo>
                    <a:pt x="1063752" y="1984248"/>
                  </a:lnTo>
                  <a:lnTo>
                    <a:pt x="1119428" y="1946148"/>
                  </a:lnTo>
                  <a:lnTo>
                    <a:pt x="1121664" y="1944624"/>
                  </a:lnTo>
                  <a:close/>
                </a:path>
                <a:path w="7399020" h="2906395">
                  <a:moveTo>
                    <a:pt x="6140196" y="2897124"/>
                  </a:moveTo>
                  <a:lnTo>
                    <a:pt x="5107622" y="2746171"/>
                  </a:lnTo>
                  <a:lnTo>
                    <a:pt x="5107825" y="2744724"/>
                  </a:lnTo>
                  <a:lnTo>
                    <a:pt x="5111483" y="2720340"/>
                  </a:lnTo>
                  <a:lnTo>
                    <a:pt x="5044427" y="2741676"/>
                  </a:lnTo>
                  <a:lnTo>
                    <a:pt x="5102339" y="2781300"/>
                  </a:lnTo>
                  <a:lnTo>
                    <a:pt x="5106238" y="2755341"/>
                  </a:lnTo>
                  <a:lnTo>
                    <a:pt x="6138672" y="2906280"/>
                  </a:lnTo>
                  <a:lnTo>
                    <a:pt x="6140196" y="2897124"/>
                  </a:lnTo>
                  <a:close/>
                </a:path>
                <a:path w="7399020" h="2906395">
                  <a:moveTo>
                    <a:pt x="7011924" y="1626108"/>
                  </a:moveTo>
                  <a:lnTo>
                    <a:pt x="6487655" y="1626108"/>
                  </a:lnTo>
                  <a:lnTo>
                    <a:pt x="6487655" y="1600200"/>
                  </a:lnTo>
                  <a:lnTo>
                    <a:pt x="6425171" y="1632216"/>
                  </a:lnTo>
                  <a:lnTo>
                    <a:pt x="6487655" y="1662696"/>
                  </a:lnTo>
                  <a:lnTo>
                    <a:pt x="6487655" y="1636788"/>
                  </a:lnTo>
                  <a:lnTo>
                    <a:pt x="7011924" y="1636788"/>
                  </a:lnTo>
                  <a:lnTo>
                    <a:pt x="7011924" y="1626108"/>
                  </a:lnTo>
                  <a:close/>
                </a:path>
                <a:path w="7399020" h="2906395">
                  <a:moveTo>
                    <a:pt x="7056120" y="2063496"/>
                  </a:moveTo>
                  <a:lnTo>
                    <a:pt x="6167742" y="1772412"/>
                  </a:lnTo>
                  <a:lnTo>
                    <a:pt x="6168682" y="1769364"/>
                  </a:lnTo>
                  <a:lnTo>
                    <a:pt x="6175235" y="1748028"/>
                  </a:lnTo>
                  <a:lnTo>
                    <a:pt x="6106655" y="1758696"/>
                  </a:lnTo>
                  <a:lnTo>
                    <a:pt x="6156947" y="1807464"/>
                  </a:lnTo>
                  <a:lnTo>
                    <a:pt x="6164338" y="1783448"/>
                  </a:lnTo>
                  <a:lnTo>
                    <a:pt x="7053072" y="2074164"/>
                  </a:lnTo>
                  <a:lnTo>
                    <a:pt x="7056120" y="2063496"/>
                  </a:lnTo>
                  <a:close/>
                </a:path>
                <a:path w="7399020" h="2906395">
                  <a:moveTo>
                    <a:pt x="7367016" y="748284"/>
                  </a:moveTo>
                  <a:lnTo>
                    <a:pt x="6655295" y="748284"/>
                  </a:lnTo>
                  <a:lnTo>
                    <a:pt x="6655295" y="722376"/>
                  </a:lnTo>
                  <a:lnTo>
                    <a:pt x="6592811" y="754392"/>
                  </a:lnTo>
                  <a:lnTo>
                    <a:pt x="6655295" y="786396"/>
                  </a:lnTo>
                  <a:lnTo>
                    <a:pt x="6655295" y="758964"/>
                  </a:lnTo>
                  <a:lnTo>
                    <a:pt x="7367016" y="758964"/>
                  </a:lnTo>
                  <a:lnTo>
                    <a:pt x="7367016" y="748284"/>
                  </a:lnTo>
                  <a:close/>
                </a:path>
                <a:path w="7399020" h="2906395">
                  <a:moveTo>
                    <a:pt x="7399020" y="25908"/>
                  </a:moveTo>
                  <a:lnTo>
                    <a:pt x="6748259" y="25908"/>
                  </a:lnTo>
                  <a:lnTo>
                    <a:pt x="6748259" y="0"/>
                  </a:lnTo>
                  <a:lnTo>
                    <a:pt x="6684251" y="32016"/>
                  </a:lnTo>
                  <a:lnTo>
                    <a:pt x="6748259" y="64020"/>
                  </a:lnTo>
                  <a:lnTo>
                    <a:pt x="6748259" y="36588"/>
                  </a:lnTo>
                  <a:lnTo>
                    <a:pt x="7399020" y="36588"/>
                  </a:lnTo>
                  <a:lnTo>
                    <a:pt x="7399020" y="25908"/>
                  </a:lnTo>
                  <a:close/>
                </a:path>
              </a:pathLst>
            </a:custGeom>
            <a:solidFill>
              <a:srgbClr val="4472C3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/>
          <p:nvPr/>
        </p:nvSpPr>
        <p:spPr>
          <a:xfrm>
            <a:off x="8923925" y="2722851"/>
            <a:ext cx="39370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Times New Roman"/>
                <a:cs typeface="Times New Roman"/>
              </a:rPr>
              <a:t>Mar</a:t>
            </a:r>
            <a:r>
              <a:rPr dirty="0" sz="1000" spc="-85">
                <a:latin typeface="Times New Roman"/>
                <a:cs typeface="Times New Roman"/>
              </a:rPr>
              <a:t> </a:t>
            </a:r>
            <a:r>
              <a:rPr dirty="0" sz="1000">
                <a:latin typeface="Times New Roman"/>
                <a:cs typeface="Times New Roman"/>
              </a:rPr>
              <a:t>13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867528" y="3417810"/>
            <a:ext cx="37973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Times New Roman"/>
                <a:cs typeface="Times New Roman"/>
              </a:rPr>
              <a:t>Apr</a:t>
            </a:r>
            <a:r>
              <a:rPr dirty="0" sz="1000" spc="-70">
                <a:latin typeface="Times New Roman"/>
                <a:cs typeface="Times New Roman"/>
              </a:rPr>
              <a:t> </a:t>
            </a:r>
            <a:r>
              <a:rPr dirty="0" sz="1000" spc="-5">
                <a:latin typeface="Times New Roman"/>
                <a:cs typeface="Times New Roman"/>
              </a:rPr>
              <a:t>02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480466" y="4306288"/>
            <a:ext cx="35052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Times New Roman"/>
                <a:cs typeface="Times New Roman"/>
              </a:rPr>
              <a:t>May</a:t>
            </a:r>
            <a:r>
              <a:rPr dirty="0" sz="1000" spc="-85">
                <a:latin typeface="Times New Roman"/>
                <a:cs typeface="Times New Roman"/>
              </a:rPr>
              <a:t> </a:t>
            </a:r>
            <a:r>
              <a:rPr dirty="0" sz="1000" spc="-5">
                <a:latin typeface="Times New Roman"/>
                <a:cs typeface="Times New Roman"/>
              </a:rPr>
              <a:t>2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867528" y="5272496"/>
            <a:ext cx="35052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Times New Roman"/>
                <a:cs typeface="Times New Roman"/>
              </a:rPr>
              <a:t>May</a:t>
            </a:r>
            <a:r>
              <a:rPr dirty="0" sz="1000" spc="-85">
                <a:latin typeface="Times New Roman"/>
                <a:cs typeface="Times New Roman"/>
              </a:rPr>
              <a:t> </a:t>
            </a:r>
            <a:r>
              <a:rPr dirty="0" sz="1000" spc="-5">
                <a:latin typeface="Times New Roman"/>
                <a:cs typeface="Times New Roman"/>
              </a:rPr>
              <a:t>6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639252" y="6153354"/>
            <a:ext cx="35814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Times New Roman"/>
                <a:cs typeface="Times New Roman"/>
              </a:rPr>
              <a:t>Jun</a:t>
            </a:r>
            <a:r>
              <a:rPr dirty="0" sz="1000" spc="-75">
                <a:latin typeface="Times New Roman"/>
                <a:cs typeface="Times New Roman"/>
              </a:rPr>
              <a:t> </a:t>
            </a:r>
            <a:r>
              <a:rPr dirty="0" sz="1000" spc="-5">
                <a:latin typeface="Times New Roman"/>
                <a:cs typeface="Times New Roman"/>
              </a:rPr>
              <a:t>02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410693" y="5307507"/>
            <a:ext cx="40005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>
                <a:latin typeface="Times New Roman"/>
                <a:cs typeface="Times New Roman"/>
              </a:rPr>
              <a:t>Aug</a:t>
            </a:r>
            <a:r>
              <a:rPr dirty="0" sz="1000" spc="-75">
                <a:latin typeface="Times New Roman"/>
                <a:cs typeface="Times New Roman"/>
              </a:rPr>
              <a:t> </a:t>
            </a:r>
            <a:r>
              <a:rPr dirty="0" sz="1000">
                <a:latin typeface="Times New Roman"/>
                <a:cs typeface="Times New Roman"/>
              </a:rPr>
              <a:t>30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767313" y="2411935"/>
            <a:ext cx="32448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Times New Roman"/>
                <a:cs typeface="Times New Roman"/>
              </a:rPr>
              <a:t>Dec</a:t>
            </a:r>
            <a:r>
              <a:rPr dirty="0" sz="1000" spc="-70">
                <a:latin typeface="Times New Roman"/>
                <a:cs typeface="Times New Roman"/>
              </a:rPr>
              <a:t> </a:t>
            </a:r>
            <a:r>
              <a:rPr dirty="0" sz="1000" spc="-5">
                <a:latin typeface="Times New Roman"/>
                <a:cs typeface="Times New Roman"/>
              </a:rPr>
              <a:t>3</a:t>
            </a:r>
            <a:endParaRPr sz="1000">
              <a:latin typeface="Times New Roman"/>
              <a:cs typeface="Times New Roman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1299972" y="2132076"/>
            <a:ext cx="1990725" cy="2613660"/>
            <a:chOff x="1299972" y="2132076"/>
            <a:chExt cx="1990725" cy="2613660"/>
          </a:xfrm>
        </p:grpSpPr>
        <p:sp>
          <p:nvSpPr>
            <p:cNvPr id="21" name="object 21"/>
            <p:cNvSpPr/>
            <p:nvPr/>
          </p:nvSpPr>
          <p:spPr>
            <a:xfrm>
              <a:off x="1299972" y="4357116"/>
              <a:ext cx="583692" cy="388620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2334768" y="2132076"/>
              <a:ext cx="955675" cy="62865"/>
            </a:xfrm>
            <a:custGeom>
              <a:avLst/>
              <a:gdLst/>
              <a:ahLst/>
              <a:cxnLst/>
              <a:rect l="l" t="t" r="r" b="b"/>
              <a:pathLst>
                <a:path w="955675" h="62864">
                  <a:moveTo>
                    <a:pt x="893064" y="62484"/>
                  </a:moveTo>
                  <a:lnTo>
                    <a:pt x="893064" y="0"/>
                  </a:lnTo>
                  <a:lnTo>
                    <a:pt x="943646" y="25908"/>
                  </a:lnTo>
                  <a:lnTo>
                    <a:pt x="903732" y="25908"/>
                  </a:lnTo>
                  <a:lnTo>
                    <a:pt x="903732" y="36576"/>
                  </a:lnTo>
                  <a:lnTo>
                    <a:pt x="946175" y="36576"/>
                  </a:lnTo>
                  <a:lnTo>
                    <a:pt x="893064" y="62484"/>
                  </a:lnTo>
                  <a:close/>
                </a:path>
                <a:path w="955675" h="62864">
                  <a:moveTo>
                    <a:pt x="893064" y="36576"/>
                  </a:moveTo>
                  <a:lnTo>
                    <a:pt x="0" y="36576"/>
                  </a:lnTo>
                  <a:lnTo>
                    <a:pt x="0" y="25908"/>
                  </a:lnTo>
                  <a:lnTo>
                    <a:pt x="893064" y="25908"/>
                  </a:lnTo>
                  <a:lnTo>
                    <a:pt x="893064" y="36576"/>
                  </a:lnTo>
                  <a:close/>
                </a:path>
                <a:path w="955675" h="62864">
                  <a:moveTo>
                    <a:pt x="946175" y="36576"/>
                  </a:moveTo>
                  <a:lnTo>
                    <a:pt x="903732" y="36576"/>
                  </a:lnTo>
                  <a:lnTo>
                    <a:pt x="903732" y="25908"/>
                  </a:lnTo>
                  <a:lnTo>
                    <a:pt x="943646" y="25908"/>
                  </a:lnTo>
                  <a:lnTo>
                    <a:pt x="955548" y="32004"/>
                  </a:lnTo>
                  <a:lnTo>
                    <a:pt x="946175" y="36576"/>
                  </a:lnTo>
                  <a:close/>
                </a:path>
              </a:pathLst>
            </a:custGeom>
            <a:solidFill>
              <a:srgbClr val="4472C3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/>
          <p:cNvSpPr txBox="1"/>
          <p:nvPr/>
        </p:nvSpPr>
        <p:spPr>
          <a:xfrm>
            <a:off x="1364988" y="4175196"/>
            <a:ext cx="37211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Times New Roman"/>
                <a:cs typeface="Times New Roman"/>
              </a:rPr>
              <a:t>Sep</a:t>
            </a:r>
            <a:r>
              <a:rPr dirty="0" sz="1000" spc="-90">
                <a:latin typeface="Times New Roman"/>
                <a:cs typeface="Times New Roman"/>
              </a:rPr>
              <a:t> </a:t>
            </a:r>
            <a:r>
              <a:rPr dirty="0" sz="1000">
                <a:latin typeface="Times New Roman"/>
                <a:cs typeface="Times New Roman"/>
              </a:rPr>
              <a:t>12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1299972" y="1071372"/>
            <a:ext cx="6979920" cy="685800"/>
          </a:xfrm>
          <a:custGeom>
            <a:avLst/>
            <a:gdLst/>
            <a:ahLst/>
            <a:cxnLst/>
            <a:rect l="l" t="t" r="r" b="b"/>
            <a:pathLst>
              <a:path w="6979920" h="685800">
                <a:moveTo>
                  <a:pt x="6979920" y="685799"/>
                </a:moveTo>
                <a:lnTo>
                  <a:pt x="0" y="685799"/>
                </a:lnTo>
                <a:lnTo>
                  <a:pt x="0" y="0"/>
                </a:lnTo>
                <a:lnTo>
                  <a:pt x="6979920" y="0"/>
                </a:lnTo>
                <a:lnTo>
                  <a:pt x="6979920" y="6857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 txBox="1">
            <a:spLocks noGrp="1"/>
          </p:cNvSpPr>
          <p:nvPr>
            <p:ph type="title"/>
          </p:nvPr>
        </p:nvSpPr>
        <p:spPr>
          <a:xfrm>
            <a:off x="1582903" y="1086126"/>
            <a:ext cx="6414135" cy="633095"/>
          </a:xfrm>
          <a:prstGeom prst="rect"/>
        </p:spPr>
        <p:txBody>
          <a:bodyPr wrap="square" lIns="0" tIns="14604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14"/>
              </a:spcBef>
            </a:pPr>
            <a:r>
              <a:rPr dirty="0" spc="10">
                <a:solidFill>
                  <a:srgbClr val="2F5497"/>
                </a:solidFill>
              </a:rPr>
              <a:t>Ngày </a:t>
            </a:r>
            <a:r>
              <a:rPr dirty="0" spc="-35">
                <a:solidFill>
                  <a:srgbClr val="2F5497"/>
                </a:solidFill>
              </a:rPr>
              <a:t>Trái </a:t>
            </a:r>
            <a:r>
              <a:rPr dirty="0" spc="5">
                <a:solidFill>
                  <a:srgbClr val="2F5497"/>
                </a:solidFill>
              </a:rPr>
              <a:t>đất vượt ngưỡng của </a:t>
            </a:r>
            <a:r>
              <a:rPr dirty="0">
                <a:solidFill>
                  <a:srgbClr val="2F5497"/>
                </a:solidFill>
              </a:rPr>
              <a:t>từng </a:t>
            </a:r>
            <a:r>
              <a:rPr dirty="0" spc="5">
                <a:solidFill>
                  <a:srgbClr val="2F5497"/>
                </a:solidFill>
              </a:rPr>
              <a:t>quốc gia</a:t>
            </a:r>
            <a:r>
              <a:rPr dirty="0" spc="-135">
                <a:solidFill>
                  <a:srgbClr val="2F5497"/>
                </a:solidFill>
              </a:rPr>
              <a:t> </a:t>
            </a:r>
            <a:r>
              <a:rPr dirty="0" spc="10">
                <a:solidFill>
                  <a:srgbClr val="2F5497"/>
                </a:solidFill>
              </a:rPr>
              <a:t>2022</a:t>
            </a:r>
          </a:p>
          <a:p>
            <a:pPr algn="ctr" marL="1905">
              <a:lnSpc>
                <a:spcPct val="100000"/>
              </a:lnSpc>
              <a:spcBef>
                <a:spcPts val="25"/>
              </a:spcBef>
            </a:pPr>
            <a:r>
              <a:rPr dirty="0" sz="1650" b="0">
                <a:solidFill>
                  <a:srgbClr val="2F5497"/>
                </a:solidFill>
                <a:latin typeface="Times New Roman"/>
                <a:cs typeface="Times New Roman"/>
              </a:rPr>
              <a:t>Ngày </a:t>
            </a:r>
            <a:r>
              <a:rPr dirty="0" sz="1650" spc="-15" b="0">
                <a:solidFill>
                  <a:srgbClr val="2F5497"/>
                </a:solidFill>
                <a:latin typeface="Times New Roman"/>
                <a:cs typeface="Times New Roman"/>
              </a:rPr>
              <a:t>Trái </a:t>
            </a:r>
            <a:r>
              <a:rPr dirty="0" sz="1650" spc="-5" b="0">
                <a:solidFill>
                  <a:srgbClr val="2F5497"/>
                </a:solidFill>
                <a:latin typeface="Times New Roman"/>
                <a:cs typeface="Times New Roman"/>
              </a:rPr>
              <a:t>đất </a:t>
            </a:r>
            <a:r>
              <a:rPr dirty="0" sz="1650" b="0">
                <a:solidFill>
                  <a:srgbClr val="2F5497"/>
                </a:solidFill>
                <a:latin typeface="Times New Roman"/>
                <a:cs typeface="Times New Roman"/>
              </a:rPr>
              <a:t>vượt ngưỡng </a:t>
            </a:r>
            <a:r>
              <a:rPr dirty="0" sz="1650" spc="-10" b="0">
                <a:solidFill>
                  <a:srgbClr val="2F5497"/>
                </a:solidFill>
                <a:latin typeface="Times New Roman"/>
                <a:cs typeface="Times New Roman"/>
              </a:rPr>
              <a:t>là </a:t>
            </a:r>
            <a:r>
              <a:rPr dirty="0" sz="1650" b="0">
                <a:solidFill>
                  <a:srgbClr val="2F5497"/>
                </a:solidFill>
                <a:latin typeface="Times New Roman"/>
                <a:cs typeface="Times New Roman"/>
              </a:rPr>
              <a:t>ngày </a:t>
            </a:r>
            <a:r>
              <a:rPr dirty="0" sz="1650" spc="-5" b="0">
                <a:solidFill>
                  <a:srgbClr val="2F5497"/>
                </a:solidFill>
                <a:latin typeface="Times New Roman"/>
                <a:cs typeface="Times New Roman"/>
              </a:rPr>
              <a:t>nào nếu </a:t>
            </a:r>
            <a:r>
              <a:rPr dirty="0" sz="1650" spc="5" b="0">
                <a:solidFill>
                  <a:srgbClr val="2F5497"/>
                </a:solidFill>
                <a:latin typeface="Times New Roman"/>
                <a:cs typeface="Times New Roman"/>
              </a:rPr>
              <a:t>dân </a:t>
            </a:r>
            <a:r>
              <a:rPr dirty="0" sz="1650" b="0">
                <a:solidFill>
                  <a:srgbClr val="2F5497"/>
                </a:solidFill>
                <a:latin typeface="Times New Roman"/>
                <a:cs typeface="Times New Roman"/>
              </a:rPr>
              <a:t>sô </a:t>
            </a:r>
            <a:r>
              <a:rPr dirty="0" sz="1650" spc="-5" b="0">
                <a:solidFill>
                  <a:srgbClr val="2F5497"/>
                </a:solidFill>
                <a:latin typeface="Times New Roman"/>
                <a:cs typeface="Times New Roman"/>
              </a:rPr>
              <a:t>thê giới </a:t>
            </a:r>
            <a:r>
              <a:rPr dirty="0" sz="1650" b="0">
                <a:solidFill>
                  <a:srgbClr val="2F5497"/>
                </a:solidFill>
                <a:latin typeface="Times New Roman"/>
                <a:cs typeface="Times New Roman"/>
              </a:rPr>
              <a:t>sống</a:t>
            </a:r>
            <a:r>
              <a:rPr dirty="0" sz="1650" spc="-100" b="0">
                <a:solidFill>
                  <a:srgbClr val="2F5497"/>
                </a:solidFill>
                <a:latin typeface="Times New Roman"/>
                <a:cs typeface="Times New Roman"/>
              </a:rPr>
              <a:t> </a:t>
            </a:r>
            <a:r>
              <a:rPr dirty="0" sz="1650" b="0">
                <a:solidFill>
                  <a:srgbClr val="2F5497"/>
                </a:solidFill>
                <a:latin typeface="Times New Roman"/>
                <a:cs typeface="Times New Roman"/>
              </a:rPr>
              <a:t>theo: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2852927" y="6211823"/>
            <a:ext cx="4093845" cy="504825"/>
          </a:xfrm>
          <a:custGeom>
            <a:avLst/>
            <a:gdLst/>
            <a:ahLst/>
            <a:cxnLst/>
            <a:rect l="l" t="t" r="r" b="b"/>
            <a:pathLst>
              <a:path w="4093845" h="504825">
                <a:moveTo>
                  <a:pt x="4093464" y="504444"/>
                </a:moveTo>
                <a:lnTo>
                  <a:pt x="0" y="504444"/>
                </a:lnTo>
                <a:lnTo>
                  <a:pt x="0" y="0"/>
                </a:lnTo>
                <a:lnTo>
                  <a:pt x="4093464" y="0"/>
                </a:lnTo>
                <a:lnTo>
                  <a:pt x="4093464" y="50444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 txBox="1"/>
          <p:nvPr/>
        </p:nvSpPr>
        <p:spPr>
          <a:xfrm>
            <a:off x="2916407" y="6232604"/>
            <a:ext cx="3715385" cy="45402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12700" marR="5080">
              <a:lnSpc>
                <a:spcPct val="100699"/>
              </a:lnSpc>
              <a:spcBef>
                <a:spcPts val="85"/>
              </a:spcBef>
            </a:pPr>
            <a:r>
              <a:rPr dirty="0" sz="1000" spc="-5">
                <a:latin typeface="Times New Roman"/>
                <a:cs typeface="Times New Roman"/>
              </a:rPr>
              <a:t>Xem danh sách đầy </a:t>
            </a:r>
            <a:r>
              <a:rPr dirty="0" sz="1000">
                <a:latin typeface="Times New Roman"/>
                <a:cs typeface="Times New Roman"/>
              </a:rPr>
              <a:t>đu </a:t>
            </a:r>
            <a:r>
              <a:rPr dirty="0" sz="1000" spc="-5">
                <a:latin typeface="Times New Roman"/>
                <a:cs typeface="Times New Roman"/>
              </a:rPr>
              <a:t>tại </a:t>
            </a:r>
            <a:r>
              <a:rPr dirty="0" sz="1000" spc="-15">
                <a:latin typeface="Times New Roman"/>
                <a:cs typeface="Times New Roman"/>
              </a:rPr>
              <a:t>web </a:t>
            </a:r>
            <a:r>
              <a:rPr dirty="0" sz="1000" spc="-5">
                <a:latin typeface="Times New Roman"/>
                <a:cs typeface="Times New Roman"/>
              </a:rPr>
              <a:t>overshootday.org/country-overshoot-days  </a:t>
            </a:r>
            <a:r>
              <a:rPr dirty="0" sz="900">
                <a:solidFill>
                  <a:srgbClr val="4472C3"/>
                </a:solidFill>
                <a:latin typeface="Times New Roman"/>
                <a:cs typeface="Times New Roman"/>
              </a:rPr>
              <a:t>Nguồn: National Footprint </a:t>
            </a:r>
            <a:r>
              <a:rPr dirty="0" sz="900" spc="5">
                <a:solidFill>
                  <a:srgbClr val="4472C3"/>
                </a:solidFill>
                <a:latin typeface="Times New Roman"/>
                <a:cs typeface="Times New Roman"/>
              </a:rPr>
              <a:t>and </a:t>
            </a:r>
            <a:r>
              <a:rPr dirty="0" sz="900">
                <a:solidFill>
                  <a:srgbClr val="4472C3"/>
                </a:solidFill>
                <a:latin typeface="Times New Roman"/>
                <a:cs typeface="Times New Roman"/>
              </a:rPr>
              <a:t>Biocapacity Accounts, </a:t>
            </a:r>
            <a:r>
              <a:rPr dirty="0" sz="900" spc="5">
                <a:solidFill>
                  <a:srgbClr val="4472C3"/>
                </a:solidFill>
                <a:latin typeface="Times New Roman"/>
                <a:cs typeface="Times New Roman"/>
              </a:rPr>
              <a:t>2022 </a:t>
            </a:r>
            <a:r>
              <a:rPr dirty="0" sz="900">
                <a:solidFill>
                  <a:srgbClr val="4472C3"/>
                </a:solidFill>
                <a:latin typeface="Times New Roman"/>
                <a:cs typeface="Times New Roman"/>
              </a:rPr>
              <a:t>Edition  Data.footprintnetwork.org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292095" y="6051803"/>
            <a:ext cx="599440" cy="58547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3019" rIns="0" bIns="0" rtlCol="0" vert="horz">
            <a:spAutoFit/>
          </a:bodyPr>
          <a:lstStyle/>
          <a:p>
            <a:pPr marL="75565" marR="213995">
              <a:lnSpc>
                <a:spcPct val="103299"/>
              </a:lnSpc>
              <a:spcBef>
                <a:spcPts val="259"/>
              </a:spcBef>
            </a:pPr>
            <a:r>
              <a:rPr dirty="0" sz="800" spc="15">
                <a:solidFill>
                  <a:srgbClr val="0F6D4B"/>
                </a:solidFill>
                <a:latin typeface="Times New Roman"/>
                <a:cs typeface="Times New Roman"/>
              </a:rPr>
              <a:t>N</a:t>
            </a:r>
            <a:r>
              <a:rPr dirty="0" sz="800">
                <a:solidFill>
                  <a:srgbClr val="0F6D4B"/>
                </a:solidFill>
                <a:latin typeface="Times New Roman"/>
                <a:cs typeface="Times New Roman"/>
              </a:rPr>
              <a:t>G</a:t>
            </a:r>
            <a:r>
              <a:rPr dirty="0" sz="800" spc="15">
                <a:solidFill>
                  <a:srgbClr val="0F6D4B"/>
                </a:solidFill>
                <a:latin typeface="Times New Roman"/>
                <a:cs typeface="Times New Roman"/>
              </a:rPr>
              <a:t>À</a:t>
            </a:r>
            <a:r>
              <a:rPr dirty="0" sz="800" spc="10">
                <a:solidFill>
                  <a:srgbClr val="0F6D4B"/>
                </a:solidFill>
                <a:latin typeface="Times New Roman"/>
                <a:cs typeface="Times New Roman"/>
              </a:rPr>
              <a:t>Y  </a:t>
            </a:r>
            <a:r>
              <a:rPr dirty="0" sz="800" spc="10">
                <a:solidFill>
                  <a:srgbClr val="0F6D4B"/>
                </a:solidFill>
                <a:latin typeface="Times New Roman"/>
                <a:cs typeface="Times New Roman"/>
              </a:rPr>
              <a:t>TRÁI  </a:t>
            </a:r>
            <a:r>
              <a:rPr dirty="0" sz="800" spc="15">
                <a:solidFill>
                  <a:srgbClr val="0F6D4B"/>
                </a:solidFill>
                <a:latin typeface="Times New Roman"/>
                <a:cs typeface="Times New Roman"/>
              </a:rPr>
              <a:t>ĐẤT  </a:t>
            </a:r>
            <a:r>
              <a:rPr dirty="0" sz="800" spc="15">
                <a:solidFill>
                  <a:srgbClr val="0F6D4B"/>
                </a:solidFill>
                <a:latin typeface="Times New Roman"/>
                <a:cs typeface="Times New Roman"/>
              </a:rPr>
              <a:t>V</a:t>
            </a:r>
            <a:r>
              <a:rPr dirty="0" sz="800" spc="30">
                <a:solidFill>
                  <a:srgbClr val="0F6D4B"/>
                </a:solidFill>
                <a:latin typeface="Times New Roman"/>
                <a:cs typeface="Times New Roman"/>
              </a:rPr>
              <a:t>Ư</a:t>
            </a:r>
            <a:r>
              <a:rPr dirty="0" sz="800" spc="15">
                <a:solidFill>
                  <a:srgbClr val="0F6D4B"/>
                </a:solidFill>
                <a:latin typeface="Times New Roman"/>
                <a:cs typeface="Times New Roman"/>
              </a:rPr>
              <a:t>Ợ</a:t>
            </a:r>
            <a:r>
              <a:rPr dirty="0" sz="800" spc="15">
                <a:solidFill>
                  <a:srgbClr val="0F6D4B"/>
                </a:solidFill>
                <a:latin typeface="Times New Roman"/>
                <a:cs typeface="Times New Roman"/>
              </a:rPr>
              <a:t>T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355592" y="6575490"/>
            <a:ext cx="409575" cy="15176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800" spc="15">
                <a:solidFill>
                  <a:srgbClr val="0F6D4B"/>
                </a:solidFill>
                <a:latin typeface="Times New Roman"/>
                <a:cs typeface="Times New Roman"/>
              </a:rPr>
              <a:t>N</a:t>
            </a:r>
            <a:r>
              <a:rPr dirty="0" sz="800">
                <a:solidFill>
                  <a:srgbClr val="0F6D4B"/>
                </a:solidFill>
                <a:latin typeface="Times New Roman"/>
                <a:cs typeface="Times New Roman"/>
              </a:rPr>
              <a:t>G</a:t>
            </a:r>
            <a:r>
              <a:rPr dirty="0" sz="800" spc="25">
                <a:solidFill>
                  <a:srgbClr val="0F6D4B"/>
                </a:solidFill>
                <a:latin typeface="Times New Roman"/>
                <a:cs typeface="Times New Roman"/>
              </a:rPr>
              <a:t>Ư</a:t>
            </a:r>
            <a:r>
              <a:rPr dirty="0" sz="800" spc="20">
                <a:solidFill>
                  <a:srgbClr val="0F6D4B"/>
                </a:solidFill>
                <a:latin typeface="Times New Roman"/>
                <a:cs typeface="Times New Roman"/>
              </a:rPr>
              <a:t>ỠN</a:t>
            </a:r>
            <a:endParaRPr sz="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59991" y="1940051"/>
            <a:ext cx="7119160" cy="44211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0598" y="1214105"/>
            <a:ext cx="2559685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Thoái hóa</a:t>
            </a:r>
            <a:r>
              <a:rPr dirty="0" sz="3600" spc="-95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600" spc="5" b="0">
                <a:solidFill>
                  <a:srgbClr val="0F6D4B"/>
                </a:solidFill>
                <a:latin typeface="Times New Roman"/>
                <a:cs typeface="Times New Roman"/>
              </a:rPr>
              <a:t>đất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880859" y="6169152"/>
            <a:ext cx="1922780" cy="233679"/>
          </a:xfrm>
          <a:prstGeom prst="rect">
            <a:avLst/>
          </a:prstGeom>
          <a:solidFill>
            <a:srgbClr val="BFBFBF"/>
          </a:solidFill>
        </p:spPr>
        <p:txBody>
          <a:bodyPr wrap="square" lIns="0" tIns="0" rIns="0" bIns="0" rtlCol="0" vert="horz">
            <a:spAutoFit/>
          </a:bodyPr>
          <a:lstStyle/>
          <a:p>
            <a:pPr marL="1270">
              <a:lnSpc>
                <a:spcPts val="1770"/>
              </a:lnSpc>
            </a:pPr>
            <a:r>
              <a:rPr dirty="0" sz="1650" spc="-5" b="1">
                <a:latin typeface="Times New Roman"/>
                <a:cs typeface="Times New Roman"/>
              </a:rPr>
              <a:t>Liên Hợp Quốc,</a:t>
            </a:r>
            <a:r>
              <a:rPr dirty="0" sz="1650" spc="-55" b="1">
                <a:latin typeface="Times New Roman"/>
                <a:cs typeface="Times New Roman"/>
              </a:rPr>
              <a:t> </a:t>
            </a:r>
            <a:r>
              <a:rPr dirty="0" sz="1650" b="1">
                <a:latin typeface="Times New Roman"/>
                <a:cs typeface="Times New Roman"/>
              </a:rPr>
              <a:t>2007</a:t>
            </a:r>
            <a:endParaRPr sz="1650">
              <a:latin typeface="Times New Roman"/>
              <a:cs typeface="Times New Roman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891283" y="5419344"/>
          <a:ext cx="1645285" cy="889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53769"/>
                <a:gridCol w="137159"/>
                <a:gridCol w="359409"/>
                <a:gridCol w="193675"/>
              </a:tblGrid>
              <a:tr h="217932">
                <a:tc gridSpan="4">
                  <a:txBody>
                    <a:bodyPr/>
                    <a:lstStyle/>
                    <a:p>
                      <a:pPr marL="46990">
                        <a:lnSpc>
                          <a:spcPts val="1585"/>
                        </a:lnSpc>
                      </a:pPr>
                      <a:r>
                        <a:rPr dirty="0" sz="1450" spc="20" b="1">
                          <a:latin typeface="Times New Roman"/>
                          <a:cs typeface="Times New Roman"/>
                        </a:rPr>
                        <a:t>Đất </a:t>
                      </a:r>
                      <a:r>
                        <a:rPr dirty="0" sz="1450" spc="15" b="1">
                          <a:latin typeface="Times New Roman"/>
                          <a:cs typeface="Times New Roman"/>
                        </a:rPr>
                        <a:t>thoái </a:t>
                      </a:r>
                      <a:r>
                        <a:rPr dirty="0" sz="1450" spc="20" b="1">
                          <a:latin typeface="Times New Roman"/>
                          <a:cs typeface="Times New Roman"/>
                        </a:rPr>
                        <a:t>hóa</a:t>
                      </a:r>
                      <a:r>
                        <a:rPr dirty="0" sz="1450" spc="-12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50" spc="15" b="1">
                          <a:latin typeface="Times New Roman"/>
                          <a:cs typeface="Times New Roman"/>
                        </a:rPr>
                        <a:t>nhiều</a:t>
                      </a:r>
                      <a:endParaRPr sz="14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26314">
                <a:tc gridSpan="2">
                  <a:txBody>
                    <a:bodyPr/>
                    <a:lstStyle/>
                    <a:p>
                      <a:pPr>
                        <a:lnSpc>
                          <a:spcPts val="1660"/>
                        </a:lnSpc>
                      </a:pPr>
                      <a:r>
                        <a:rPr dirty="0" sz="1450" spc="20" b="1">
                          <a:latin typeface="Times New Roman"/>
                          <a:cs typeface="Times New Roman"/>
                        </a:rPr>
                        <a:t>Đất </a:t>
                      </a:r>
                      <a:r>
                        <a:rPr dirty="0" sz="1450" spc="15" b="1">
                          <a:latin typeface="Times New Roman"/>
                          <a:cs typeface="Times New Roman"/>
                        </a:rPr>
                        <a:t>thoái</a:t>
                      </a:r>
                      <a:r>
                        <a:rPr dirty="0" sz="1450" spc="-10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50" spc="15" b="1">
                          <a:latin typeface="Times New Roman"/>
                          <a:cs typeface="Times New Roman"/>
                        </a:rPr>
                        <a:t>hóa</a:t>
                      </a:r>
                      <a:endParaRPr sz="14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26314"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</a:pPr>
                      <a:r>
                        <a:rPr dirty="0" sz="1450" spc="20" b="1">
                          <a:latin typeface="Times New Roman"/>
                          <a:cs typeface="Times New Roman"/>
                        </a:rPr>
                        <a:t>Đất ổn</a:t>
                      </a:r>
                      <a:r>
                        <a:rPr dirty="0" sz="1450" spc="-114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50" spc="15" b="1">
                          <a:latin typeface="Times New Roman"/>
                          <a:cs typeface="Times New Roman"/>
                        </a:rPr>
                        <a:t>định</a:t>
                      </a:r>
                      <a:endParaRPr sz="14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17932">
                <a:tc gridSpan="3">
                  <a:txBody>
                    <a:bodyPr/>
                    <a:lstStyle/>
                    <a:p>
                      <a:pPr>
                        <a:lnSpc>
                          <a:spcPts val="1614"/>
                        </a:lnSpc>
                      </a:pPr>
                      <a:r>
                        <a:rPr dirty="0" sz="1450" spc="20" b="1">
                          <a:latin typeface="Times New Roman"/>
                          <a:cs typeface="Times New Roman"/>
                        </a:rPr>
                        <a:t>Đất </a:t>
                      </a:r>
                      <a:r>
                        <a:rPr dirty="0" sz="1450" spc="15" b="1">
                          <a:latin typeface="Times New Roman"/>
                          <a:cs typeface="Times New Roman"/>
                        </a:rPr>
                        <a:t>trống đồi</a:t>
                      </a:r>
                      <a:r>
                        <a:rPr dirty="0" sz="1450" spc="-11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50" spc="10" b="1">
                          <a:latin typeface="Times New Roman"/>
                          <a:cs typeface="Times New Roman"/>
                        </a:rPr>
                        <a:t>trọc</a:t>
                      </a:r>
                      <a:endParaRPr sz="14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9050">
                      <a:solidFill>
                        <a:srgbClr val="FFFFFF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871472" y="1827276"/>
            <a:ext cx="6316980" cy="47219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0598" y="1214105"/>
            <a:ext cx="5567045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Biến đổi </a:t>
            </a: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khí </a:t>
            </a: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hậu </a:t>
            </a:r>
            <a:r>
              <a:rPr dirty="0" sz="3600" spc="5" b="0">
                <a:solidFill>
                  <a:srgbClr val="0F6D4B"/>
                </a:solidFill>
                <a:latin typeface="Times New Roman"/>
                <a:cs typeface="Times New Roman"/>
              </a:rPr>
              <a:t>và </a:t>
            </a: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sản</a:t>
            </a:r>
            <a:r>
              <a:rPr dirty="0" sz="3600" spc="-150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lượng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52827" y="5635752"/>
            <a:ext cx="5029200" cy="3048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4925" rIns="0" bIns="0" rtlCol="0" vert="horz">
            <a:spAutoFit/>
          </a:bodyPr>
          <a:lstStyle/>
          <a:p>
            <a:pPr marL="76200">
              <a:lnSpc>
                <a:spcPct val="100000"/>
              </a:lnSpc>
              <a:spcBef>
                <a:spcPts val="275"/>
              </a:spcBef>
            </a:pPr>
            <a:r>
              <a:rPr dirty="0" sz="1450" spc="15">
                <a:latin typeface="Times New Roman"/>
                <a:cs typeface="Times New Roman"/>
              </a:rPr>
              <a:t>Phần </a:t>
            </a:r>
            <a:r>
              <a:rPr dirty="0" sz="1450" spc="10">
                <a:latin typeface="Times New Roman"/>
                <a:cs typeface="Times New Roman"/>
              </a:rPr>
              <a:t>trăm thay </a:t>
            </a:r>
            <a:r>
              <a:rPr dirty="0" sz="1450" spc="15">
                <a:latin typeface="Times New Roman"/>
                <a:cs typeface="Times New Roman"/>
              </a:rPr>
              <a:t>đổi vê </a:t>
            </a:r>
            <a:r>
              <a:rPr dirty="0" sz="1450" spc="10">
                <a:latin typeface="Times New Roman"/>
                <a:cs typeface="Times New Roman"/>
              </a:rPr>
              <a:t>sản </a:t>
            </a:r>
            <a:r>
              <a:rPr dirty="0" sz="1450" spc="15">
                <a:latin typeface="Times New Roman"/>
                <a:cs typeface="Times New Roman"/>
              </a:rPr>
              <a:t>lượng </a:t>
            </a:r>
            <a:r>
              <a:rPr dirty="0" sz="1450" spc="5">
                <a:latin typeface="Times New Roman"/>
                <a:cs typeface="Times New Roman"/>
              </a:rPr>
              <a:t>tư </a:t>
            </a:r>
            <a:r>
              <a:rPr dirty="0" sz="1450" spc="15">
                <a:latin typeface="Times New Roman"/>
                <a:cs typeface="Times New Roman"/>
              </a:rPr>
              <a:t>2010 </a:t>
            </a:r>
            <a:r>
              <a:rPr dirty="0" sz="1450" spc="20">
                <a:latin typeface="Times New Roman"/>
                <a:cs typeface="Times New Roman"/>
              </a:rPr>
              <a:t>đến</a:t>
            </a:r>
            <a:r>
              <a:rPr dirty="0" sz="1450" spc="-85">
                <a:latin typeface="Times New Roman"/>
                <a:cs typeface="Times New Roman"/>
              </a:rPr>
              <a:t> </a:t>
            </a:r>
            <a:r>
              <a:rPr dirty="0" sz="1450" spc="15">
                <a:latin typeface="Times New Roman"/>
                <a:cs typeface="Times New Roman"/>
              </a:rPr>
              <a:t>2020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731508" y="5940551"/>
            <a:ext cx="2131060" cy="620395"/>
          </a:xfrm>
          <a:custGeom>
            <a:avLst/>
            <a:gdLst/>
            <a:ahLst/>
            <a:cxnLst/>
            <a:rect l="l" t="t" r="r" b="b"/>
            <a:pathLst>
              <a:path w="2131059" h="620395">
                <a:moveTo>
                  <a:pt x="1944624" y="365772"/>
                </a:moveTo>
                <a:lnTo>
                  <a:pt x="0" y="365772"/>
                </a:lnTo>
                <a:lnTo>
                  <a:pt x="0" y="620268"/>
                </a:lnTo>
                <a:lnTo>
                  <a:pt x="1944624" y="620268"/>
                </a:lnTo>
                <a:lnTo>
                  <a:pt x="1944624" y="365772"/>
                </a:lnTo>
                <a:close/>
              </a:path>
              <a:path w="2131059" h="620395">
                <a:moveTo>
                  <a:pt x="2130552" y="0"/>
                </a:moveTo>
                <a:lnTo>
                  <a:pt x="528828" y="0"/>
                </a:lnTo>
                <a:lnTo>
                  <a:pt x="528828" y="304800"/>
                </a:lnTo>
                <a:lnTo>
                  <a:pt x="2130552" y="304800"/>
                </a:lnTo>
                <a:lnTo>
                  <a:pt x="21305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6795025" y="5958337"/>
            <a:ext cx="1866264" cy="57023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541020">
              <a:lnSpc>
                <a:spcPct val="100000"/>
              </a:lnSpc>
              <a:spcBef>
                <a:spcPts val="135"/>
              </a:spcBef>
            </a:pPr>
            <a:r>
              <a:rPr dirty="0" sz="1450" spc="20">
                <a:latin typeface="Times New Roman"/>
                <a:cs typeface="Times New Roman"/>
              </a:rPr>
              <a:t>Không </a:t>
            </a:r>
            <a:r>
              <a:rPr dirty="0" sz="1450" spc="10">
                <a:latin typeface="Times New Roman"/>
                <a:cs typeface="Times New Roman"/>
              </a:rPr>
              <a:t>có dữ</a:t>
            </a:r>
            <a:r>
              <a:rPr dirty="0" sz="1450" spc="-90">
                <a:latin typeface="Times New Roman"/>
                <a:cs typeface="Times New Roman"/>
              </a:rPr>
              <a:t> </a:t>
            </a:r>
            <a:r>
              <a:rPr dirty="0" sz="1450" spc="5">
                <a:latin typeface="Times New Roman"/>
                <a:cs typeface="Times New Roman"/>
              </a:rPr>
              <a:t>liệu</a:t>
            </a:r>
            <a:endParaRPr sz="14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dirty="0" sz="1150" spc="-5">
                <a:latin typeface="Times New Roman"/>
                <a:cs typeface="Times New Roman"/>
              </a:rPr>
              <a:t>Ngân </a:t>
            </a:r>
            <a:r>
              <a:rPr dirty="0" sz="1150">
                <a:latin typeface="Times New Roman"/>
                <a:cs typeface="Times New Roman"/>
              </a:rPr>
              <a:t>hàng </a:t>
            </a:r>
            <a:r>
              <a:rPr dirty="0" sz="1150" spc="-5">
                <a:latin typeface="Times New Roman"/>
                <a:cs typeface="Times New Roman"/>
              </a:rPr>
              <a:t>Thê giới</a:t>
            </a:r>
            <a:r>
              <a:rPr dirty="0" sz="1150" spc="10">
                <a:latin typeface="Times New Roman"/>
                <a:cs typeface="Times New Roman"/>
              </a:rPr>
              <a:t> </a:t>
            </a:r>
            <a:r>
              <a:rPr dirty="0" sz="1150">
                <a:latin typeface="Times New Roman"/>
                <a:cs typeface="Times New Roman"/>
              </a:rPr>
              <a:t>(2010)</a:t>
            </a:r>
            <a:endParaRPr sz="11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992111" y="1057655"/>
            <a:ext cx="3066287" cy="56586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3264" y="1438227"/>
            <a:ext cx="4528185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Kỷ </a:t>
            </a: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nguyên </a:t>
            </a: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loài</a:t>
            </a:r>
            <a:r>
              <a:rPr dirty="0" sz="3600" spc="-140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người…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03859" y="4145279"/>
            <a:ext cx="1386840" cy="1388745"/>
          </a:xfrm>
          <a:custGeom>
            <a:avLst/>
            <a:gdLst/>
            <a:ahLst/>
            <a:cxnLst/>
            <a:rect l="l" t="t" r="r" b="b"/>
            <a:pathLst>
              <a:path w="1386839" h="1388745">
                <a:moveTo>
                  <a:pt x="0" y="694944"/>
                </a:moveTo>
                <a:lnTo>
                  <a:pt x="1601" y="647336"/>
                </a:lnTo>
                <a:lnTo>
                  <a:pt x="6338" y="600593"/>
                </a:lnTo>
                <a:lnTo>
                  <a:pt x="14105" y="554819"/>
                </a:lnTo>
                <a:lnTo>
                  <a:pt x="24800" y="510116"/>
                </a:lnTo>
                <a:lnTo>
                  <a:pt x="38317" y="466588"/>
                </a:lnTo>
                <a:lnTo>
                  <a:pt x="54554" y="424338"/>
                </a:lnTo>
                <a:lnTo>
                  <a:pt x="73406" y="383469"/>
                </a:lnTo>
                <a:lnTo>
                  <a:pt x="94770" y="344085"/>
                </a:lnTo>
                <a:lnTo>
                  <a:pt x="118541" y="306288"/>
                </a:lnTo>
                <a:lnTo>
                  <a:pt x="144616" y="270181"/>
                </a:lnTo>
                <a:lnTo>
                  <a:pt x="172892" y="235869"/>
                </a:lnTo>
                <a:lnTo>
                  <a:pt x="203263" y="203454"/>
                </a:lnTo>
                <a:lnTo>
                  <a:pt x="235627" y="173038"/>
                </a:lnTo>
                <a:lnTo>
                  <a:pt x="269879" y="144727"/>
                </a:lnTo>
                <a:lnTo>
                  <a:pt x="305916" y="118621"/>
                </a:lnTo>
                <a:lnTo>
                  <a:pt x="343633" y="94826"/>
                </a:lnTo>
                <a:lnTo>
                  <a:pt x="382928" y="73444"/>
                </a:lnTo>
                <a:lnTo>
                  <a:pt x="423695" y="54578"/>
                </a:lnTo>
                <a:lnTo>
                  <a:pt x="465832" y="38331"/>
                </a:lnTo>
                <a:lnTo>
                  <a:pt x="509234" y="24807"/>
                </a:lnTo>
                <a:lnTo>
                  <a:pt x="553798" y="14108"/>
                </a:lnTo>
                <a:lnTo>
                  <a:pt x="599419" y="6339"/>
                </a:lnTo>
                <a:lnTo>
                  <a:pt x="645994" y="1602"/>
                </a:lnTo>
                <a:lnTo>
                  <a:pt x="693419" y="0"/>
                </a:lnTo>
                <a:lnTo>
                  <a:pt x="741020" y="1602"/>
                </a:lnTo>
                <a:lnTo>
                  <a:pt x="787740" y="6339"/>
                </a:lnTo>
                <a:lnTo>
                  <a:pt x="833479" y="14108"/>
                </a:lnTo>
                <a:lnTo>
                  <a:pt x="878134" y="24807"/>
                </a:lnTo>
                <a:lnTo>
                  <a:pt x="921604" y="38331"/>
                </a:lnTo>
                <a:lnTo>
                  <a:pt x="963787" y="54578"/>
                </a:lnTo>
                <a:lnTo>
                  <a:pt x="1004580" y="73444"/>
                </a:lnTo>
                <a:lnTo>
                  <a:pt x="1043883" y="94826"/>
                </a:lnTo>
                <a:lnTo>
                  <a:pt x="1081593" y="118621"/>
                </a:lnTo>
                <a:lnTo>
                  <a:pt x="1117608" y="144727"/>
                </a:lnTo>
                <a:lnTo>
                  <a:pt x="1151827" y="173038"/>
                </a:lnTo>
                <a:lnTo>
                  <a:pt x="1184148" y="203454"/>
                </a:lnTo>
                <a:lnTo>
                  <a:pt x="1214468" y="235869"/>
                </a:lnTo>
                <a:lnTo>
                  <a:pt x="1242686" y="270181"/>
                </a:lnTo>
                <a:lnTo>
                  <a:pt x="1268700" y="306288"/>
                </a:lnTo>
                <a:lnTo>
                  <a:pt x="1292408" y="344085"/>
                </a:lnTo>
                <a:lnTo>
                  <a:pt x="1313708" y="383469"/>
                </a:lnTo>
                <a:lnTo>
                  <a:pt x="1332499" y="424338"/>
                </a:lnTo>
                <a:lnTo>
                  <a:pt x="1348679" y="466588"/>
                </a:lnTo>
                <a:lnTo>
                  <a:pt x="1362145" y="510116"/>
                </a:lnTo>
                <a:lnTo>
                  <a:pt x="1372796" y="554819"/>
                </a:lnTo>
                <a:lnTo>
                  <a:pt x="1380530" y="600593"/>
                </a:lnTo>
                <a:lnTo>
                  <a:pt x="1385245" y="647336"/>
                </a:lnTo>
                <a:lnTo>
                  <a:pt x="1386839" y="694944"/>
                </a:lnTo>
                <a:lnTo>
                  <a:pt x="1385245" y="742369"/>
                </a:lnTo>
                <a:lnTo>
                  <a:pt x="1380530" y="788944"/>
                </a:lnTo>
                <a:lnTo>
                  <a:pt x="1372796" y="834565"/>
                </a:lnTo>
                <a:lnTo>
                  <a:pt x="1362145" y="879129"/>
                </a:lnTo>
                <a:lnTo>
                  <a:pt x="1348679" y="922531"/>
                </a:lnTo>
                <a:lnTo>
                  <a:pt x="1332499" y="964668"/>
                </a:lnTo>
                <a:lnTo>
                  <a:pt x="1313708" y="1005435"/>
                </a:lnTo>
                <a:lnTo>
                  <a:pt x="1292408" y="1044730"/>
                </a:lnTo>
                <a:lnTo>
                  <a:pt x="1268700" y="1082447"/>
                </a:lnTo>
                <a:lnTo>
                  <a:pt x="1242686" y="1118484"/>
                </a:lnTo>
                <a:lnTo>
                  <a:pt x="1214468" y="1152736"/>
                </a:lnTo>
                <a:lnTo>
                  <a:pt x="1184148" y="1185100"/>
                </a:lnTo>
                <a:lnTo>
                  <a:pt x="1151827" y="1215471"/>
                </a:lnTo>
                <a:lnTo>
                  <a:pt x="1117608" y="1243747"/>
                </a:lnTo>
                <a:lnTo>
                  <a:pt x="1081593" y="1269822"/>
                </a:lnTo>
                <a:lnTo>
                  <a:pt x="1043883" y="1293593"/>
                </a:lnTo>
                <a:lnTo>
                  <a:pt x="1004580" y="1314957"/>
                </a:lnTo>
                <a:lnTo>
                  <a:pt x="963787" y="1333809"/>
                </a:lnTo>
                <a:lnTo>
                  <a:pt x="921604" y="1350046"/>
                </a:lnTo>
                <a:lnTo>
                  <a:pt x="878134" y="1363563"/>
                </a:lnTo>
                <a:lnTo>
                  <a:pt x="833479" y="1374258"/>
                </a:lnTo>
                <a:lnTo>
                  <a:pt x="787740" y="1382025"/>
                </a:lnTo>
                <a:lnTo>
                  <a:pt x="741020" y="1386762"/>
                </a:lnTo>
                <a:lnTo>
                  <a:pt x="693419" y="1388364"/>
                </a:lnTo>
                <a:lnTo>
                  <a:pt x="645994" y="1386762"/>
                </a:lnTo>
                <a:lnTo>
                  <a:pt x="599419" y="1382025"/>
                </a:lnTo>
                <a:lnTo>
                  <a:pt x="553798" y="1374258"/>
                </a:lnTo>
                <a:lnTo>
                  <a:pt x="509234" y="1363563"/>
                </a:lnTo>
                <a:lnTo>
                  <a:pt x="465832" y="1350046"/>
                </a:lnTo>
                <a:lnTo>
                  <a:pt x="423695" y="1333809"/>
                </a:lnTo>
                <a:lnTo>
                  <a:pt x="382928" y="1314957"/>
                </a:lnTo>
                <a:lnTo>
                  <a:pt x="343633" y="1293593"/>
                </a:lnTo>
                <a:lnTo>
                  <a:pt x="305916" y="1269822"/>
                </a:lnTo>
                <a:lnTo>
                  <a:pt x="269879" y="1243747"/>
                </a:lnTo>
                <a:lnTo>
                  <a:pt x="235627" y="1215471"/>
                </a:lnTo>
                <a:lnTo>
                  <a:pt x="203263" y="1185100"/>
                </a:lnTo>
                <a:lnTo>
                  <a:pt x="172892" y="1152736"/>
                </a:lnTo>
                <a:lnTo>
                  <a:pt x="144616" y="1118484"/>
                </a:lnTo>
                <a:lnTo>
                  <a:pt x="118541" y="1082447"/>
                </a:lnTo>
                <a:lnTo>
                  <a:pt x="94770" y="1044730"/>
                </a:lnTo>
                <a:lnTo>
                  <a:pt x="73406" y="1005435"/>
                </a:lnTo>
                <a:lnTo>
                  <a:pt x="54554" y="964668"/>
                </a:lnTo>
                <a:lnTo>
                  <a:pt x="38317" y="922531"/>
                </a:lnTo>
                <a:lnTo>
                  <a:pt x="24800" y="879129"/>
                </a:lnTo>
                <a:lnTo>
                  <a:pt x="14105" y="834565"/>
                </a:lnTo>
                <a:lnTo>
                  <a:pt x="6338" y="788944"/>
                </a:lnTo>
                <a:lnTo>
                  <a:pt x="1601" y="742369"/>
                </a:lnTo>
                <a:lnTo>
                  <a:pt x="0" y="694944"/>
                </a:lnTo>
              </a:path>
            </a:pathLst>
          </a:custGeom>
          <a:ln w="13716">
            <a:solidFill>
              <a:srgbClr val="4472C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720321" y="4589816"/>
            <a:ext cx="751840" cy="47942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algn="ctr" marL="1905">
              <a:lnSpc>
                <a:spcPct val="100000"/>
              </a:lnSpc>
              <a:spcBef>
                <a:spcPts val="135"/>
              </a:spcBef>
            </a:pPr>
            <a:r>
              <a:rPr dirty="0" sz="1450" spc="25" b="1">
                <a:solidFill>
                  <a:srgbClr val="445469"/>
                </a:solidFill>
                <a:latin typeface="Times New Roman"/>
                <a:cs typeface="Times New Roman"/>
              </a:rPr>
              <a:t>82%</a:t>
            </a: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0"/>
              </a:spcBef>
            </a:pPr>
            <a:r>
              <a:rPr dirty="0" sz="1450" spc="15" b="1">
                <a:solidFill>
                  <a:srgbClr val="445469"/>
                </a:solidFill>
                <a:latin typeface="Times New Roman"/>
                <a:cs typeface="Times New Roman"/>
              </a:rPr>
              <a:t>Thực</a:t>
            </a:r>
            <a:r>
              <a:rPr dirty="0" sz="1450" spc="-65" b="1">
                <a:solidFill>
                  <a:srgbClr val="445469"/>
                </a:solidFill>
                <a:latin typeface="Times New Roman"/>
                <a:cs typeface="Times New Roman"/>
              </a:rPr>
              <a:t> </a:t>
            </a:r>
            <a:r>
              <a:rPr dirty="0" sz="1450" spc="15" b="1">
                <a:solidFill>
                  <a:srgbClr val="445469"/>
                </a:solidFill>
                <a:latin typeface="Times New Roman"/>
                <a:cs typeface="Times New Roman"/>
              </a:rPr>
              <a:t>vật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987295" y="3831335"/>
            <a:ext cx="562610" cy="562610"/>
          </a:xfrm>
          <a:custGeom>
            <a:avLst/>
            <a:gdLst/>
            <a:ahLst/>
            <a:cxnLst/>
            <a:rect l="l" t="t" r="r" b="b"/>
            <a:pathLst>
              <a:path w="562610" h="562610">
                <a:moveTo>
                  <a:pt x="0" y="281939"/>
                </a:moveTo>
                <a:lnTo>
                  <a:pt x="3697" y="236271"/>
                </a:lnTo>
                <a:lnTo>
                  <a:pt x="14398" y="192926"/>
                </a:lnTo>
                <a:lnTo>
                  <a:pt x="31519" y="152488"/>
                </a:lnTo>
                <a:lnTo>
                  <a:pt x="54473" y="115543"/>
                </a:lnTo>
                <a:lnTo>
                  <a:pt x="82677" y="82676"/>
                </a:lnTo>
                <a:lnTo>
                  <a:pt x="115543" y="54473"/>
                </a:lnTo>
                <a:lnTo>
                  <a:pt x="152488" y="31519"/>
                </a:lnTo>
                <a:lnTo>
                  <a:pt x="192926" y="14398"/>
                </a:lnTo>
                <a:lnTo>
                  <a:pt x="236271" y="3697"/>
                </a:lnTo>
                <a:lnTo>
                  <a:pt x="281940" y="0"/>
                </a:lnTo>
                <a:lnTo>
                  <a:pt x="327565" y="3697"/>
                </a:lnTo>
                <a:lnTo>
                  <a:pt x="370795" y="14398"/>
                </a:lnTo>
                <a:lnTo>
                  <a:pt x="411062" y="31519"/>
                </a:lnTo>
                <a:lnTo>
                  <a:pt x="447799" y="54473"/>
                </a:lnTo>
                <a:lnTo>
                  <a:pt x="480441" y="82676"/>
                </a:lnTo>
                <a:lnTo>
                  <a:pt x="508418" y="115543"/>
                </a:lnTo>
                <a:lnTo>
                  <a:pt x="531165" y="152488"/>
                </a:lnTo>
                <a:lnTo>
                  <a:pt x="548115" y="192926"/>
                </a:lnTo>
                <a:lnTo>
                  <a:pt x="558701" y="236271"/>
                </a:lnTo>
                <a:lnTo>
                  <a:pt x="562356" y="281939"/>
                </a:lnTo>
                <a:lnTo>
                  <a:pt x="558701" y="327565"/>
                </a:lnTo>
                <a:lnTo>
                  <a:pt x="548115" y="370795"/>
                </a:lnTo>
                <a:lnTo>
                  <a:pt x="531165" y="411062"/>
                </a:lnTo>
                <a:lnTo>
                  <a:pt x="508418" y="447799"/>
                </a:lnTo>
                <a:lnTo>
                  <a:pt x="480441" y="480440"/>
                </a:lnTo>
                <a:lnTo>
                  <a:pt x="447799" y="508418"/>
                </a:lnTo>
                <a:lnTo>
                  <a:pt x="411062" y="531165"/>
                </a:lnTo>
                <a:lnTo>
                  <a:pt x="370795" y="548115"/>
                </a:lnTo>
                <a:lnTo>
                  <a:pt x="327565" y="558701"/>
                </a:lnTo>
                <a:lnTo>
                  <a:pt x="281940" y="562355"/>
                </a:lnTo>
                <a:lnTo>
                  <a:pt x="236271" y="558701"/>
                </a:lnTo>
                <a:lnTo>
                  <a:pt x="192926" y="548115"/>
                </a:lnTo>
                <a:lnTo>
                  <a:pt x="152488" y="531165"/>
                </a:lnTo>
                <a:lnTo>
                  <a:pt x="115543" y="508418"/>
                </a:lnTo>
                <a:lnTo>
                  <a:pt x="82677" y="480440"/>
                </a:lnTo>
                <a:lnTo>
                  <a:pt x="54473" y="447799"/>
                </a:lnTo>
                <a:lnTo>
                  <a:pt x="31519" y="411062"/>
                </a:lnTo>
                <a:lnTo>
                  <a:pt x="14398" y="370795"/>
                </a:lnTo>
                <a:lnTo>
                  <a:pt x="3697" y="327565"/>
                </a:lnTo>
                <a:lnTo>
                  <a:pt x="0" y="281939"/>
                </a:lnTo>
              </a:path>
            </a:pathLst>
          </a:custGeom>
          <a:ln w="13716">
            <a:solidFill>
              <a:srgbClr val="4472C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2078220" y="3977119"/>
            <a:ext cx="403860" cy="252729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450" spc="25" b="1">
                <a:solidFill>
                  <a:srgbClr val="445469"/>
                </a:solidFill>
                <a:latin typeface="Times New Roman"/>
                <a:cs typeface="Times New Roman"/>
              </a:rPr>
              <a:t>13%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85264" y="3597680"/>
            <a:ext cx="567055" cy="20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50" spc="-5">
                <a:solidFill>
                  <a:srgbClr val="445469"/>
                </a:solidFill>
                <a:latin typeface="Times New Roman"/>
                <a:cs typeface="Times New Roman"/>
              </a:rPr>
              <a:t>Vi</a:t>
            </a:r>
            <a:r>
              <a:rPr dirty="0" sz="1150" spc="-65">
                <a:solidFill>
                  <a:srgbClr val="445469"/>
                </a:solidFill>
                <a:latin typeface="Times New Roman"/>
                <a:cs typeface="Times New Roman"/>
              </a:rPr>
              <a:t> </a:t>
            </a:r>
            <a:r>
              <a:rPr dirty="0" sz="1150">
                <a:solidFill>
                  <a:srgbClr val="445469"/>
                </a:solidFill>
                <a:latin typeface="Times New Roman"/>
                <a:cs typeface="Times New Roman"/>
              </a:rPr>
              <a:t>khuẩn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197607" y="4794503"/>
            <a:ext cx="350520" cy="349250"/>
          </a:xfrm>
          <a:custGeom>
            <a:avLst/>
            <a:gdLst/>
            <a:ahLst/>
            <a:cxnLst/>
            <a:rect l="l" t="t" r="r" b="b"/>
            <a:pathLst>
              <a:path w="350519" h="349250">
                <a:moveTo>
                  <a:pt x="0" y="175260"/>
                </a:moveTo>
                <a:lnTo>
                  <a:pt x="6314" y="128411"/>
                </a:lnTo>
                <a:lnTo>
                  <a:pt x="24101" y="86472"/>
                </a:lnTo>
                <a:lnTo>
                  <a:pt x="51625" y="51054"/>
                </a:lnTo>
                <a:lnTo>
                  <a:pt x="87150" y="23763"/>
                </a:lnTo>
                <a:lnTo>
                  <a:pt x="128940" y="6208"/>
                </a:lnTo>
                <a:lnTo>
                  <a:pt x="175260" y="0"/>
                </a:lnTo>
                <a:lnTo>
                  <a:pt x="222108" y="6208"/>
                </a:lnTo>
                <a:lnTo>
                  <a:pt x="264047" y="23763"/>
                </a:lnTo>
                <a:lnTo>
                  <a:pt x="299466" y="51054"/>
                </a:lnTo>
                <a:lnTo>
                  <a:pt x="326756" y="86472"/>
                </a:lnTo>
                <a:lnTo>
                  <a:pt x="344311" y="128411"/>
                </a:lnTo>
                <a:lnTo>
                  <a:pt x="350520" y="175260"/>
                </a:lnTo>
                <a:lnTo>
                  <a:pt x="344311" y="221466"/>
                </a:lnTo>
                <a:lnTo>
                  <a:pt x="326756" y="262974"/>
                </a:lnTo>
                <a:lnTo>
                  <a:pt x="299466" y="298132"/>
                </a:lnTo>
                <a:lnTo>
                  <a:pt x="264047" y="325289"/>
                </a:lnTo>
                <a:lnTo>
                  <a:pt x="222108" y="342794"/>
                </a:lnTo>
                <a:lnTo>
                  <a:pt x="175260" y="348996"/>
                </a:lnTo>
                <a:lnTo>
                  <a:pt x="128940" y="342794"/>
                </a:lnTo>
                <a:lnTo>
                  <a:pt x="87150" y="325289"/>
                </a:lnTo>
                <a:lnTo>
                  <a:pt x="51625" y="298132"/>
                </a:lnTo>
                <a:lnTo>
                  <a:pt x="24101" y="262974"/>
                </a:lnTo>
                <a:lnTo>
                  <a:pt x="6314" y="221466"/>
                </a:lnTo>
                <a:lnTo>
                  <a:pt x="0" y="175260"/>
                </a:lnTo>
              </a:path>
            </a:pathLst>
          </a:custGeom>
          <a:ln w="13716">
            <a:solidFill>
              <a:srgbClr val="4472C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2338808" y="4542521"/>
            <a:ext cx="375285" cy="20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50" spc="-5">
                <a:solidFill>
                  <a:srgbClr val="445469"/>
                </a:solidFill>
                <a:latin typeface="Times New Roman"/>
                <a:cs typeface="Times New Roman"/>
              </a:rPr>
              <a:t>K</a:t>
            </a:r>
            <a:r>
              <a:rPr dirty="0" sz="1150">
                <a:solidFill>
                  <a:srgbClr val="445469"/>
                </a:solidFill>
                <a:latin typeface="Times New Roman"/>
                <a:cs typeface="Times New Roman"/>
              </a:rPr>
              <a:t>h</a:t>
            </a:r>
            <a:r>
              <a:rPr dirty="0" sz="1150" spc="5">
                <a:solidFill>
                  <a:srgbClr val="445469"/>
                </a:solidFill>
                <a:latin typeface="Times New Roman"/>
                <a:cs typeface="Times New Roman"/>
              </a:rPr>
              <a:t>á</a:t>
            </a:r>
            <a:r>
              <a:rPr dirty="0" sz="1150" spc="-5">
                <a:solidFill>
                  <a:srgbClr val="445469"/>
                </a:solidFill>
                <a:latin typeface="Times New Roman"/>
                <a:cs typeface="Times New Roman"/>
              </a:rPr>
              <a:t>c</a:t>
            </a:r>
            <a:r>
              <a:rPr dirty="0" sz="1150">
                <a:solidFill>
                  <a:srgbClr val="445469"/>
                </a:solidFill>
                <a:latin typeface="Times New Roman"/>
                <a:cs typeface="Times New Roman"/>
              </a:rPr>
              <a:t>: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581111" y="4810811"/>
            <a:ext cx="309245" cy="252729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450" spc="25" b="1">
                <a:solidFill>
                  <a:srgbClr val="445469"/>
                </a:solidFill>
                <a:latin typeface="Times New Roman"/>
                <a:cs typeface="Times New Roman"/>
              </a:rPr>
              <a:t>5%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341834" y="4838185"/>
            <a:ext cx="5715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167127" y="4978908"/>
            <a:ext cx="201295" cy="431800"/>
          </a:xfrm>
          <a:custGeom>
            <a:avLst/>
            <a:gdLst/>
            <a:ahLst/>
            <a:cxnLst/>
            <a:rect l="l" t="t" r="r" b="b"/>
            <a:pathLst>
              <a:path w="201294" h="431800">
                <a:moveTo>
                  <a:pt x="171102" y="54758"/>
                </a:moveTo>
                <a:lnTo>
                  <a:pt x="155448" y="47244"/>
                </a:lnTo>
                <a:lnTo>
                  <a:pt x="201168" y="0"/>
                </a:lnTo>
                <a:lnTo>
                  <a:pt x="195851" y="45720"/>
                </a:lnTo>
                <a:lnTo>
                  <a:pt x="175260" y="45720"/>
                </a:lnTo>
                <a:lnTo>
                  <a:pt x="171102" y="54758"/>
                </a:lnTo>
                <a:close/>
              </a:path>
              <a:path w="201294" h="431800">
                <a:moveTo>
                  <a:pt x="177257" y="57712"/>
                </a:moveTo>
                <a:lnTo>
                  <a:pt x="171102" y="54758"/>
                </a:lnTo>
                <a:lnTo>
                  <a:pt x="175260" y="45720"/>
                </a:lnTo>
                <a:lnTo>
                  <a:pt x="181356" y="48768"/>
                </a:lnTo>
                <a:lnTo>
                  <a:pt x="177257" y="57712"/>
                </a:lnTo>
                <a:close/>
              </a:path>
              <a:path w="201294" h="431800">
                <a:moveTo>
                  <a:pt x="193548" y="65532"/>
                </a:moveTo>
                <a:lnTo>
                  <a:pt x="177257" y="57712"/>
                </a:lnTo>
                <a:lnTo>
                  <a:pt x="181356" y="48768"/>
                </a:lnTo>
                <a:lnTo>
                  <a:pt x="175260" y="45720"/>
                </a:lnTo>
                <a:lnTo>
                  <a:pt x="195851" y="45720"/>
                </a:lnTo>
                <a:lnTo>
                  <a:pt x="193548" y="65532"/>
                </a:lnTo>
                <a:close/>
              </a:path>
              <a:path w="201294" h="431800">
                <a:moveTo>
                  <a:pt x="6096" y="431292"/>
                </a:moveTo>
                <a:lnTo>
                  <a:pt x="0" y="426720"/>
                </a:lnTo>
                <a:lnTo>
                  <a:pt x="171102" y="54758"/>
                </a:lnTo>
                <a:lnTo>
                  <a:pt x="177257" y="57712"/>
                </a:lnTo>
                <a:lnTo>
                  <a:pt x="6096" y="431292"/>
                </a:lnTo>
                <a:close/>
              </a:path>
            </a:pathLst>
          </a:custGeom>
          <a:solidFill>
            <a:srgbClr val="4472C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 txBox="1"/>
          <p:nvPr/>
        </p:nvSpPr>
        <p:spPr>
          <a:xfrm>
            <a:off x="1883193" y="5091068"/>
            <a:ext cx="3009265" cy="823594"/>
          </a:xfrm>
          <a:prstGeom prst="rect">
            <a:avLst/>
          </a:prstGeom>
        </p:spPr>
        <p:txBody>
          <a:bodyPr wrap="square" lIns="0" tIns="56515" rIns="0" bIns="0" rtlCol="0" vert="horz">
            <a:spAutoFit/>
          </a:bodyPr>
          <a:lstStyle/>
          <a:p>
            <a:pPr algn="r" marR="5080">
              <a:lnSpc>
                <a:spcPct val="100000"/>
              </a:lnSpc>
              <a:spcBef>
                <a:spcPts val="445"/>
              </a:spcBef>
            </a:pPr>
            <a:r>
              <a:rPr dirty="0" sz="1300" spc="10">
                <a:latin typeface="Times New Roman"/>
                <a:cs typeface="Times New Roman"/>
              </a:rPr>
              <a:t>…va </a:t>
            </a:r>
            <a:r>
              <a:rPr dirty="0" sz="1300" spc="5">
                <a:latin typeface="Times New Roman"/>
                <a:cs typeface="Times New Roman"/>
              </a:rPr>
              <a:t>sống</a:t>
            </a:r>
            <a:r>
              <a:rPr dirty="0" sz="1300" spc="-65">
                <a:latin typeface="Times New Roman"/>
                <a:cs typeface="Times New Roman"/>
              </a:rPr>
              <a:t> </a:t>
            </a:r>
            <a:r>
              <a:rPr dirty="0" sz="1300" spc="5">
                <a:latin typeface="Times New Roman"/>
                <a:cs typeface="Times New Roman"/>
              </a:rPr>
              <a:t>ở…</a:t>
            </a:r>
            <a:endParaRPr sz="1300">
              <a:latin typeface="Times New Roman"/>
              <a:cs typeface="Times New Roman"/>
            </a:endParaRPr>
          </a:p>
          <a:p>
            <a:pPr marL="231775" marR="1969770" indent="-219710">
              <a:lnSpc>
                <a:spcPct val="100000"/>
              </a:lnSpc>
              <a:spcBef>
                <a:spcPts val="415"/>
              </a:spcBef>
            </a:pPr>
            <a:r>
              <a:rPr dirty="0" sz="1650" b="1">
                <a:solidFill>
                  <a:srgbClr val="445469"/>
                </a:solidFill>
                <a:latin typeface="Times New Roman"/>
                <a:cs typeface="Times New Roman"/>
              </a:rPr>
              <a:t>Con</a:t>
            </a:r>
            <a:r>
              <a:rPr dirty="0" sz="1650" spc="-95" b="1">
                <a:solidFill>
                  <a:srgbClr val="445469"/>
                </a:solidFill>
                <a:latin typeface="Times New Roman"/>
                <a:cs typeface="Times New Roman"/>
              </a:rPr>
              <a:t> </a:t>
            </a:r>
            <a:r>
              <a:rPr dirty="0" sz="1650" b="1">
                <a:solidFill>
                  <a:srgbClr val="445469"/>
                </a:solidFill>
                <a:latin typeface="Times New Roman"/>
                <a:cs typeface="Times New Roman"/>
              </a:rPr>
              <a:t>người:  0.01%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810000" y="3093720"/>
            <a:ext cx="1386840" cy="1388745"/>
          </a:xfrm>
          <a:custGeom>
            <a:avLst/>
            <a:gdLst/>
            <a:ahLst/>
            <a:cxnLst/>
            <a:rect l="l" t="t" r="r" b="b"/>
            <a:pathLst>
              <a:path w="1386839" h="1388745">
                <a:moveTo>
                  <a:pt x="0" y="693420"/>
                </a:moveTo>
                <a:lnTo>
                  <a:pt x="1601" y="645994"/>
                </a:lnTo>
                <a:lnTo>
                  <a:pt x="6338" y="599419"/>
                </a:lnTo>
                <a:lnTo>
                  <a:pt x="14105" y="553798"/>
                </a:lnTo>
                <a:lnTo>
                  <a:pt x="24800" y="509234"/>
                </a:lnTo>
                <a:lnTo>
                  <a:pt x="38317" y="465832"/>
                </a:lnTo>
                <a:lnTo>
                  <a:pt x="54554" y="423695"/>
                </a:lnTo>
                <a:lnTo>
                  <a:pt x="73406" y="382928"/>
                </a:lnTo>
                <a:lnTo>
                  <a:pt x="94770" y="343633"/>
                </a:lnTo>
                <a:lnTo>
                  <a:pt x="118541" y="305916"/>
                </a:lnTo>
                <a:lnTo>
                  <a:pt x="144616" y="269879"/>
                </a:lnTo>
                <a:lnTo>
                  <a:pt x="172892" y="235627"/>
                </a:lnTo>
                <a:lnTo>
                  <a:pt x="203263" y="203263"/>
                </a:lnTo>
                <a:lnTo>
                  <a:pt x="235627" y="172892"/>
                </a:lnTo>
                <a:lnTo>
                  <a:pt x="269879" y="144616"/>
                </a:lnTo>
                <a:lnTo>
                  <a:pt x="305916" y="118541"/>
                </a:lnTo>
                <a:lnTo>
                  <a:pt x="343633" y="94770"/>
                </a:lnTo>
                <a:lnTo>
                  <a:pt x="382928" y="73406"/>
                </a:lnTo>
                <a:lnTo>
                  <a:pt x="423695" y="54554"/>
                </a:lnTo>
                <a:lnTo>
                  <a:pt x="465832" y="38317"/>
                </a:lnTo>
                <a:lnTo>
                  <a:pt x="509234" y="24800"/>
                </a:lnTo>
                <a:lnTo>
                  <a:pt x="553798" y="14105"/>
                </a:lnTo>
                <a:lnTo>
                  <a:pt x="599419" y="6338"/>
                </a:lnTo>
                <a:lnTo>
                  <a:pt x="645994" y="1601"/>
                </a:lnTo>
                <a:lnTo>
                  <a:pt x="693419" y="0"/>
                </a:lnTo>
                <a:lnTo>
                  <a:pt x="741020" y="1601"/>
                </a:lnTo>
                <a:lnTo>
                  <a:pt x="787740" y="6338"/>
                </a:lnTo>
                <a:lnTo>
                  <a:pt x="833479" y="14105"/>
                </a:lnTo>
                <a:lnTo>
                  <a:pt x="878134" y="24800"/>
                </a:lnTo>
                <a:lnTo>
                  <a:pt x="921604" y="38317"/>
                </a:lnTo>
                <a:lnTo>
                  <a:pt x="963787" y="54554"/>
                </a:lnTo>
                <a:lnTo>
                  <a:pt x="1004580" y="73406"/>
                </a:lnTo>
                <a:lnTo>
                  <a:pt x="1043883" y="94770"/>
                </a:lnTo>
                <a:lnTo>
                  <a:pt x="1081593" y="118541"/>
                </a:lnTo>
                <a:lnTo>
                  <a:pt x="1117608" y="144616"/>
                </a:lnTo>
                <a:lnTo>
                  <a:pt x="1151827" y="172892"/>
                </a:lnTo>
                <a:lnTo>
                  <a:pt x="1184148" y="203263"/>
                </a:lnTo>
                <a:lnTo>
                  <a:pt x="1214468" y="235627"/>
                </a:lnTo>
                <a:lnTo>
                  <a:pt x="1242686" y="269879"/>
                </a:lnTo>
                <a:lnTo>
                  <a:pt x="1268700" y="305916"/>
                </a:lnTo>
                <a:lnTo>
                  <a:pt x="1292408" y="343633"/>
                </a:lnTo>
                <a:lnTo>
                  <a:pt x="1313708" y="382928"/>
                </a:lnTo>
                <a:lnTo>
                  <a:pt x="1332499" y="423695"/>
                </a:lnTo>
                <a:lnTo>
                  <a:pt x="1348679" y="465832"/>
                </a:lnTo>
                <a:lnTo>
                  <a:pt x="1362145" y="509234"/>
                </a:lnTo>
                <a:lnTo>
                  <a:pt x="1372796" y="553798"/>
                </a:lnTo>
                <a:lnTo>
                  <a:pt x="1380530" y="599419"/>
                </a:lnTo>
                <a:lnTo>
                  <a:pt x="1385245" y="645994"/>
                </a:lnTo>
                <a:lnTo>
                  <a:pt x="1386839" y="693420"/>
                </a:lnTo>
                <a:lnTo>
                  <a:pt x="1385245" y="741027"/>
                </a:lnTo>
                <a:lnTo>
                  <a:pt x="1380530" y="787770"/>
                </a:lnTo>
                <a:lnTo>
                  <a:pt x="1372796" y="833544"/>
                </a:lnTo>
                <a:lnTo>
                  <a:pt x="1362145" y="878247"/>
                </a:lnTo>
                <a:lnTo>
                  <a:pt x="1348679" y="921775"/>
                </a:lnTo>
                <a:lnTo>
                  <a:pt x="1332499" y="964025"/>
                </a:lnTo>
                <a:lnTo>
                  <a:pt x="1313708" y="1004894"/>
                </a:lnTo>
                <a:lnTo>
                  <a:pt x="1292408" y="1044278"/>
                </a:lnTo>
                <a:lnTo>
                  <a:pt x="1268700" y="1082075"/>
                </a:lnTo>
                <a:lnTo>
                  <a:pt x="1242686" y="1118182"/>
                </a:lnTo>
                <a:lnTo>
                  <a:pt x="1214468" y="1152494"/>
                </a:lnTo>
                <a:lnTo>
                  <a:pt x="1184148" y="1184910"/>
                </a:lnTo>
                <a:lnTo>
                  <a:pt x="1151827" y="1215325"/>
                </a:lnTo>
                <a:lnTo>
                  <a:pt x="1117608" y="1243636"/>
                </a:lnTo>
                <a:lnTo>
                  <a:pt x="1081593" y="1269742"/>
                </a:lnTo>
                <a:lnTo>
                  <a:pt x="1043883" y="1293537"/>
                </a:lnTo>
                <a:lnTo>
                  <a:pt x="1004580" y="1314919"/>
                </a:lnTo>
                <a:lnTo>
                  <a:pt x="963787" y="1333785"/>
                </a:lnTo>
                <a:lnTo>
                  <a:pt x="921604" y="1350032"/>
                </a:lnTo>
                <a:lnTo>
                  <a:pt x="878134" y="1363556"/>
                </a:lnTo>
                <a:lnTo>
                  <a:pt x="833479" y="1374255"/>
                </a:lnTo>
                <a:lnTo>
                  <a:pt x="787740" y="1382024"/>
                </a:lnTo>
                <a:lnTo>
                  <a:pt x="741020" y="1386761"/>
                </a:lnTo>
                <a:lnTo>
                  <a:pt x="693419" y="1388364"/>
                </a:lnTo>
                <a:lnTo>
                  <a:pt x="645994" y="1386761"/>
                </a:lnTo>
                <a:lnTo>
                  <a:pt x="599419" y="1382024"/>
                </a:lnTo>
                <a:lnTo>
                  <a:pt x="553798" y="1374255"/>
                </a:lnTo>
                <a:lnTo>
                  <a:pt x="509234" y="1363556"/>
                </a:lnTo>
                <a:lnTo>
                  <a:pt x="465832" y="1350032"/>
                </a:lnTo>
                <a:lnTo>
                  <a:pt x="423695" y="1333785"/>
                </a:lnTo>
                <a:lnTo>
                  <a:pt x="382928" y="1314919"/>
                </a:lnTo>
                <a:lnTo>
                  <a:pt x="343633" y="1293537"/>
                </a:lnTo>
                <a:lnTo>
                  <a:pt x="305916" y="1269742"/>
                </a:lnTo>
                <a:lnTo>
                  <a:pt x="269879" y="1243636"/>
                </a:lnTo>
                <a:lnTo>
                  <a:pt x="235627" y="1215325"/>
                </a:lnTo>
                <a:lnTo>
                  <a:pt x="203263" y="1184910"/>
                </a:lnTo>
                <a:lnTo>
                  <a:pt x="172892" y="1152494"/>
                </a:lnTo>
                <a:lnTo>
                  <a:pt x="144616" y="1118182"/>
                </a:lnTo>
                <a:lnTo>
                  <a:pt x="118541" y="1082075"/>
                </a:lnTo>
                <a:lnTo>
                  <a:pt x="94770" y="1044278"/>
                </a:lnTo>
                <a:lnTo>
                  <a:pt x="73406" y="1004894"/>
                </a:lnTo>
                <a:lnTo>
                  <a:pt x="54554" y="964025"/>
                </a:lnTo>
                <a:lnTo>
                  <a:pt x="38317" y="921775"/>
                </a:lnTo>
                <a:lnTo>
                  <a:pt x="24800" y="878247"/>
                </a:lnTo>
                <a:lnTo>
                  <a:pt x="14105" y="833544"/>
                </a:lnTo>
                <a:lnTo>
                  <a:pt x="6338" y="787770"/>
                </a:lnTo>
                <a:lnTo>
                  <a:pt x="1601" y="741027"/>
                </a:lnTo>
                <a:lnTo>
                  <a:pt x="0" y="693420"/>
                </a:lnTo>
              </a:path>
            </a:pathLst>
          </a:custGeom>
          <a:ln w="13716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4120420" y="3533652"/>
            <a:ext cx="784225" cy="70485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35"/>
              </a:spcBef>
            </a:pPr>
            <a:r>
              <a:rPr dirty="0" sz="1450" spc="25" b="1">
                <a:solidFill>
                  <a:srgbClr val="FF0000"/>
                </a:solidFill>
                <a:latin typeface="Times New Roman"/>
                <a:cs typeface="Times New Roman"/>
              </a:rPr>
              <a:t>86%</a:t>
            </a:r>
            <a:endParaRPr sz="1450">
              <a:latin typeface="Times New Roman"/>
              <a:cs typeface="Times New Roman"/>
            </a:endParaRPr>
          </a:p>
          <a:p>
            <a:pPr algn="ctr" marL="12700" marR="5080">
              <a:lnSpc>
                <a:spcPct val="102099"/>
              </a:lnSpc>
              <a:spcBef>
                <a:spcPts val="15"/>
              </a:spcBef>
            </a:pPr>
            <a:r>
              <a:rPr dirty="0" sz="1450" spc="15" b="1">
                <a:solidFill>
                  <a:srgbClr val="FF0000"/>
                </a:solidFill>
                <a:latin typeface="Times New Roman"/>
                <a:cs typeface="Times New Roman"/>
              </a:rPr>
              <a:t>Trên</a:t>
            </a:r>
            <a:r>
              <a:rPr dirty="0" sz="1450" spc="-85" b="1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1450" spc="15" b="1">
                <a:solidFill>
                  <a:srgbClr val="FF0000"/>
                </a:solidFill>
                <a:latin typeface="Times New Roman"/>
                <a:cs typeface="Times New Roman"/>
              </a:rPr>
              <a:t>mặt  đất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470397" y="3251453"/>
            <a:ext cx="195072" cy="1920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493268" y="2122450"/>
            <a:ext cx="6002655" cy="915669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ts val="1950"/>
              </a:lnSpc>
              <a:spcBef>
                <a:spcPts val="110"/>
              </a:spcBef>
            </a:pPr>
            <a:r>
              <a:rPr dirty="0" sz="1800" spc="5" b="1">
                <a:solidFill>
                  <a:srgbClr val="3F3F3F"/>
                </a:solidFill>
                <a:latin typeface="Times New Roman"/>
                <a:cs typeface="Times New Roman"/>
              </a:rPr>
              <a:t>Tổng </a:t>
            </a:r>
            <a:r>
              <a:rPr dirty="0" sz="1800" b="1">
                <a:solidFill>
                  <a:srgbClr val="3F3F3F"/>
                </a:solidFill>
                <a:latin typeface="Times New Roman"/>
                <a:cs typeface="Times New Roman"/>
              </a:rPr>
              <a:t>sinh </a:t>
            </a:r>
            <a:r>
              <a:rPr dirty="0" sz="1800" spc="5" b="1">
                <a:solidFill>
                  <a:srgbClr val="3F3F3F"/>
                </a:solidFill>
                <a:latin typeface="Times New Roman"/>
                <a:cs typeface="Times New Roman"/>
              </a:rPr>
              <a:t>khối </a:t>
            </a:r>
            <a:r>
              <a:rPr dirty="0" sz="1800" b="1">
                <a:solidFill>
                  <a:srgbClr val="3F3F3F"/>
                </a:solidFill>
                <a:latin typeface="Times New Roman"/>
                <a:cs typeface="Times New Roman"/>
              </a:rPr>
              <a:t>của </a:t>
            </a:r>
            <a:r>
              <a:rPr dirty="0" sz="1800" spc="5" b="1">
                <a:solidFill>
                  <a:srgbClr val="3F3F3F"/>
                </a:solidFill>
                <a:latin typeface="Times New Roman"/>
                <a:cs typeface="Times New Roman"/>
              </a:rPr>
              <a:t>loài người = </a:t>
            </a:r>
            <a:r>
              <a:rPr dirty="0" u="heavy" sz="1800" spc="-905" b="1" i="1">
                <a:solidFill>
                  <a:srgbClr val="3F3F3F"/>
                </a:solidFill>
                <a:uFill>
                  <a:solidFill>
                    <a:srgbClr val="3F3F3F"/>
                  </a:solidFill>
                </a:uFill>
                <a:latin typeface="Times New Roman"/>
                <a:cs typeface="Times New Roman"/>
              </a:rPr>
              <a:t>0</a:t>
            </a:r>
            <a:r>
              <a:rPr dirty="0" sz="1800" spc="450" b="1" i="1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u="heavy" sz="1800" spc="10" b="1" i="1">
                <a:solidFill>
                  <a:srgbClr val="3F3F3F"/>
                </a:solidFill>
                <a:uFill>
                  <a:solidFill>
                    <a:srgbClr val="3F3F3F"/>
                  </a:solidFill>
                </a:uFill>
                <a:latin typeface="Times New Roman"/>
                <a:cs typeface="Times New Roman"/>
              </a:rPr>
              <a:t>.01% </a:t>
            </a:r>
            <a:r>
              <a:rPr dirty="0" u="heavy" sz="1800" b="1" i="1">
                <a:solidFill>
                  <a:srgbClr val="3F3F3F"/>
                </a:solidFill>
                <a:uFill>
                  <a:solidFill>
                    <a:srgbClr val="3F3F3F"/>
                  </a:solidFill>
                </a:uFill>
                <a:latin typeface="Times New Roman"/>
                <a:cs typeface="Times New Roman"/>
              </a:rPr>
              <a:t>của tất cả </a:t>
            </a:r>
            <a:r>
              <a:rPr dirty="0" u="heavy" sz="1800" spc="5" b="1" i="1">
                <a:solidFill>
                  <a:srgbClr val="3F3F3F"/>
                </a:solidFill>
                <a:uFill>
                  <a:solidFill>
                    <a:srgbClr val="3F3F3F"/>
                  </a:solidFill>
                </a:uFill>
                <a:latin typeface="Times New Roman"/>
                <a:cs typeface="Times New Roman"/>
              </a:rPr>
              <a:t>sư sống</a:t>
            </a:r>
            <a:r>
              <a:rPr dirty="0" u="heavy" sz="1800" spc="-60" b="1" i="1">
                <a:solidFill>
                  <a:srgbClr val="3F3F3F"/>
                </a:solidFill>
                <a:uFill>
                  <a:solidFill>
                    <a:srgbClr val="3F3F3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800" spc="5" b="1" i="1">
                <a:solidFill>
                  <a:srgbClr val="3F3F3F"/>
                </a:solidFill>
                <a:uFill>
                  <a:solidFill>
                    <a:srgbClr val="3F3F3F"/>
                  </a:solidFill>
                </a:uFill>
                <a:latin typeface="Times New Roman"/>
                <a:cs typeface="Times New Roman"/>
              </a:rPr>
              <a:t>trên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1950"/>
              </a:lnSpc>
            </a:pPr>
            <a:r>
              <a:rPr dirty="0" u="heavy" sz="1800" spc="-455">
                <a:solidFill>
                  <a:srgbClr val="3F3F3F"/>
                </a:solidFill>
                <a:uFill>
                  <a:solidFill>
                    <a:srgbClr val="3F3F3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800" spc="-15" b="1" i="1">
                <a:solidFill>
                  <a:srgbClr val="3F3F3F"/>
                </a:solidFill>
                <a:uFill>
                  <a:solidFill>
                    <a:srgbClr val="3F3F3F"/>
                  </a:solidFill>
                </a:uFill>
                <a:latin typeface="Times New Roman"/>
                <a:cs typeface="Times New Roman"/>
              </a:rPr>
              <a:t>Trái</a:t>
            </a:r>
            <a:r>
              <a:rPr dirty="0" u="heavy" sz="1800" b="1" i="1">
                <a:solidFill>
                  <a:srgbClr val="3F3F3F"/>
                </a:solidFill>
                <a:uFill>
                  <a:solidFill>
                    <a:srgbClr val="3F3F3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800" spc="5" b="1" i="1">
                <a:solidFill>
                  <a:srgbClr val="3F3F3F"/>
                </a:solidFill>
                <a:uFill>
                  <a:solidFill>
                    <a:srgbClr val="3F3F3F"/>
                  </a:solidFill>
                </a:uFill>
                <a:latin typeface="Times New Roman"/>
                <a:cs typeface="Times New Roman"/>
              </a:rPr>
              <a:t>Đất</a:t>
            </a:r>
            <a:endParaRPr sz="1800">
              <a:latin typeface="Times New Roman"/>
              <a:cs typeface="Times New Roman"/>
            </a:endParaRPr>
          </a:p>
          <a:p>
            <a:pPr algn="r" marR="779145">
              <a:lnSpc>
                <a:spcPct val="100000"/>
              </a:lnSpc>
              <a:spcBef>
                <a:spcPts val="1345"/>
              </a:spcBef>
            </a:pPr>
            <a:r>
              <a:rPr dirty="0" sz="1450" spc="25" b="1">
                <a:solidFill>
                  <a:srgbClr val="FF0000"/>
                </a:solidFill>
                <a:latin typeface="Times New Roman"/>
                <a:cs typeface="Times New Roman"/>
              </a:rPr>
              <a:t>1%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109501" y="3012490"/>
            <a:ext cx="914400" cy="252729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450" spc="15">
                <a:solidFill>
                  <a:srgbClr val="FF0000"/>
                </a:solidFill>
                <a:latin typeface="Times New Roman"/>
                <a:cs typeface="Times New Roman"/>
              </a:rPr>
              <a:t>Trong</a:t>
            </a:r>
            <a:r>
              <a:rPr dirty="0" sz="1450" spc="-6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1450" spc="15">
                <a:solidFill>
                  <a:srgbClr val="FF0000"/>
                </a:solidFill>
                <a:latin typeface="Times New Roman"/>
                <a:cs typeface="Times New Roman"/>
              </a:rPr>
              <a:t>nước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5498591" y="3953255"/>
            <a:ext cx="539750" cy="528955"/>
          </a:xfrm>
          <a:custGeom>
            <a:avLst/>
            <a:gdLst/>
            <a:ahLst/>
            <a:cxnLst/>
            <a:rect l="l" t="t" r="r" b="b"/>
            <a:pathLst>
              <a:path w="539750" h="528954">
                <a:moveTo>
                  <a:pt x="0" y="263651"/>
                </a:moveTo>
                <a:lnTo>
                  <a:pt x="4333" y="216479"/>
                </a:lnTo>
                <a:lnTo>
                  <a:pt x="16832" y="171990"/>
                </a:lnTo>
                <a:lnTo>
                  <a:pt x="36745" y="130951"/>
                </a:lnTo>
                <a:lnTo>
                  <a:pt x="63318" y="94126"/>
                </a:lnTo>
                <a:lnTo>
                  <a:pt x="95798" y="62281"/>
                </a:lnTo>
                <a:lnTo>
                  <a:pt x="133434" y="36180"/>
                </a:lnTo>
                <a:lnTo>
                  <a:pt x="175473" y="16590"/>
                </a:lnTo>
                <a:lnTo>
                  <a:pt x="221161" y="4275"/>
                </a:lnTo>
                <a:lnTo>
                  <a:pt x="269748" y="0"/>
                </a:lnTo>
                <a:lnTo>
                  <a:pt x="318334" y="4275"/>
                </a:lnTo>
                <a:lnTo>
                  <a:pt x="364022" y="16590"/>
                </a:lnTo>
                <a:lnTo>
                  <a:pt x="406061" y="36180"/>
                </a:lnTo>
                <a:lnTo>
                  <a:pt x="443697" y="62281"/>
                </a:lnTo>
                <a:lnTo>
                  <a:pt x="476177" y="94126"/>
                </a:lnTo>
                <a:lnTo>
                  <a:pt x="502750" y="130951"/>
                </a:lnTo>
                <a:lnTo>
                  <a:pt x="522663" y="171990"/>
                </a:lnTo>
                <a:lnTo>
                  <a:pt x="535162" y="216479"/>
                </a:lnTo>
                <a:lnTo>
                  <a:pt x="539496" y="263651"/>
                </a:lnTo>
                <a:lnTo>
                  <a:pt x="535162" y="311278"/>
                </a:lnTo>
                <a:lnTo>
                  <a:pt x="522663" y="356120"/>
                </a:lnTo>
                <a:lnTo>
                  <a:pt x="502750" y="397425"/>
                </a:lnTo>
                <a:lnTo>
                  <a:pt x="476177" y="434440"/>
                </a:lnTo>
                <a:lnTo>
                  <a:pt x="443697" y="466412"/>
                </a:lnTo>
                <a:lnTo>
                  <a:pt x="406061" y="492590"/>
                </a:lnTo>
                <a:lnTo>
                  <a:pt x="364022" y="512220"/>
                </a:lnTo>
                <a:lnTo>
                  <a:pt x="318334" y="524550"/>
                </a:lnTo>
                <a:lnTo>
                  <a:pt x="269748" y="528827"/>
                </a:lnTo>
                <a:lnTo>
                  <a:pt x="221161" y="524550"/>
                </a:lnTo>
                <a:lnTo>
                  <a:pt x="175473" y="512220"/>
                </a:lnTo>
                <a:lnTo>
                  <a:pt x="133434" y="492590"/>
                </a:lnTo>
                <a:lnTo>
                  <a:pt x="95798" y="466412"/>
                </a:lnTo>
                <a:lnTo>
                  <a:pt x="63318" y="434440"/>
                </a:lnTo>
                <a:lnTo>
                  <a:pt x="36745" y="397425"/>
                </a:lnTo>
                <a:lnTo>
                  <a:pt x="16832" y="356120"/>
                </a:lnTo>
                <a:lnTo>
                  <a:pt x="4333" y="311278"/>
                </a:lnTo>
                <a:lnTo>
                  <a:pt x="0" y="263651"/>
                </a:lnTo>
              </a:path>
            </a:pathLst>
          </a:custGeom>
          <a:ln w="13716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 txBox="1"/>
          <p:nvPr/>
        </p:nvSpPr>
        <p:spPr>
          <a:xfrm>
            <a:off x="5603257" y="4106671"/>
            <a:ext cx="403860" cy="252729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450" spc="25" b="1">
                <a:solidFill>
                  <a:srgbClr val="FF0000"/>
                </a:solidFill>
                <a:latin typeface="Times New Roman"/>
                <a:cs typeface="Times New Roman"/>
              </a:rPr>
              <a:t>13%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246618" y="4562389"/>
            <a:ext cx="1114425" cy="376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04470" marR="5080" indent="-192405">
              <a:lnSpc>
                <a:spcPct val="100000"/>
              </a:lnSpc>
              <a:spcBef>
                <a:spcPts val="100"/>
              </a:spcBef>
            </a:pPr>
            <a:r>
              <a:rPr dirty="0" sz="1150" spc="-5">
                <a:solidFill>
                  <a:srgbClr val="FF0000"/>
                </a:solidFill>
                <a:latin typeface="Times New Roman"/>
                <a:cs typeface="Times New Roman"/>
              </a:rPr>
              <a:t>Vi </a:t>
            </a:r>
            <a:r>
              <a:rPr dirty="0" sz="1150">
                <a:solidFill>
                  <a:srgbClr val="FF0000"/>
                </a:solidFill>
                <a:latin typeface="Times New Roman"/>
                <a:cs typeface="Times New Roman"/>
              </a:rPr>
              <a:t>khuẩn </a:t>
            </a:r>
            <a:r>
              <a:rPr dirty="0" sz="1150" spc="-5">
                <a:solidFill>
                  <a:srgbClr val="FF0000"/>
                </a:solidFill>
                <a:latin typeface="Times New Roman"/>
                <a:cs typeface="Times New Roman"/>
              </a:rPr>
              <a:t>sống</a:t>
            </a:r>
            <a:r>
              <a:rPr dirty="0" sz="1150" spc="-4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1150">
                <a:solidFill>
                  <a:srgbClr val="FF0000"/>
                </a:solidFill>
                <a:latin typeface="Times New Roman"/>
                <a:cs typeface="Times New Roman"/>
              </a:rPr>
              <a:t>sâu  </a:t>
            </a:r>
            <a:r>
              <a:rPr dirty="0" sz="1150" spc="-5">
                <a:solidFill>
                  <a:srgbClr val="FF0000"/>
                </a:solidFill>
                <a:latin typeface="Times New Roman"/>
                <a:cs typeface="Times New Roman"/>
              </a:rPr>
              <a:t>dưới </a:t>
            </a:r>
            <a:r>
              <a:rPr dirty="0" sz="1150">
                <a:solidFill>
                  <a:srgbClr val="FF0000"/>
                </a:solidFill>
                <a:latin typeface="Times New Roman"/>
                <a:cs typeface="Times New Roman"/>
              </a:rPr>
              <a:t>bê</a:t>
            </a:r>
            <a:r>
              <a:rPr dirty="0" sz="1150" spc="-1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1150">
                <a:solidFill>
                  <a:srgbClr val="FF0000"/>
                </a:solidFill>
                <a:latin typeface="Times New Roman"/>
                <a:cs typeface="Times New Roman"/>
              </a:rPr>
              <a:t>mặt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53631" y="3116065"/>
            <a:ext cx="2776855" cy="22669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00" spc="5">
                <a:latin typeface="Times New Roman"/>
                <a:cs typeface="Times New Roman"/>
              </a:rPr>
              <a:t>Sư </a:t>
            </a:r>
            <a:r>
              <a:rPr dirty="0" sz="1300" spc="10">
                <a:latin typeface="Times New Roman"/>
                <a:cs typeface="Times New Roman"/>
              </a:rPr>
              <a:t>sống trên </a:t>
            </a:r>
            <a:r>
              <a:rPr dirty="0" sz="1300" spc="-10">
                <a:latin typeface="Times New Roman"/>
                <a:cs typeface="Times New Roman"/>
              </a:rPr>
              <a:t>Trái </a:t>
            </a:r>
            <a:r>
              <a:rPr dirty="0" sz="1300" spc="5">
                <a:latin typeface="Times New Roman"/>
                <a:cs typeface="Times New Roman"/>
              </a:rPr>
              <a:t>đất </a:t>
            </a:r>
            <a:r>
              <a:rPr dirty="0" sz="1300" spc="10">
                <a:latin typeface="Times New Roman"/>
                <a:cs typeface="Times New Roman"/>
              </a:rPr>
              <a:t>được </a:t>
            </a:r>
            <a:r>
              <a:rPr dirty="0" sz="1300">
                <a:latin typeface="Times New Roman"/>
                <a:cs typeface="Times New Roman"/>
              </a:rPr>
              <a:t>tạo </a:t>
            </a:r>
            <a:r>
              <a:rPr dirty="0" sz="1300" spc="5">
                <a:latin typeface="Times New Roman"/>
                <a:cs typeface="Times New Roman"/>
              </a:rPr>
              <a:t>nên</a:t>
            </a:r>
            <a:r>
              <a:rPr dirty="0" sz="1300" spc="-35">
                <a:latin typeface="Times New Roman"/>
                <a:cs typeface="Times New Roman"/>
              </a:rPr>
              <a:t> </a:t>
            </a:r>
            <a:r>
              <a:rPr dirty="0" sz="1300" spc="10">
                <a:latin typeface="Times New Roman"/>
                <a:cs typeface="Times New Roman"/>
              </a:rPr>
              <a:t>bởi…</a:t>
            </a:r>
            <a:endParaRPr sz="13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9352" y="1240536"/>
            <a:ext cx="9909048" cy="53263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0598" y="1212527"/>
            <a:ext cx="6097905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Tác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động lớn </a:t>
            </a: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của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nông</a:t>
            </a:r>
            <a:r>
              <a:rPr dirty="0" sz="3600" spc="-130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nghiệp…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115567" y="3904488"/>
            <a:ext cx="7862315" cy="23027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2206262" y="2187624"/>
            <a:ext cx="1030605" cy="1502410"/>
          </a:xfrm>
          <a:prstGeom prst="rect">
            <a:avLst/>
          </a:prstGeom>
        </p:spPr>
        <p:txBody>
          <a:bodyPr wrap="square" lIns="0" tIns="109855" rIns="0" bIns="0" rtlCol="0" vert="horz">
            <a:spAutoFit/>
          </a:bodyPr>
          <a:lstStyle/>
          <a:p>
            <a:pPr marL="242570">
              <a:lnSpc>
                <a:spcPct val="100000"/>
              </a:lnSpc>
              <a:spcBef>
                <a:spcPts val="865"/>
              </a:spcBef>
            </a:pPr>
            <a:r>
              <a:rPr dirty="0" sz="2450" spc="5" b="1">
                <a:solidFill>
                  <a:srgbClr val="FF0000"/>
                </a:solidFill>
                <a:latin typeface="Carlito"/>
                <a:cs typeface="Carlito"/>
              </a:rPr>
              <a:t>70%</a:t>
            </a:r>
            <a:endParaRPr sz="2450">
              <a:latin typeface="Carlito"/>
              <a:cs typeface="Carlito"/>
            </a:endParaRPr>
          </a:p>
          <a:p>
            <a:pPr algn="just" marL="12700" marR="5080" indent="37465">
              <a:lnSpc>
                <a:spcPct val="122900"/>
              </a:lnSpc>
              <a:spcBef>
                <a:spcPts val="100"/>
              </a:spcBef>
            </a:pPr>
            <a:r>
              <a:rPr dirty="0" sz="1950" spc="15">
                <a:latin typeface="Carlito"/>
                <a:cs typeface="Carlito"/>
              </a:rPr>
              <a:t>Phá</a:t>
            </a:r>
            <a:r>
              <a:rPr dirty="0" sz="1950" spc="-50">
                <a:latin typeface="Carlito"/>
                <a:cs typeface="Carlito"/>
              </a:rPr>
              <a:t> </a:t>
            </a:r>
            <a:r>
              <a:rPr dirty="0" sz="1950" spc="-420">
                <a:latin typeface="Carlito"/>
                <a:cs typeface="Carlito"/>
              </a:rPr>
              <a:t>rừng  </a:t>
            </a:r>
            <a:r>
              <a:rPr dirty="0" sz="1650" i="1">
                <a:solidFill>
                  <a:srgbClr val="A5A5A5"/>
                </a:solidFill>
                <a:latin typeface="Carlito"/>
                <a:cs typeface="Carlito"/>
              </a:rPr>
              <a:t>Yale </a:t>
            </a:r>
            <a:r>
              <a:rPr dirty="0" sz="1650" spc="-5" i="1">
                <a:solidFill>
                  <a:srgbClr val="A5A5A5"/>
                </a:solidFill>
                <a:latin typeface="Carlito"/>
                <a:cs typeface="Carlito"/>
              </a:rPr>
              <a:t>Global  </a:t>
            </a:r>
            <a:r>
              <a:rPr dirty="0" sz="1650" i="1">
                <a:solidFill>
                  <a:srgbClr val="A5A5A5"/>
                </a:solidFill>
                <a:latin typeface="Carlito"/>
                <a:cs typeface="Carlito"/>
              </a:rPr>
              <a:t>Forest</a:t>
            </a:r>
            <a:r>
              <a:rPr dirty="0" sz="1650" spc="-105" i="1">
                <a:solidFill>
                  <a:srgbClr val="A5A5A5"/>
                </a:solidFill>
                <a:latin typeface="Carlito"/>
                <a:cs typeface="Carlito"/>
              </a:rPr>
              <a:t> </a:t>
            </a:r>
            <a:r>
              <a:rPr dirty="0" sz="1650" i="1">
                <a:solidFill>
                  <a:srgbClr val="A5A5A5"/>
                </a:solidFill>
                <a:latin typeface="Carlito"/>
                <a:cs typeface="Carlito"/>
              </a:rPr>
              <a:t>Atlas</a:t>
            </a:r>
            <a:endParaRPr sz="1650">
              <a:latin typeface="Carlito"/>
              <a:cs typeface="Carlito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850616" y="2201781"/>
            <a:ext cx="793115" cy="1316990"/>
          </a:xfrm>
          <a:prstGeom prst="rect">
            <a:avLst/>
          </a:prstGeom>
        </p:spPr>
        <p:txBody>
          <a:bodyPr wrap="square" lIns="0" tIns="67945" rIns="0" bIns="0" rtlCol="0" vert="horz">
            <a:spAutoFit/>
          </a:bodyPr>
          <a:lstStyle/>
          <a:p>
            <a:pPr algn="ctr" marL="2540">
              <a:lnSpc>
                <a:spcPct val="100000"/>
              </a:lnSpc>
              <a:spcBef>
                <a:spcPts val="535"/>
              </a:spcBef>
            </a:pPr>
            <a:r>
              <a:rPr dirty="0" sz="2300" spc="10" b="1">
                <a:solidFill>
                  <a:srgbClr val="FF0000"/>
                </a:solidFill>
                <a:latin typeface="Carlito"/>
                <a:cs typeface="Carlito"/>
              </a:rPr>
              <a:t>33%</a:t>
            </a:r>
            <a:endParaRPr sz="2300">
              <a:latin typeface="Carlito"/>
              <a:cs typeface="Carlito"/>
            </a:endParaRPr>
          </a:p>
          <a:p>
            <a:pPr algn="ctr" marL="12700" marR="5080">
              <a:lnSpc>
                <a:spcPct val="110200"/>
              </a:lnSpc>
              <a:spcBef>
                <a:spcPts val="120"/>
              </a:spcBef>
            </a:pPr>
            <a:r>
              <a:rPr dirty="0" sz="1800" spc="-10">
                <a:latin typeface="Carlito"/>
                <a:cs typeface="Carlito"/>
              </a:rPr>
              <a:t>Xói</a:t>
            </a:r>
            <a:r>
              <a:rPr dirty="0" sz="1800" spc="-90">
                <a:latin typeface="Carlito"/>
                <a:cs typeface="Carlito"/>
              </a:rPr>
              <a:t> </a:t>
            </a:r>
            <a:r>
              <a:rPr dirty="0" sz="1800" spc="5">
                <a:latin typeface="Carlito"/>
                <a:cs typeface="Carlito"/>
              </a:rPr>
              <a:t>mòn  </a:t>
            </a:r>
            <a:r>
              <a:rPr dirty="0" sz="1800">
                <a:latin typeface="Carlito"/>
                <a:cs typeface="Carlito"/>
              </a:rPr>
              <a:t>đất  </a:t>
            </a:r>
            <a:r>
              <a:rPr dirty="0" sz="1550" spc="5" i="1">
                <a:solidFill>
                  <a:srgbClr val="A5A5A5"/>
                </a:solidFill>
                <a:latin typeface="Carlito"/>
                <a:cs typeface="Carlito"/>
              </a:rPr>
              <a:t>UNCCD</a:t>
            </a:r>
            <a:endParaRPr sz="1550">
              <a:latin typeface="Carlito"/>
              <a:cs typeface="Carlito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22818" y="2241342"/>
            <a:ext cx="692785" cy="103060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algn="ctr" marL="1270">
              <a:lnSpc>
                <a:spcPct val="100000"/>
              </a:lnSpc>
              <a:spcBef>
                <a:spcPts val="130"/>
              </a:spcBef>
            </a:pPr>
            <a:r>
              <a:rPr dirty="0" sz="1950" spc="20" b="1">
                <a:solidFill>
                  <a:srgbClr val="FF0000"/>
                </a:solidFill>
                <a:latin typeface="Carlito"/>
                <a:cs typeface="Carlito"/>
              </a:rPr>
              <a:t>70%</a:t>
            </a:r>
            <a:endParaRPr sz="1950">
              <a:latin typeface="Carlito"/>
              <a:cs typeface="Carlito"/>
            </a:endParaRPr>
          </a:p>
          <a:p>
            <a:pPr algn="ctr" marL="12700" marR="5080">
              <a:lnSpc>
                <a:spcPct val="100800"/>
              </a:lnSpc>
              <a:spcBef>
                <a:spcPts val="95"/>
              </a:spcBef>
            </a:pPr>
            <a:r>
              <a:rPr dirty="0" sz="1550" spc="10">
                <a:latin typeface="Carlito"/>
                <a:cs typeface="Carlito"/>
              </a:rPr>
              <a:t>Sư</a:t>
            </a:r>
            <a:r>
              <a:rPr dirty="0" sz="1550" spc="-85">
                <a:latin typeface="Carlito"/>
                <a:cs typeface="Carlito"/>
              </a:rPr>
              <a:t> </a:t>
            </a:r>
            <a:r>
              <a:rPr dirty="0" sz="1550" spc="10">
                <a:latin typeface="Carlito"/>
                <a:cs typeface="Carlito"/>
              </a:rPr>
              <a:t>dụng </a:t>
            </a:r>
            <a:r>
              <a:rPr dirty="0" sz="1550" spc="5">
                <a:latin typeface="Carlito"/>
                <a:cs typeface="Carlito"/>
              </a:rPr>
              <a:t> </a:t>
            </a:r>
            <a:r>
              <a:rPr dirty="0" sz="1550" spc="10">
                <a:latin typeface="Carlito"/>
                <a:cs typeface="Carlito"/>
              </a:rPr>
              <a:t>nước  </a:t>
            </a:r>
            <a:r>
              <a:rPr dirty="0" sz="1400" i="1">
                <a:solidFill>
                  <a:srgbClr val="A5A5A5"/>
                </a:solidFill>
                <a:latin typeface="Carlito"/>
                <a:cs typeface="Carlito"/>
              </a:rPr>
              <a:t>UN</a:t>
            </a:r>
            <a:r>
              <a:rPr dirty="0" sz="1400" spc="-45" i="1">
                <a:solidFill>
                  <a:srgbClr val="A5A5A5"/>
                </a:solidFill>
                <a:latin typeface="Carlito"/>
                <a:cs typeface="Carlito"/>
              </a:rPr>
              <a:t> </a:t>
            </a:r>
            <a:r>
              <a:rPr dirty="0" sz="1400" spc="5" i="1">
                <a:solidFill>
                  <a:srgbClr val="A5A5A5"/>
                </a:solidFill>
                <a:latin typeface="Carlito"/>
                <a:cs typeface="Carlito"/>
              </a:rPr>
              <a:t>FAO</a:t>
            </a:r>
            <a:endParaRPr sz="1400">
              <a:latin typeface="Carlito"/>
              <a:cs typeface="Carlito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735556" y="2188578"/>
            <a:ext cx="1125220" cy="1450975"/>
          </a:xfrm>
          <a:prstGeom prst="rect">
            <a:avLst/>
          </a:prstGeom>
        </p:spPr>
        <p:txBody>
          <a:bodyPr wrap="square" lIns="0" tIns="10668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840"/>
              </a:spcBef>
            </a:pPr>
            <a:r>
              <a:rPr dirty="0" sz="2300" spc="10" b="1">
                <a:solidFill>
                  <a:srgbClr val="FF0000"/>
                </a:solidFill>
                <a:latin typeface="Carlito"/>
                <a:cs typeface="Carlito"/>
              </a:rPr>
              <a:t>78%</a:t>
            </a:r>
            <a:endParaRPr sz="2300">
              <a:latin typeface="Carlito"/>
              <a:cs typeface="Carlito"/>
            </a:endParaRPr>
          </a:p>
          <a:p>
            <a:pPr algn="ctr" marL="12065" marR="5080" indent="635">
              <a:lnSpc>
                <a:spcPct val="119300"/>
              </a:lnSpc>
              <a:spcBef>
                <a:spcPts val="170"/>
              </a:spcBef>
            </a:pPr>
            <a:r>
              <a:rPr dirty="0" sz="1800">
                <a:latin typeface="Carlito"/>
                <a:cs typeface="Carlito"/>
              </a:rPr>
              <a:t>Phú</a:t>
            </a:r>
            <a:r>
              <a:rPr dirty="0" sz="1800" spc="-50">
                <a:latin typeface="Carlito"/>
                <a:cs typeface="Carlito"/>
              </a:rPr>
              <a:t> </a:t>
            </a:r>
            <a:r>
              <a:rPr dirty="0" sz="1800" spc="-265">
                <a:latin typeface="Carlito"/>
                <a:cs typeface="Carlito"/>
              </a:rPr>
              <a:t>dưỡng  </a:t>
            </a:r>
            <a:r>
              <a:rPr dirty="0" sz="1800">
                <a:latin typeface="Carlito"/>
                <a:cs typeface="Carlito"/>
              </a:rPr>
              <a:t>nước  </a:t>
            </a:r>
            <a:r>
              <a:rPr dirty="0" sz="1650" spc="-5" i="1">
                <a:solidFill>
                  <a:srgbClr val="A5A5A5"/>
                </a:solidFill>
                <a:latin typeface="Carlito"/>
                <a:cs typeface="Carlito"/>
              </a:rPr>
              <a:t>Science</a:t>
            </a:r>
            <a:r>
              <a:rPr dirty="0" sz="1650" spc="-65" i="1">
                <a:solidFill>
                  <a:srgbClr val="A5A5A5"/>
                </a:solidFill>
                <a:latin typeface="Carlito"/>
                <a:cs typeface="Carlito"/>
              </a:rPr>
              <a:t> </a:t>
            </a:r>
            <a:r>
              <a:rPr dirty="0" sz="1650" i="1">
                <a:solidFill>
                  <a:srgbClr val="A5A5A5"/>
                </a:solidFill>
                <a:latin typeface="Carlito"/>
                <a:cs typeface="Carlito"/>
              </a:rPr>
              <a:t>2018</a:t>
            </a:r>
            <a:endParaRPr sz="1650">
              <a:latin typeface="Carlito"/>
              <a:cs typeface="Carlito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369272" y="2201781"/>
            <a:ext cx="1110615" cy="1330325"/>
          </a:xfrm>
          <a:prstGeom prst="rect">
            <a:avLst/>
          </a:prstGeom>
        </p:spPr>
        <p:txBody>
          <a:bodyPr wrap="square" lIns="0" tIns="67945" rIns="0" bIns="0" rtlCol="0" vert="horz">
            <a:spAutoFit/>
          </a:bodyPr>
          <a:lstStyle/>
          <a:p>
            <a:pPr algn="ctr" marL="2540">
              <a:lnSpc>
                <a:spcPct val="100000"/>
              </a:lnSpc>
              <a:spcBef>
                <a:spcPts val="535"/>
              </a:spcBef>
            </a:pPr>
            <a:r>
              <a:rPr dirty="0" sz="2300" spc="10" b="1">
                <a:solidFill>
                  <a:srgbClr val="FF0000"/>
                </a:solidFill>
                <a:latin typeface="Carlito"/>
                <a:cs typeface="Carlito"/>
              </a:rPr>
              <a:t>94%</a:t>
            </a:r>
            <a:endParaRPr sz="2300">
              <a:latin typeface="Carlito"/>
              <a:cs typeface="Carlito"/>
            </a:endParaRPr>
          </a:p>
          <a:p>
            <a:pPr algn="ctr" marL="12700" marR="5080" indent="635">
              <a:lnSpc>
                <a:spcPct val="105800"/>
              </a:lnSpc>
              <a:spcBef>
                <a:spcPts val="215"/>
              </a:spcBef>
            </a:pPr>
            <a:r>
              <a:rPr dirty="0" sz="1800">
                <a:latin typeface="Carlito"/>
                <a:cs typeface="Carlito"/>
              </a:rPr>
              <a:t>Sinh khối  </a:t>
            </a:r>
            <a:r>
              <a:rPr dirty="0" sz="1800" spc="5">
                <a:latin typeface="Carlito"/>
                <a:cs typeface="Carlito"/>
              </a:rPr>
              <a:t>từ </a:t>
            </a:r>
            <a:r>
              <a:rPr dirty="0" sz="1800">
                <a:latin typeface="Carlito"/>
                <a:cs typeface="Carlito"/>
              </a:rPr>
              <a:t>động</a:t>
            </a:r>
            <a:r>
              <a:rPr dirty="0" sz="1800" spc="-70">
                <a:latin typeface="Carlito"/>
                <a:cs typeface="Carlito"/>
              </a:rPr>
              <a:t> </a:t>
            </a:r>
            <a:r>
              <a:rPr dirty="0" sz="1800" spc="-620">
                <a:latin typeface="Carlito"/>
                <a:cs typeface="Carlito"/>
              </a:rPr>
              <a:t>vật </a:t>
            </a:r>
            <a:r>
              <a:rPr dirty="0" sz="1800" spc="-395">
                <a:latin typeface="Carlito"/>
                <a:cs typeface="Carlito"/>
              </a:rPr>
              <a:t> </a:t>
            </a:r>
            <a:r>
              <a:rPr dirty="0" sz="1800">
                <a:latin typeface="Carlito"/>
                <a:cs typeface="Carlito"/>
              </a:rPr>
              <a:t>có</a:t>
            </a:r>
            <a:r>
              <a:rPr dirty="0" sz="1800" spc="-20">
                <a:latin typeface="Carlito"/>
                <a:cs typeface="Carlito"/>
              </a:rPr>
              <a:t> </a:t>
            </a:r>
            <a:r>
              <a:rPr dirty="0" sz="1800">
                <a:latin typeface="Carlito"/>
                <a:cs typeface="Carlito"/>
              </a:rPr>
              <a:t>vú</a:t>
            </a:r>
            <a:endParaRPr sz="1800">
              <a:latin typeface="Carlito"/>
              <a:cs typeface="Carlito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06001" y="2187624"/>
            <a:ext cx="1264285" cy="1191260"/>
          </a:xfrm>
          <a:prstGeom prst="rect">
            <a:avLst/>
          </a:prstGeom>
        </p:spPr>
        <p:txBody>
          <a:bodyPr wrap="square" lIns="0" tIns="10985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865"/>
              </a:spcBef>
            </a:pPr>
            <a:r>
              <a:rPr dirty="0" sz="2450" spc="5" b="1">
                <a:solidFill>
                  <a:srgbClr val="FF0000"/>
                </a:solidFill>
                <a:latin typeface="Carlito"/>
                <a:cs typeface="Carlito"/>
              </a:rPr>
              <a:t>50%</a:t>
            </a:r>
            <a:endParaRPr sz="2450">
              <a:latin typeface="Carlito"/>
              <a:cs typeface="Carlito"/>
            </a:endParaRPr>
          </a:p>
          <a:p>
            <a:pPr algn="ctr">
              <a:lnSpc>
                <a:spcPct val="100000"/>
              </a:lnSpc>
              <a:spcBef>
                <a:spcPts val="635"/>
              </a:spcBef>
            </a:pPr>
            <a:r>
              <a:rPr dirty="0" sz="1950" spc="15">
                <a:latin typeface="Carlito"/>
                <a:cs typeface="Carlito"/>
              </a:rPr>
              <a:t>Sử </a:t>
            </a:r>
            <a:r>
              <a:rPr dirty="0" sz="1950" spc="10">
                <a:latin typeface="Carlito"/>
                <a:cs typeface="Carlito"/>
              </a:rPr>
              <a:t>dụng</a:t>
            </a:r>
            <a:r>
              <a:rPr dirty="0" sz="1950" spc="-70">
                <a:latin typeface="Carlito"/>
                <a:cs typeface="Carlito"/>
              </a:rPr>
              <a:t> </a:t>
            </a:r>
            <a:r>
              <a:rPr dirty="0" sz="1950" spc="-595">
                <a:latin typeface="Carlito"/>
                <a:cs typeface="Carlito"/>
              </a:rPr>
              <a:t>đất</a:t>
            </a:r>
            <a:endParaRPr sz="1950">
              <a:latin typeface="Carlito"/>
              <a:cs typeface="Carlito"/>
            </a:endParaRPr>
          </a:p>
          <a:p>
            <a:pPr algn="ctr">
              <a:lnSpc>
                <a:spcPct val="100000"/>
              </a:lnSpc>
              <a:spcBef>
                <a:spcPts val="515"/>
              </a:spcBef>
            </a:pPr>
            <a:r>
              <a:rPr dirty="0" sz="1650" spc="5" i="1">
                <a:solidFill>
                  <a:srgbClr val="A5A5A5"/>
                </a:solidFill>
                <a:latin typeface="Carlito"/>
                <a:cs typeface="Carlito"/>
              </a:rPr>
              <a:t>UN</a:t>
            </a:r>
            <a:r>
              <a:rPr dirty="0" sz="1650" spc="-35" i="1">
                <a:solidFill>
                  <a:srgbClr val="A5A5A5"/>
                </a:solidFill>
                <a:latin typeface="Carlito"/>
                <a:cs typeface="Carlito"/>
              </a:rPr>
              <a:t> </a:t>
            </a:r>
            <a:r>
              <a:rPr dirty="0" sz="1650" spc="-5" i="1">
                <a:solidFill>
                  <a:srgbClr val="A5A5A5"/>
                </a:solidFill>
                <a:latin typeface="Carlito"/>
                <a:cs typeface="Carlito"/>
              </a:rPr>
              <a:t>FAO</a:t>
            </a:r>
            <a:endParaRPr sz="1650">
              <a:latin typeface="Carlito"/>
              <a:cs typeface="Carlito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057655"/>
            <a:ext cx="10058400" cy="56586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11588" y="2637475"/>
            <a:ext cx="7433945" cy="1857375"/>
          </a:xfrm>
          <a:prstGeom prst="rect"/>
        </p:spPr>
        <p:txBody>
          <a:bodyPr wrap="square" lIns="0" tIns="78740" rIns="0" bIns="0" rtlCol="0" vert="horz">
            <a:spAutoFit/>
          </a:bodyPr>
          <a:lstStyle/>
          <a:p>
            <a:pPr algn="ctr" marL="12700" marR="5080">
              <a:lnSpc>
                <a:spcPct val="89800"/>
              </a:lnSpc>
              <a:spcBef>
                <a:spcPts val="620"/>
              </a:spcBef>
            </a:pPr>
            <a:r>
              <a:rPr dirty="0" sz="4300" spc="-380">
                <a:solidFill>
                  <a:srgbClr val="FFFFFF"/>
                </a:solidFill>
                <a:latin typeface="Arial"/>
                <a:cs typeface="Arial"/>
              </a:rPr>
              <a:t>Diện </a:t>
            </a:r>
            <a:r>
              <a:rPr dirty="0" sz="4300" spc="-430">
                <a:solidFill>
                  <a:srgbClr val="FFFFFF"/>
                </a:solidFill>
                <a:latin typeface="Arial"/>
                <a:cs typeface="Arial"/>
              </a:rPr>
              <a:t>mạo </a:t>
            </a:r>
            <a:r>
              <a:rPr dirty="0" sz="4300" spc="-470">
                <a:solidFill>
                  <a:srgbClr val="FFFFFF"/>
                </a:solidFill>
                <a:latin typeface="Arial"/>
                <a:cs typeface="Arial"/>
              </a:rPr>
              <a:t>của </a:t>
            </a:r>
            <a:r>
              <a:rPr dirty="0" sz="4300" spc="-415">
                <a:solidFill>
                  <a:srgbClr val="FFFFFF"/>
                </a:solidFill>
                <a:latin typeface="Arial"/>
                <a:cs typeface="Arial"/>
              </a:rPr>
              <a:t>hành </a:t>
            </a:r>
            <a:r>
              <a:rPr dirty="0" sz="4300" spc="-290">
                <a:solidFill>
                  <a:srgbClr val="FFFFFF"/>
                </a:solidFill>
                <a:latin typeface="Arial"/>
                <a:cs typeface="Arial"/>
              </a:rPr>
              <a:t>tinh </a:t>
            </a:r>
            <a:r>
              <a:rPr dirty="0" sz="4300" spc="-420">
                <a:solidFill>
                  <a:srgbClr val="FFFFFF"/>
                </a:solidFill>
                <a:latin typeface="Arial"/>
                <a:cs typeface="Arial"/>
              </a:rPr>
              <a:t>này: </a:t>
            </a:r>
            <a:r>
              <a:rPr dirty="0" sz="4300" spc="-335">
                <a:solidFill>
                  <a:srgbClr val="FFFFFF"/>
                </a:solidFill>
                <a:latin typeface="Arial"/>
                <a:cs typeface="Arial"/>
              </a:rPr>
              <a:t>là </a:t>
            </a:r>
            <a:r>
              <a:rPr dirty="0" sz="4300" spc="-345">
                <a:solidFill>
                  <a:srgbClr val="FFFFFF"/>
                </a:solidFill>
                <a:latin typeface="Arial"/>
                <a:cs typeface="Arial"/>
              </a:rPr>
              <a:t>kết  </a:t>
            </a:r>
            <a:r>
              <a:rPr dirty="0" sz="4300" spc="-420">
                <a:solidFill>
                  <a:srgbClr val="FFFFFF"/>
                </a:solidFill>
                <a:latin typeface="Arial"/>
                <a:cs typeface="Arial"/>
              </a:rPr>
              <a:t>quả </a:t>
            </a:r>
            <a:r>
              <a:rPr dirty="0" sz="4300" spc="-470">
                <a:solidFill>
                  <a:srgbClr val="FFFFFF"/>
                </a:solidFill>
                <a:latin typeface="Arial"/>
                <a:cs typeface="Arial"/>
              </a:rPr>
              <a:t>của </a:t>
            </a:r>
            <a:r>
              <a:rPr dirty="0" sz="4300" spc="-355">
                <a:solidFill>
                  <a:srgbClr val="FFFFFF"/>
                </a:solidFill>
                <a:latin typeface="Arial"/>
                <a:cs typeface="Arial"/>
              </a:rPr>
              <a:t>hê </a:t>
            </a:r>
            <a:r>
              <a:rPr dirty="0" sz="4300" spc="-400">
                <a:solidFill>
                  <a:srgbClr val="FFFFFF"/>
                </a:solidFill>
                <a:latin typeface="Arial"/>
                <a:cs typeface="Arial"/>
              </a:rPr>
              <a:t>thống </a:t>
            </a:r>
            <a:r>
              <a:rPr dirty="0" sz="4300" spc="-555">
                <a:solidFill>
                  <a:srgbClr val="FFFFFF"/>
                </a:solidFill>
                <a:latin typeface="Arial"/>
                <a:cs typeface="Arial"/>
              </a:rPr>
              <a:t>lương </a:t>
            </a:r>
            <a:r>
              <a:rPr dirty="0" sz="4300" spc="-425">
                <a:solidFill>
                  <a:srgbClr val="FFFFFF"/>
                </a:solidFill>
                <a:latin typeface="Arial"/>
                <a:cs typeface="Arial"/>
              </a:rPr>
              <a:t>thực </a:t>
            </a:r>
            <a:r>
              <a:rPr dirty="0" sz="4300" spc="-470">
                <a:solidFill>
                  <a:srgbClr val="FFFFFF"/>
                </a:solidFill>
                <a:latin typeface="Arial"/>
                <a:cs typeface="Arial"/>
              </a:rPr>
              <a:t>của  </a:t>
            </a:r>
            <a:r>
              <a:rPr dirty="0" sz="4300" spc="-505">
                <a:solidFill>
                  <a:srgbClr val="FFFFFF"/>
                </a:solidFill>
                <a:latin typeface="Arial"/>
                <a:cs typeface="Arial"/>
              </a:rPr>
              <a:t>chúng</a:t>
            </a:r>
            <a:r>
              <a:rPr dirty="0" sz="4300" spc="-3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4300" spc="-195">
                <a:solidFill>
                  <a:srgbClr val="FFFFFF"/>
                </a:solidFill>
                <a:latin typeface="Arial"/>
                <a:cs typeface="Arial"/>
              </a:rPr>
              <a:t>ta</a:t>
            </a:r>
            <a:endParaRPr sz="4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0598" y="1214105"/>
            <a:ext cx="5276215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Báo </a:t>
            </a:r>
            <a:r>
              <a:rPr dirty="0" sz="3600" spc="5" b="0">
                <a:solidFill>
                  <a:srgbClr val="0F6D4B"/>
                </a:solidFill>
                <a:latin typeface="Times New Roman"/>
                <a:cs typeface="Times New Roman"/>
              </a:rPr>
              <a:t>cáo </a:t>
            </a: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IAASTD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năm</a:t>
            </a:r>
            <a:r>
              <a:rPr dirty="0" sz="3600" spc="-105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2009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28244" y="2525267"/>
            <a:ext cx="2656332" cy="33086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494804" y="1793279"/>
            <a:ext cx="8886190" cy="30486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450" spc="20" b="1">
                <a:solidFill>
                  <a:srgbClr val="212D75"/>
                </a:solidFill>
                <a:latin typeface="Times New Roman"/>
                <a:cs typeface="Times New Roman"/>
              </a:rPr>
              <a:t>Báo </a:t>
            </a:r>
            <a:r>
              <a:rPr dirty="0" sz="1450" spc="15" b="1">
                <a:solidFill>
                  <a:srgbClr val="212D75"/>
                </a:solidFill>
                <a:latin typeface="Times New Roman"/>
                <a:cs typeface="Times New Roman"/>
              </a:rPr>
              <a:t>cáo </a:t>
            </a:r>
            <a:r>
              <a:rPr dirty="0" sz="1450" spc="20" b="1">
                <a:solidFill>
                  <a:srgbClr val="212D75"/>
                </a:solidFill>
                <a:latin typeface="Times New Roman"/>
                <a:cs typeface="Times New Roman"/>
              </a:rPr>
              <a:t>đánh </a:t>
            </a:r>
            <a:r>
              <a:rPr dirty="0" sz="1450" spc="10" b="1">
                <a:solidFill>
                  <a:srgbClr val="212D75"/>
                </a:solidFill>
                <a:latin typeface="Times New Roman"/>
                <a:cs typeface="Times New Roman"/>
              </a:rPr>
              <a:t>gia </a:t>
            </a:r>
            <a:r>
              <a:rPr dirty="0" sz="1450" spc="15" b="1">
                <a:solidFill>
                  <a:srgbClr val="212D75"/>
                </a:solidFill>
                <a:latin typeface="Times New Roman"/>
                <a:cs typeface="Times New Roman"/>
              </a:rPr>
              <a:t>toàn cầu vê </a:t>
            </a:r>
            <a:r>
              <a:rPr dirty="0" sz="1450" spc="10" b="1">
                <a:solidFill>
                  <a:srgbClr val="212D75"/>
                </a:solidFill>
                <a:latin typeface="Times New Roman"/>
                <a:cs typeface="Times New Roman"/>
              </a:rPr>
              <a:t>kiến </a:t>
            </a:r>
            <a:r>
              <a:rPr dirty="0" sz="1450" spc="15" b="1">
                <a:solidFill>
                  <a:srgbClr val="212D75"/>
                </a:solidFill>
                <a:latin typeface="Times New Roman"/>
                <a:cs typeface="Times New Roman"/>
              </a:rPr>
              <a:t>thức nông </a:t>
            </a:r>
            <a:r>
              <a:rPr dirty="0" sz="1450" spc="10" b="1">
                <a:solidFill>
                  <a:srgbClr val="212D75"/>
                </a:solidFill>
                <a:latin typeface="Times New Roman"/>
                <a:cs typeface="Times New Roman"/>
              </a:rPr>
              <a:t>nghiệp, </a:t>
            </a:r>
            <a:r>
              <a:rPr dirty="0" sz="1450" spc="20" b="1">
                <a:solidFill>
                  <a:srgbClr val="212D75"/>
                </a:solidFill>
                <a:latin typeface="Times New Roman"/>
                <a:cs typeface="Times New Roman"/>
              </a:rPr>
              <a:t>Khoa </a:t>
            </a:r>
            <a:r>
              <a:rPr dirty="0" sz="1450" spc="15" b="1">
                <a:solidFill>
                  <a:srgbClr val="212D75"/>
                </a:solidFill>
                <a:latin typeface="Times New Roman"/>
                <a:cs typeface="Times New Roman"/>
              </a:rPr>
              <a:t>học va </a:t>
            </a:r>
            <a:r>
              <a:rPr dirty="0" sz="1450" spc="20" b="1">
                <a:solidFill>
                  <a:srgbClr val="212D75"/>
                </a:solidFill>
                <a:latin typeface="Times New Roman"/>
                <a:cs typeface="Times New Roman"/>
              </a:rPr>
              <a:t>Công </a:t>
            </a:r>
            <a:r>
              <a:rPr dirty="0" sz="1450" spc="15" b="1">
                <a:solidFill>
                  <a:srgbClr val="212D75"/>
                </a:solidFill>
                <a:latin typeface="Times New Roman"/>
                <a:cs typeface="Times New Roman"/>
              </a:rPr>
              <a:t>nghê cho phát </a:t>
            </a:r>
            <a:r>
              <a:rPr dirty="0" sz="1450" spc="10" b="1">
                <a:solidFill>
                  <a:srgbClr val="212D75"/>
                </a:solidFill>
                <a:latin typeface="Times New Roman"/>
                <a:cs typeface="Times New Roman"/>
              </a:rPr>
              <a:t>triển</a:t>
            </a:r>
            <a:r>
              <a:rPr dirty="0" sz="1450" spc="-200" b="1">
                <a:solidFill>
                  <a:srgbClr val="212D75"/>
                </a:solidFill>
                <a:latin typeface="Times New Roman"/>
                <a:cs typeface="Times New Roman"/>
              </a:rPr>
              <a:t> </a:t>
            </a:r>
            <a:r>
              <a:rPr dirty="0" sz="1450" spc="15" b="1">
                <a:solidFill>
                  <a:srgbClr val="212D75"/>
                </a:solidFill>
                <a:latin typeface="Times New Roman"/>
                <a:cs typeface="Times New Roman"/>
              </a:rPr>
              <a:t>(2009)</a:t>
            </a:r>
            <a:endParaRPr sz="14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400">
              <a:latin typeface="Times New Roman"/>
              <a:cs typeface="Times New Roman"/>
            </a:endParaRPr>
          </a:p>
          <a:p>
            <a:pPr marL="3775075" indent="-378460">
              <a:lnSpc>
                <a:spcPct val="100000"/>
              </a:lnSpc>
              <a:buFont typeface="Arial"/>
              <a:buChar char="•"/>
              <a:tabLst>
                <a:tab pos="3775075" algn="l"/>
                <a:tab pos="3775710" algn="l"/>
              </a:tabLst>
            </a:pPr>
            <a:r>
              <a:rPr dirty="0" sz="1650">
                <a:solidFill>
                  <a:srgbClr val="001A70"/>
                </a:solidFill>
                <a:latin typeface="Times New Roman"/>
                <a:cs typeface="Times New Roman"/>
              </a:rPr>
              <a:t>3 </a:t>
            </a:r>
            <a:r>
              <a:rPr dirty="0" sz="1650" spc="-5">
                <a:solidFill>
                  <a:srgbClr val="001A70"/>
                </a:solidFill>
                <a:latin typeface="Times New Roman"/>
                <a:cs typeface="Times New Roman"/>
              </a:rPr>
              <a:t>năm: </a:t>
            </a:r>
            <a:r>
              <a:rPr dirty="0" sz="1650">
                <a:solidFill>
                  <a:srgbClr val="001A70"/>
                </a:solidFill>
                <a:latin typeface="Times New Roman"/>
                <a:cs typeface="Times New Roman"/>
              </a:rPr>
              <a:t>400 soạn giả,110 quốc</a:t>
            </a:r>
            <a:r>
              <a:rPr dirty="0" sz="1650" spc="-75">
                <a:solidFill>
                  <a:srgbClr val="001A70"/>
                </a:solidFill>
                <a:latin typeface="Times New Roman"/>
                <a:cs typeface="Times New Roman"/>
              </a:rPr>
              <a:t> </a:t>
            </a:r>
            <a:r>
              <a:rPr dirty="0" sz="1650" spc="-5">
                <a:solidFill>
                  <a:srgbClr val="001A70"/>
                </a:solidFill>
                <a:latin typeface="Times New Roman"/>
                <a:cs typeface="Times New Roman"/>
              </a:rPr>
              <a:t>gia</a:t>
            </a:r>
            <a:endParaRPr sz="1650">
              <a:latin typeface="Times New Roman"/>
              <a:cs typeface="Times New Roman"/>
            </a:endParaRPr>
          </a:p>
          <a:p>
            <a:pPr marL="3775075" indent="-378460">
              <a:lnSpc>
                <a:spcPct val="100000"/>
              </a:lnSpc>
              <a:spcBef>
                <a:spcPts val="640"/>
              </a:spcBef>
              <a:buFont typeface="Arial"/>
              <a:buChar char="•"/>
              <a:tabLst>
                <a:tab pos="3775075" algn="l"/>
                <a:tab pos="3775710" algn="l"/>
              </a:tabLst>
            </a:pPr>
            <a:r>
              <a:rPr dirty="0" sz="1650" spc="-5">
                <a:solidFill>
                  <a:srgbClr val="001A70"/>
                </a:solidFill>
                <a:latin typeface="Times New Roman"/>
                <a:cs typeface="Times New Roman"/>
              </a:rPr>
              <a:t>Tập </a:t>
            </a:r>
            <a:r>
              <a:rPr dirty="0" sz="1650">
                <a:solidFill>
                  <a:srgbClr val="001A70"/>
                </a:solidFill>
                <a:latin typeface="Times New Roman"/>
                <a:cs typeface="Times New Roman"/>
              </a:rPr>
              <a:t>trung </a:t>
            </a:r>
            <a:r>
              <a:rPr dirty="0" sz="1650" spc="-5">
                <a:solidFill>
                  <a:srgbClr val="001A70"/>
                </a:solidFill>
                <a:latin typeface="Times New Roman"/>
                <a:cs typeface="Times New Roman"/>
              </a:rPr>
              <a:t>vào </a:t>
            </a:r>
            <a:r>
              <a:rPr dirty="0" sz="1650">
                <a:solidFill>
                  <a:srgbClr val="001A70"/>
                </a:solidFill>
                <a:latin typeface="Times New Roman"/>
                <a:cs typeface="Times New Roman"/>
              </a:rPr>
              <a:t>nông hô nho, nông nghiệp sinh</a:t>
            </a:r>
            <a:r>
              <a:rPr dirty="0" sz="1650" spc="-130">
                <a:solidFill>
                  <a:srgbClr val="001A70"/>
                </a:solidFill>
                <a:latin typeface="Times New Roman"/>
                <a:cs typeface="Times New Roman"/>
              </a:rPr>
              <a:t> </a:t>
            </a:r>
            <a:r>
              <a:rPr dirty="0" sz="1650" spc="-5">
                <a:solidFill>
                  <a:srgbClr val="001A70"/>
                </a:solidFill>
                <a:latin typeface="Times New Roman"/>
                <a:cs typeface="Times New Roman"/>
              </a:rPr>
              <a:t>thái</a:t>
            </a:r>
            <a:endParaRPr sz="1650">
              <a:latin typeface="Times New Roman"/>
              <a:cs typeface="Times New Roman"/>
            </a:endParaRPr>
          </a:p>
          <a:p>
            <a:pPr marL="3775075" marR="49530" indent="-378460">
              <a:lnSpc>
                <a:spcPts val="1780"/>
              </a:lnSpc>
              <a:spcBef>
                <a:spcPts val="844"/>
              </a:spcBef>
              <a:buFont typeface="Arial"/>
              <a:buChar char="•"/>
              <a:tabLst>
                <a:tab pos="3775075" algn="l"/>
                <a:tab pos="3775710" algn="l"/>
              </a:tabLst>
            </a:pPr>
            <a:r>
              <a:rPr dirty="0" sz="1650" spc="-5">
                <a:solidFill>
                  <a:srgbClr val="001A70"/>
                </a:solidFill>
                <a:latin typeface="Times New Roman"/>
                <a:cs typeface="Times New Roman"/>
              </a:rPr>
              <a:t>Thất bại của </a:t>
            </a:r>
            <a:r>
              <a:rPr dirty="0" sz="1650">
                <a:solidFill>
                  <a:srgbClr val="001A70"/>
                </a:solidFill>
                <a:latin typeface="Times New Roman"/>
                <a:cs typeface="Times New Roman"/>
              </a:rPr>
              <a:t>cuộc </a:t>
            </a:r>
            <a:r>
              <a:rPr dirty="0" sz="1650" spc="-5">
                <a:solidFill>
                  <a:srgbClr val="001A70"/>
                </a:solidFill>
                <a:latin typeface="Times New Roman"/>
                <a:cs typeface="Times New Roman"/>
              </a:rPr>
              <a:t>Cách mạng </a:t>
            </a:r>
            <a:r>
              <a:rPr dirty="0" sz="1650">
                <a:solidFill>
                  <a:srgbClr val="001A70"/>
                </a:solidFill>
                <a:latin typeface="Times New Roman"/>
                <a:cs typeface="Times New Roman"/>
              </a:rPr>
              <a:t>xanh trong </a:t>
            </a:r>
            <a:r>
              <a:rPr dirty="0" sz="1650" spc="-5">
                <a:solidFill>
                  <a:srgbClr val="001A70"/>
                </a:solidFill>
                <a:latin typeface="Times New Roman"/>
                <a:cs typeface="Times New Roman"/>
              </a:rPr>
              <a:t>việc giải quyết các  vấn </a:t>
            </a:r>
            <a:r>
              <a:rPr dirty="0" sz="1650">
                <a:solidFill>
                  <a:srgbClr val="001A70"/>
                </a:solidFill>
                <a:latin typeface="Times New Roman"/>
                <a:cs typeface="Times New Roman"/>
              </a:rPr>
              <a:t>đê nổi</a:t>
            </a:r>
            <a:r>
              <a:rPr dirty="0" sz="1650" spc="-20">
                <a:solidFill>
                  <a:srgbClr val="001A70"/>
                </a:solidFill>
                <a:latin typeface="Times New Roman"/>
                <a:cs typeface="Times New Roman"/>
              </a:rPr>
              <a:t> </a:t>
            </a:r>
            <a:r>
              <a:rPr dirty="0" sz="1650" spc="-5">
                <a:solidFill>
                  <a:srgbClr val="001A70"/>
                </a:solidFill>
                <a:latin typeface="Times New Roman"/>
                <a:cs typeface="Times New Roman"/>
              </a:rPr>
              <a:t>cộm.</a:t>
            </a:r>
            <a:endParaRPr sz="1650">
              <a:latin typeface="Times New Roman"/>
              <a:cs typeface="Times New Roman"/>
            </a:endParaRPr>
          </a:p>
          <a:p>
            <a:pPr marL="3775075" marR="134620" indent="-378460">
              <a:lnSpc>
                <a:spcPts val="1780"/>
              </a:lnSpc>
              <a:spcBef>
                <a:spcPts val="835"/>
              </a:spcBef>
              <a:buFont typeface="Arial"/>
              <a:buChar char="•"/>
              <a:tabLst>
                <a:tab pos="3775075" algn="l"/>
                <a:tab pos="3775710" algn="l"/>
              </a:tabLst>
            </a:pPr>
            <a:r>
              <a:rPr dirty="0" sz="1650" spc="5">
                <a:solidFill>
                  <a:srgbClr val="001A70"/>
                </a:solidFill>
                <a:latin typeface="Times New Roman"/>
                <a:cs typeface="Times New Roman"/>
              </a:rPr>
              <a:t>“Chúng </a:t>
            </a:r>
            <a:r>
              <a:rPr dirty="0" sz="1650" spc="-10">
                <a:solidFill>
                  <a:srgbClr val="001A70"/>
                </a:solidFill>
                <a:latin typeface="Times New Roman"/>
                <a:cs typeface="Times New Roman"/>
              </a:rPr>
              <a:t>ta </a:t>
            </a:r>
            <a:r>
              <a:rPr dirty="0" sz="1650">
                <a:solidFill>
                  <a:srgbClr val="001A70"/>
                </a:solidFill>
                <a:latin typeface="Times New Roman"/>
                <a:cs typeface="Times New Roman"/>
              </a:rPr>
              <a:t>không </a:t>
            </a:r>
            <a:r>
              <a:rPr dirty="0" sz="1650" spc="-5">
                <a:solidFill>
                  <a:srgbClr val="001A70"/>
                </a:solidFill>
                <a:latin typeface="Times New Roman"/>
                <a:cs typeface="Times New Roman"/>
              </a:rPr>
              <a:t>thê </a:t>
            </a:r>
            <a:r>
              <a:rPr dirty="0" sz="1650">
                <a:solidFill>
                  <a:srgbClr val="001A70"/>
                </a:solidFill>
                <a:latin typeface="Times New Roman"/>
                <a:cs typeface="Times New Roman"/>
              </a:rPr>
              <a:t>lựa chọn </a:t>
            </a:r>
            <a:r>
              <a:rPr dirty="0" sz="1650" spc="-5">
                <a:solidFill>
                  <a:srgbClr val="001A70"/>
                </a:solidFill>
                <a:latin typeface="Times New Roman"/>
                <a:cs typeface="Times New Roman"/>
              </a:rPr>
              <a:t>tiếp tục </a:t>
            </a:r>
            <a:r>
              <a:rPr dirty="0" sz="1650">
                <a:solidFill>
                  <a:srgbClr val="001A70"/>
                </a:solidFill>
                <a:latin typeface="Times New Roman"/>
                <a:cs typeface="Times New Roman"/>
              </a:rPr>
              <a:t>kinh doanh như</a:t>
            </a:r>
            <a:r>
              <a:rPr dirty="0" sz="1650" spc="-125">
                <a:solidFill>
                  <a:srgbClr val="001A70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001A70"/>
                </a:solidFill>
                <a:latin typeface="Times New Roman"/>
                <a:cs typeface="Times New Roman"/>
              </a:rPr>
              <a:t>hiện  </a:t>
            </a:r>
            <a:r>
              <a:rPr dirty="0" sz="1650" spc="-5">
                <a:solidFill>
                  <a:srgbClr val="001A70"/>
                </a:solidFill>
                <a:latin typeface="Times New Roman"/>
                <a:cs typeface="Times New Roman"/>
              </a:rPr>
              <a:t>tại” </a:t>
            </a:r>
            <a:r>
              <a:rPr dirty="0" sz="1650">
                <a:solidFill>
                  <a:srgbClr val="001A70"/>
                </a:solidFill>
                <a:latin typeface="Times New Roman"/>
                <a:cs typeface="Times New Roman"/>
              </a:rPr>
              <a:t>– Robert</a:t>
            </a:r>
            <a:r>
              <a:rPr dirty="0" sz="1650" spc="-35">
                <a:solidFill>
                  <a:srgbClr val="001A70"/>
                </a:solidFill>
                <a:latin typeface="Times New Roman"/>
                <a:cs typeface="Times New Roman"/>
              </a:rPr>
              <a:t> </a:t>
            </a:r>
            <a:r>
              <a:rPr dirty="0" sz="1650" spc="-5">
                <a:solidFill>
                  <a:srgbClr val="001A70"/>
                </a:solidFill>
                <a:latin typeface="Times New Roman"/>
                <a:cs typeface="Times New Roman"/>
              </a:rPr>
              <a:t>Watson</a:t>
            </a:r>
            <a:endParaRPr sz="1650">
              <a:latin typeface="Times New Roman"/>
              <a:cs typeface="Times New Roman"/>
            </a:endParaRPr>
          </a:p>
          <a:p>
            <a:pPr marL="3775075" marR="5080" indent="-378460">
              <a:lnSpc>
                <a:spcPts val="1789"/>
              </a:lnSpc>
              <a:spcBef>
                <a:spcPts val="810"/>
              </a:spcBef>
              <a:buFont typeface="Arial"/>
              <a:buChar char="•"/>
              <a:tabLst>
                <a:tab pos="3775075" algn="l"/>
                <a:tab pos="3775710" algn="l"/>
              </a:tabLst>
            </a:pPr>
            <a:r>
              <a:rPr dirty="0" sz="1650">
                <a:solidFill>
                  <a:srgbClr val="001A70"/>
                </a:solidFill>
                <a:latin typeface="Times New Roman"/>
                <a:cs typeface="Times New Roman"/>
              </a:rPr>
              <a:t>Hê thống lương thực va nông </a:t>
            </a:r>
            <a:r>
              <a:rPr dirty="0" sz="1650" spc="-5">
                <a:solidFill>
                  <a:srgbClr val="001A70"/>
                </a:solidFill>
                <a:latin typeface="Times New Roman"/>
                <a:cs typeface="Times New Roman"/>
              </a:rPr>
              <a:t>nghiệp </a:t>
            </a:r>
            <a:r>
              <a:rPr dirty="0" sz="1650">
                <a:solidFill>
                  <a:srgbClr val="001A70"/>
                </a:solidFill>
                <a:latin typeface="Times New Roman"/>
                <a:cs typeface="Times New Roman"/>
              </a:rPr>
              <a:t>thê giới cần </a:t>
            </a:r>
            <a:r>
              <a:rPr dirty="0" sz="1650" spc="-5">
                <a:solidFill>
                  <a:srgbClr val="001A70"/>
                </a:solidFill>
                <a:latin typeface="Times New Roman"/>
                <a:cs typeface="Times New Roman"/>
              </a:rPr>
              <a:t>chuyển</a:t>
            </a:r>
            <a:r>
              <a:rPr dirty="0" sz="1650" spc="-125">
                <a:solidFill>
                  <a:srgbClr val="001A70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001A70"/>
                </a:solidFill>
                <a:latin typeface="Times New Roman"/>
                <a:cs typeface="Times New Roman"/>
              </a:rPr>
              <a:t>đổi  </a:t>
            </a:r>
            <a:r>
              <a:rPr dirty="0" sz="1650" spc="-5">
                <a:solidFill>
                  <a:srgbClr val="001A70"/>
                </a:solidFill>
                <a:latin typeface="Times New Roman"/>
                <a:cs typeface="Times New Roman"/>
              </a:rPr>
              <a:t>triệt</a:t>
            </a:r>
            <a:r>
              <a:rPr dirty="0" sz="1650" spc="-35">
                <a:solidFill>
                  <a:srgbClr val="001A70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001A70"/>
                </a:solidFill>
                <a:latin typeface="Times New Roman"/>
                <a:cs typeface="Times New Roman"/>
              </a:rPr>
              <a:t>đê.</a:t>
            </a:r>
            <a:endParaRPr sz="1650">
              <a:latin typeface="Times New Roman"/>
              <a:cs typeface="Times New Roman"/>
            </a:endParaRPr>
          </a:p>
          <a:p>
            <a:pPr marL="3775075" indent="-378460">
              <a:lnSpc>
                <a:spcPct val="100000"/>
              </a:lnSpc>
              <a:spcBef>
                <a:spcPts val="595"/>
              </a:spcBef>
              <a:buFont typeface="Arial"/>
              <a:buChar char="•"/>
              <a:tabLst>
                <a:tab pos="3775075" algn="l"/>
                <a:tab pos="3775710" algn="l"/>
              </a:tabLst>
            </a:pPr>
            <a:r>
              <a:rPr dirty="0" sz="1650" spc="5">
                <a:solidFill>
                  <a:srgbClr val="001A70"/>
                </a:solidFill>
                <a:latin typeface="Times New Roman"/>
                <a:cs typeface="Times New Roman"/>
              </a:rPr>
              <a:t>Sư </a:t>
            </a:r>
            <a:r>
              <a:rPr dirty="0" sz="1650">
                <a:solidFill>
                  <a:srgbClr val="001A70"/>
                </a:solidFill>
                <a:latin typeface="Times New Roman"/>
                <a:cs typeface="Times New Roman"/>
              </a:rPr>
              <a:t>phu </a:t>
            </a:r>
            <a:r>
              <a:rPr dirty="0" sz="1650" spc="-5">
                <a:solidFill>
                  <a:srgbClr val="001A70"/>
                </a:solidFill>
                <a:latin typeface="Times New Roman"/>
                <a:cs typeface="Times New Roman"/>
              </a:rPr>
              <a:t>thuộc </a:t>
            </a:r>
            <a:r>
              <a:rPr dirty="0" sz="1650">
                <a:solidFill>
                  <a:srgbClr val="001A70"/>
                </a:solidFill>
                <a:latin typeface="Times New Roman"/>
                <a:cs typeface="Times New Roman"/>
              </a:rPr>
              <a:t>quá </a:t>
            </a:r>
            <a:r>
              <a:rPr dirty="0" sz="1650" spc="-5">
                <a:solidFill>
                  <a:srgbClr val="001A70"/>
                </a:solidFill>
                <a:latin typeface="Times New Roman"/>
                <a:cs typeface="Times New Roman"/>
              </a:rPr>
              <a:t>mức vào các giải </a:t>
            </a:r>
            <a:r>
              <a:rPr dirty="0" sz="1650">
                <a:solidFill>
                  <a:srgbClr val="001A70"/>
                </a:solidFill>
                <a:latin typeface="Times New Roman"/>
                <a:cs typeface="Times New Roman"/>
              </a:rPr>
              <a:t>pháp công</a:t>
            </a:r>
            <a:r>
              <a:rPr dirty="0" sz="1650" spc="-25">
                <a:solidFill>
                  <a:srgbClr val="001A70"/>
                </a:solidFill>
                <a:latin typeface="Times New Roman"/>
                <a:cs typeface="Times New Roman"/>
              </a:rPr>
              <a:t> </a:t>
            </a:r>
            <a:r>
              <a:rPr dirty="0" sz="1650" spc="-5">
                <a:solidFill>
                  <a:srgbClr val="001A70"/>
                </a:solidFill>
                <a:latin typeface="Times New Roman"/>
                <a:cs typeface="Times New Roman"/>
              </a:rPr>
              <a:t>nghiệp.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977778" y="5044440"/>
            <a:ext cx="4721629" cy="14293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0598" y="1214105"/>
            <a:ext cx="7917180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Đánh </a:t>
            </a:r>
            <a:r>
              <a:rPr dirty="0" sz="3600" spc="5" b="0">
                <a:solidFill>
                  <a:srgbClr val="0F6D4B"/>
                </a:solidFill>
                <a:latin typeface="Times New Roman"/>
                <a:cs typeface="Times New Roman"/>
              </a:rPr>
              <a:t>giá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Thương </a:t>
            </a: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mại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và </a:t>
            </a: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Môi </a:t>
            </a: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trường</a:t>
            </a:r>
            <a:r>
              <a:rPr dirty="0" sz="3600" spc="-155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2013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79606" y="2520220"/>
            <a:ext cx="5528310" cy="3105785"/>
          </a:xfrm>
          <a:prstGeom prst="rect">
            <a:avLst/>
          </a:prstGeom>
        </p:spPr>
        <p:txBody>
          <a:bodyPr wrap="square" lIns="0" tIns="39370" rIns="0" bIns="0" rtlCol="0" vert="horz">
            <a:spAutoFit/>
          </a:bodyPr>
          <a:lstStyle/>
          <a:p>
            <a:pPr marL="390525" marR="82550" indent="-378460">
              <a:lnSpc>
                <a:spcPct val="90800"/>
              </a:lnSpc>
              <a:spcBef>
                <a:spcPts val="310"/>
              </a:spcBef>
              <a:buFont typeface="Arial"/>
              <a:buChar char="•"/>
              <a:tabLst>
                <a:tab pos="389890" algn="l"/>
                <a:tab pos="391160" algn="l"/>
              </a:tabLst>
            </a:pPr>
            <a:r>
              <a:rPr dirty="0" sz="1800" spc="10">
                <a:solidFill>
                  <a:srgbClr val="001A70"/>
                </a:solidFill>
                <a:latin typeface="Times New Roman"/>
                <a:cs typeface="Times New Roman"/>
              </a:rPr>
              <a:t>Chúng </a:t>
            </a:r>
            <a:r>
              <a:rPr dirty="0" sz="1800">
                <a:solidFill>
                  <a:srgbClr val="001A70"/>
                </a:solidFill>
                <a:latin typeface="Times New Roman"/>
                <a:cs typeface="Times New Roman"/>
              </a:rPr>
              <a:t>ta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cần nghi </a:t>
            </a:r>
            <a:r>
              <a:rPr dirty="0" sz="1800" spc="10">
                <a:solidFill>
                  <a:srgbClr val="001A70"/>
                </a:solidFill>
                <a:latin typeface="Times New Roman"/>
                <a:cs typeface="Times New Roman"/>
              </a:rPr>
              <a:t>ngơ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các </a:t>
            </a:r>
            <a:r>
              <a:rPr dirty="0" sz="1800">
                <a:solidFill>
                  <a:srgbClr val="001A70"/>
                </a:solidFill>
                <a:latin typeface="Times New Roman"/>
                <a:cs typeface="Times New Roman"/>
              </a:rPr>
              <a:t>gia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thuyết đã định hướng  cho </a:t>
            </a:r>
            <a:r>
              <a:rPr dirty="0" sz="1800" spc="-5">
                <a:solidFill>
                  <a:srgbClr val="001A70"/>
                </a:solidFill>
                <a:latin typeface="Times New Roman"/>
                <a:cs typeface="Times New Roman"/>
              </a:rPr>
              <a:t>các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chính </a:t>
            </a:r>
            <a:r>
              <a:rPr dirty="0" sz="1800">
                <a:solidFill>
                  <a:srgbClr val="001A70"/>
                </a:solidFill>
                <a:latin typeface="Times New Roman"/>
                <a:cs typeface="Times New Roman"/>
              </a:rPr>
              <a:t>sách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lương </a:t>
            </a:r>
            <a:r>
              <a:rPr dirty="0" sz="1800">
                <a:solidFill>
                  <a:srgbClr val="001A70"/>
                </a:solidFill>
                <a:latin typeface="Times New Roman"/>
                <a:cs typeface="Times New Roman"/>
              </a:rPr>
              <a:t>thực,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nông nghiệp </a:t>
            </a:r>
            <a:r>
              <a:rPr dirty="0" sz="1800" spc="10">
                <a:solidFill>
                  <a:srgbClr val="001A70"/>
                </a:solidFill>
                <a:latin typeface="Times New Roman"/>
                <a:cs typeface="Times New Roman"/>
              </a:rPr>
              <a:t>va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thương  </a:t>
            </a:r>
            <a:r>
              <a:rPr dirty="0" sz="1800" spc="-5">
                <a:solidFill>
                  <a:srgbClr val="001A70"/>
                </a:solidFill>
                <a:latin typeface="Times New Roman"/>
                <a:cs typeface="Times New Roman"/>
              </a:rPr>
              <a:t>mai</a:t>
            </a:r>
            <a:endParaRPr sz="1800">
              <a:latin typeface="Times New Roman"/>
              <a:cs typeface="Times New Roman"/>
            </a:endParaRPr>
          </a:p>
          <a:p>
            <a:pPr marL="390525" marR="5080" indent="-378460">
              <a:lnSpc>
                <a:spcPts val="1960"/>
              </a:lnSpc>
              <a:spcBef>
                <a:spcPts val="855"/>
              </a:spcBef>
              <a:buFont typeface="Arial"/>
              <a:buChar char="•"/>
              <a:tabLst>
                <a:tab pos="389890" algn="l"/>
                <a:tab pos="391160" algn="l"/>
              </a:tabLst>
            </a:pPr>
            <a:r>
              <a:rPr dirty="0" sz="1800" spc="10">
                <a:solidFill>
                  <a:srgbClr val="001A70"/>
                </a:solidFill>
                <a:latin typeface="Times New Roman"/>
                <a:cs typeface="Times New Roman"/>
              </a:rPr>
              <a:t>Chúng </a:t>
            </a:r>
            <a:r>
              <a:rPr dirty="0" sz="1800">
                <a:solidFill>
                  <a:srgbClr val="001A70"/>
                </a:solidFill>
                <a:latin typeface="Times New Roman"/>
                <a:cs typeface="Times New Roman"/>
              </a:rPr>
              <a:t>ta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cần </a:t>
            </a:r>
            <a:r>
              <a:rPr dirty="0" sz="1800">
                <a:solidFill>
                  <a:srgbClr val="001A70"/>
                </a:solidFill>
                <a:latin typeface="Times New Roman"/>
                <a:cs typeface="Times New Roman"/>
              </a:rPr>
              <a:t>một mô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hình chuyển đổi </a:t>
            </a:r>
            <a:r>
              <a:rPr dirty="0" sz="1800">
                <a:solidFill>
                  <a:srgbClr val="001A70"/>
                </a:solidFill>
                <a:latin typeface="Times New Roman"/>
                <a:cs typeface="Times New Roman"/>
              </a:rPr>
              <a:t>kiểu </a:t>
            </a:r>
            <a:r>
              <a:rPr dirty="0" sz="1800" spc="-5">
                <a:solidFill>
                  <a:srgbClr val="001A70"/>
                </a:solidFill>
                <a:latin typeface="Times New Roman"/>
                <a:cs typeface="Times New Roman"/>
              </a:rPr>
              <a:t>mẫu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trong  nông nghiệp: </a:t>
            </a:r>
            <a:r>
              <a:rPr dirty="0" sz="1800">
                <a:solidFill>
                  <a:srgbClr val="001A70"/>
                </a:solidFill>
                <a:latin typeface="Times New Roman"/>
                <a:cs typeface="Times New Roman"/>
              </a:rPr>
              <a:t>tư “cách mạng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xanh” </a:t>
            </a:r>
            <a:r>
              <a:rPr dirty="0" sz="1800">
                <a:solidFill>
                  <a:srgbClr val="001A70"/>
                </a:solidFill>
                <a:latin typeface="Times New Roman"/>
                <a:cs typeface="Times New Roman"/>
              </a:rPr>
              <a:t>sang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hướng </a:t>
            </a:r>
            <a:r>
              <a:rPr dirty="0" sz="1800">
                <a:solidFill>
                  <a:srgbClr val="001A70"/>
                </a:solidFill>
                <a:latin typeface="Times New Roman"/>
                <a:cs typeface="Times New Roman"/>
              </a:rPr>
              <a:t>tiếp cân  “thâm canh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sinh</a:t>
            </a:r>
            <a:r>
              <a:rPr dirty="0" sz="1800" spc="-20">
                <a:solidFill>
                  <a:srgbClr val="001A70"/>
                </a:solidFill>
                <a:latin typeface="Times New Roman"/>
                <a:cs typeface="Times New Roman"/>
              </a:rPr>
              <a:t>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thái”</a:t>
            </a:r>
            <a:endParaRPr sz="1800">
              <a:latin typeface="Times New Roman"/>
              <a:cs typeface="Times New Roman"/>
            </a:endParaRPr>
          </a:p>
          <a:p>
            <a:pPr marL="390525" marR="169545" indent="-378460">
              <a:lnSpc>
                <a:spcPts val="1970"/>
              </a:lnSpc>
              <a:spcBef>
                <a:spcPts val="810"/>
              </a:spcBef>
              <a:buFont typeface="Arial"/>
              <a:buChar char="•"/>
              <a:tabLst>
                <a:tab pos="389890" algn="l"/>
                <a:tab pos="391160" algn="l"/>
              </a:tabLst>
            </a:pPr>
            <a:r>
              <a:rPr dirty="0" sz="1800" spc="10">
                <a:solidFill>
                  <a:srgbClr val="001A70"/>
                </a:solidFill>
                <a:latin typeface="Times New Roman"/>
                <a:cs typeface="Times New Roman"/>
              </a:rPr>
              <a:t>Chuyển đổi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nhanh </a:t>
            </a:r>
            <a:r>
              <a:rPr dirty="0" sz="1800">
                <a:solidFill>
                  <a:srgbClr val="001A70"/>
                </a:solidFill>
                <a:latin typeface="Times New Roman"/>
                <a:cs typeface="Times New Roman"/>
              </a:rPr>
              <a:t>tư </a:t>
            </a:r>
            <a:r>
              <a:rPr dirty="0" sz="1800" spc="10">
                <a:solidFill>
                  <a:srgbClr val="001A70"/>
                </a:solidFill>
                <a:latin typeface="Times New Roman"/>
                <a:cs typeface="Times New Roman"/>
              </a:rPr>
              <a:t>độc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canh thông thường sang</a:t>
            </a:r>
            <a:r>
              <a:rPr dirty="0" sz="1800" spc="-180">
                <a:solidFill>
                  <a:srgbClr val="001A70"/>
                </a:solidFill>
                <a:latin typeface="Times New Roman"/>
                <a:cs typeface="Times New Roman"/>
              </a:rPr>
              <a:t>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các  hê thống </a:t>
            </a:r>
            <a:r>
              <a:rPr dirty="0" sz="1800">
                <a:solidFill>
                  <a:srgbClr val="001A70"/>
                </a:solidFill>
                <a:latin typeface="Times New Roman"/>
                <a:cs typeface="Times New Roman"/>
              </a:rPr>
              <a:t>tái tạo bền</a:t>
            </a:r>
            <a:r>
              <a:rPr dirty="0" sz="1800" spc="-5">
                <a:solidFill>
                  <a:srgbClr val="001A70"/>
                </a:solidFill>
                <a:latin typeface="Times New Roman"/>
                <a:cs typeface="Times New Roman"/>
              </a:rPr>
              <a:t> </a:t>
            </a:r>
            <a:r>
              <a:rPr dirty="0" sz="1800" spc="10">
                <a:solidFill>
                  <a:srgbClr val="001A70"/>
                </a:solidFill>
                <a:latin typeface="Times New Roman"/>
                <a:cs typeface="Times New Roman"/>
              </a:rPr>
              <a:t>vững.</a:t>
            </a:r>
            <a:endParaRPr sz="1800">
              <a:latin typeface="Times New Roman"/>
              <a:cs typeface="Times New Roman"/>
            </a:endParaRPr>
          </a:p>
          <a:p>
            <a:pPr marL="390525" marR="43815" indent="-378460">
              <a:lnSpc>
                <a:spcPct val="90800"/>
              </a:lnSpc>
              <a:spcBef>
                <a:spcPts val="785"/>
              </a:spcBef>
              <a:buFont typeface="Arial"/>
              <a:buChar char="•"/>
              <a:tabLst>
                <a:tab pos="389890" algn="l"/>
                <a:tab pos="391160" algn="l"/>
              </a:tabLst>
            </a:pP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Sư chuyển </a:t>
            </a:r>
            <a:r>
              <a:rPr dirty="0" sz="1800" spc="10">
                <a:solidFill>
                  <a:srgbClr val="001A70"/>
                </a:solidFill>
                <a:latin typeface="Times New Roman"/>
                <a:cs typeface="Times New Roman"/>
              </a:rPr>
              <a:t>đổi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này </a:t>
            </a:r>
            <a:r>
              <a:rPr dirty="0" sz="1800">
                <a:solidFill>
                  <a:srgbClr val="001A70"/>
                </a:solidFill>
                <a:latin typeface="Times New Roman"/>
                <a:cs typeface="Times New Roman"/>
              </a:rPr>
              <a:t>mang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nghĩa </a:t>
            </a:r>
            <a:r>
              <a:rPr dirty="0" sz="1800">
                <a:solidFill>
                  <a:srgbClr val="001A70"/>
                </a:solidFill>
                <a:latin typeface="Times New Roman"/>
                <a:cs typeface="Times New Roman"/>
              </a:rPr>
              <a:t>sâu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rộng hơn </a:t>
            </a:r>
            <a:r>
              <a:rPr dirty="0" sz="1800">
                <a:solidFill>
                  <a:srgbClr val="001A70"/>
                </a:solidFill>
                <a:latin typeface="Times New Roman"/>
                <a:cs typeface="Times New Roman"/>
              </a:rPr>
              <a:t>là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chỉ đơn  giản </a:t>
            </a:r>
            <a:r>
              <a:rPr dirty="0" sz="1800" spc="10">
                <a:solidFill>
                  <a:srgbClr val="001A70"/>
                </a:solidFill>
                <a:latin typeface="Times New Roman"/>
                <a:cs typeface="Times New Roman"/>
              </a:rPr>
              <a:t>bẻ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gãy </a:t>
            </a:r>
            <a:r>
              <a:rPr dirty="0" sz="1800" spc="-5">
                <a:solidFill>
                  <a:srgbClr val="001A70"/>
                </a:solidFill>
                <a:latin typeface="Times New Roman"/>
                <a:cs typeface="Times New Roman"/>
              </a:rPr>
              <a:t>các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hê thống </a:t>
            </a:r>
            <a:r>
              <a:rPr dirty="0" sz="1800">
                <a:solidFill>
                  <a:srgbClr val="001A70"/>
                </a:solidFill>
                <a:latin typeface="Times New Roman"/>
                <a:cs typeface="Times New Roman"/>
              </a:rPr>
              <a:t>sản </a:t>
            </a:r>
            <a:r>
              <a:rPr dirty="0" sz="1800" spc="10">
                <a:solidFill>
                  <a:srgbClr val="001A70"/>
                </a:solidFill>
                <a:latin typeface="Times New Roman"/>
                <a:cs typeface="Times New Roman"/>
              </a:rPr>
              <a:t>xuất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nông nghiệp theo  </a:t>
            </a:r>
            <a:r>
              <a:rPr dirty="0" sz="1800" spc="10">
                <a:solidFill>
                  <a:srgbClr val="001A70"/>
                </a:solidFill>
                <a:latin typeface="Times New Roman"/>
                <a:cs typeface="Times New Roman"/>
              </a:rPr>
              <a:t>quy </a:t>
            </a:r>
            <a:r>
              <a:rPr dirty="0" sz="1800">
                <a:solidFill>
                  <a:srgbClr val="001A70"/>
                </a:solidFill>
                <a:latin typeface="Times New Roman"/>
                <a:cs typeface="Times New Roman"/>
              </a:rPr>
              <a:t>mô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nông nghiệp </a:t>
            </a:r>
            <a:r>
              <a:rPr dirty="0" sz="1800">
                <a:solidFill>
                  <a:srgbClr val="001A70"/>
                </a:solidFill>
                <a:latin typeface="Times New Roman"/>
                <a:cs typeface="Times New Roman"/>
              </a:rPr>
              <a:t>hiện</a:t>
            </a:r>
            <a:r>
              <a:rPr dirty="0" sz="1800" spc="-30">
                <a:solidFill>
                  <a:srgbClr val="001A70"/>
                </a:solidFill>
                <a:latin typeface="Times New Roman"/>
                <a:cs typeface="Times New Roman"/>
              </a:rPr>
              <a:t> </a:t>
            </a:r>
            <a:r>
              <a:rPr dirty="0" sz="1800" spc="5">
                <a:solidFill>
                  <a:srgbClr val="001A70"/>
                </a:solidFill>
                <a:latin typeface="Times New Roman"/>
                <a:cs typeface="Times New Roman"/>
              </a:rPr>
              <a:t>có.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28244" y="2525267"/>
            <a:ext cx="2673096" cy="33086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718816" y="1760220"/>
            <a:ext cx="4622292" cy="4686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6247" y="1358860"/>
            <a:ext cx="5760085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Đại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hội </a:t>
            </a: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Liên </a:t>
            </a: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Hiệp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Quốc </a:t>
            </a:r>
            <a:r>
              <a:rPr dirty="0" sz="3600" spc="25" b="0">
                <a:solidFill>
                  <a:srgbClr val="0F6D4B"/>
                </a:solidFill>
                <a:latin typeface="Times New Roman"/>
                <a:cs typeface="Times New Roman"/>
              </a:rPr>
              <a:t>2017</a:t>
            </a:r>
            <a:r>
              <a:rPr dirty="0" sz="3600" spc="-250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:</a:t>
            </a:r>
            <a:endParaRPr sz="3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48511" y="1225296"/>
            <a:ext cx="7409688" cy="51694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226819" y="1658111"/>
            <a:ext cx="3380740" cy="3089275"/>
          </a:xfrm>
          <a:prstGeom prst="rect">
            <a:avLst/>
          </a:prstGeom>
          <a:solidFill>
            <a:srgbClr val="F2F2F2"/>
          </a:solidFill>
        </p:spPr>
        <p:txBody>
          <a:bodyPr wrap="square" lIns="0" tIns="57150" rIns="0" bIns="0" rtlCol="0" vert="horz">
            <a:spAutoFit/>
          </a:bodyPr>
          <a:lstStyle/>
          <a:p>
            <a:pPr algn="ctr" marL="86360" marR="76200">
              <a:lnSpc>
                <a:spcPct val="100000"/>
              </a:lnSpc>
              <a:spcBef>
                <a:spcPts val="450"/>
              </a:spcBef>
            </a:pPr>
            <a:r>
              <a:rPr dirty="0" sz="2200" spc="-5" b="1">
                <a:latin typeface="Times New Roman"/>
                <a:cs typeface="Times New Roman"/>
              </a:rPr>
              <a:t>...“ việc ngành công nghiệp  hóa </a:t>
            </a:r>
            <a:r>
              <a:rPr dirty="0" sz="2200" b="1">
                <a:latin typeface="Times New Roman"/>
                <a:cs typeface="Times New Roman"/>
              </a:rPr>
              <a:t>chất nông </a:t>
            </a:r>
            <a:r>
              <a:rPr dirty="0" sz="2200" spc="-5" b="1">
                <a:latin typeface="Times New Roman"/>
                <a:cs typeface="Times New Roman"/>
              </a:rPr>
              <a:t>nghiệp  </a:t>
            </a:r>
            <a:r>
              <a:rPr dirty="0" sz="2200" b="1">
                <a:latin typeface="Times New Roman"/>
                <a:cs typeface="Times New Roman"/>
              </a:rPr>
              <a:t>khẳng </a:t>
            </a:r>
            <a:r>
              <a:rPr dirty="0" sz="2200" spc="-5" b="1">
                <a:latin typeface="Times New Roman"/>
                <a:cs typeface="Times New Roman"/>
              </a:rPr>
              <a:t>định rằng thuốc </a:t>
            </a:r>
            <a:r>
              <a:rPr dirty="0" sz="2200" spc="-10" b="1">
                <a:latin typeface="Times New Roman"/>
                <a:cs typeface="Times New Roman"/>
              </a:rPr>
              <a:t>trừ  </a:t>
            </a:r>
            <a:r>
              <a:rPr dirty="0" sz="2200" spc="-5" b="1">
                <a:latin typeface="Times New Roman"/>
                <a:cs typeface="Times New Roman"/>
              </a:rPr>
              <a:t>sâu là </a:t>
            </a:r>
            <a:r>
              <a:rPr dirty="0" sz="2200" spc="-10" b="1">
                <a:latin typeface="Times New Roman"/>
                <a:cs typeface="Times New Roman"/>
              </a:rPr>
              <a:t>cần </a:t>
            </a:r>
            <a:r>
              <a:rPr dirty="0" sz="2200" spc="-5" b="1">
                <a:latin typeface="Times New Roman"/>
                <a:cs typeface="Times New Roman"/>
              </a:rPr>
              <a:t>thiết </a:t>
            </a:r>
            <a:r>
              <a:rPr dirty="0" sz="2200" b="1">
                <a:latin typeface="Times New Roman"/>
                <a:cs typeface="Times New Roman"/>
              </a:rPr>
              <a:t>để </a:t>
            </a:r>
            <a:r>
              <a:rPr dirty="0" sz="2200" spc="-5" b="1">
                <a:latin typeface="Times New Roman"/>
                <a:cs typeface="Times New Roman"/>
              </a:rPr>
              <a:t>đảm  bảo </a:t>
            </a:r>
            <a:r>
              <a:rPr dirty="0" sz="2200" spc="5" b="1">
                <a:latin typeface="Times New Roman"/>
                <a:cs typeface="Times New Roman"/>
              </a:rPr>
              <a:t>an </a:t>
            </a:r>
            <a:r>
              <a:rPr dirty="0" sz="2200" spc="-5" b="1">
                <a:latin typeface="Times New Roman"/>
                <a:cs typeface="Times New Roman"/>
              </a:rPr>
              <a:t>ninh lương thực  không những </a:t>
            </a:r>
            <a:r>
              <a:rPr dirty="0" sz="2200" spc="-5" b="1">
                <a:solidFill>
                  <a:srgbClr val="FF0000"/>
                </a:solidFill>
                <a:latin typeface="Times New Roman"/>
                <a:cs typeface="Times New Roman"/>
              </a:rPr>
              <a:t>không chính  xác</a:t>
            </a:r>
            <a:r>
              <a:rPr dirty="0" sz="2200" spc="-5" b="1">
                <a:latin typeface="Times New Roman"/>
                <a:cs typeface="Times New Roman"/>
              </a:rPr>
              <a:t>, </a:t>
            </a:r>
            <a:r>
              <a:rPr dirty="0" sz="2200" spc="-10" b="1">
                <a:latin typeface="Times New Roman"/>
                <a:cs typeface="Times New Roman"/>
              </a:rPr>
              <a:t>mà còn </a:t>
            </a:r>
            <a:r>
              <a:rPr dirty="0" sz="2200" spc="-5" b="1">
                <a:solidFill>
                  <a:srgbClr val="FF0000"/>
                </a:solidFill>
                <a:latin typeface="Times New Roman"/>
                <a:cs typeface="Times New Roman"/>
              </a:rPr>
              <a:t>sai </a:t>
            </a:r>
            <a:r>
              <a:rPr dirty="0" sz="2200" spc="-10" b="1">
                <a:solidFill>
                  <a:srgbClr val="FF0000"/>
                </a:solidFill>
                <a:latin typeface="Times New Roman"/>
                <a:cs typeface="Times New Roman"/>
              </a:rPr>
              <a:t>lệch </a:t>
            </a:r>
            <a:r>
              <a:rPr dirty="0" sz="2200" b="1">
                <a:solidFill>
                  <a:srgbClr val="FF0000"/>
                </a:solidFill>
                <a:latin typeface="Times New Roman"/>
                <a:cs typeface="Times New Roman"/>
              </a:rPr>
              <a:t>một  </a:t>
            </a:r>
            <a:r>
              <a:rPr dirty="0" sz="2200" spc="-5" b="1">
                <a:solidFill>
                  <a:srgbClr val="FF0000"/>
                </a:solidFill>
                <a:latin typeface="Times New Roman"/>
                <a:cs typeface="Times New Roman"/>
              </a:rPr>
              <a:t>cách </a:t>
            </a:r>
            <a:r>
              <a:rPr dirty="0" sz="2200" b="1">
                <a:solidFill>
                  <a:srgbClr val="FF0000"/>
                </a:solidFill>
                <a:latin typeface="Times New Roman"/>
                <a:cs typeface="Times New Roman"/>
              </a:rPr>
              <a:t>nguy</a:t>
            </a:r>
            <a:r>
              <a:rPr dirty="0" sz="2200" spc="-10" b="1">
                <a:solidFill>
                  <a:srgbClr val="FF0000"/>
                </a:solidFill>
                <a:latin typeface="Times New Roman"/>
                <a:cs typeface="Times New Roman"/>
              </a:rPr>
              <a:t> hiểm”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26819" y="4838700"/>
            <a:ext cx="7139940" cy="1431290"/>
          </a:xfrm>
          <a:prstGeom prst="rect">
            <a:avLst/>
          </a:prstGeom>
          <a:solidFill>
            <a:srgbClr val="F2F2F2"/>
          </a:solidFill>
        </p:spPr>
        <p:txBody>
          <a:bodyPr wrap="square" lIns="0" tIns="27940" rIns="0" bIns="0" rtlCol="0" vert="horz">
            <a:spAutoFit/>
          </a:bodyPr>
          <a:lstStyle/>
          <a:p>
            <a:pPr algn="ctr" marL="141605" marR="133985">
              <a:lnSpc>
                <a:spcPct val="100000"/>
              </a:lnSpc>
              <a:spcBef>
                <a:spcPts val="220"/>
              </a:spcBef>
            </a:pPr>
            <a:r>
              <a:rPr dirty="0" sz="2200" spc="-5" b="1">
                <a:latin typeface="Times New Roman"/>
                <a:cs typeface="Times New Roman"/>
              </a:rPr>
              <a:t>... </a:t>
            </a:r>
            <a:r>
              <a:rPr dirty="0" sz="2200" b="1">
                <a:latin typeface="Times New Roman"/>
                <a:cs typeface="Times New Roman"/>
              </a:rPr>
              <a:t>“Về </a:t>
            </a:r>
            <a:r>
              <a:rPr dirty="0" sz="2200" spc="-10" b="1">
                <a:latin typeface="Times New Roman"/>
                <a:cs typeface="Times New Roman"/>
              </a:rPr>
              <a:t>mặt </a:t>
            </a:r>
            <a:r>
              <a:rPr dirty="0" sz="2200" spc="-5" b="1">
                <a:latin typeface="Times New Roman"/>
                <a:cs typeface="Times New Roman"/>
              </a:rPr>
              <a:t>nguyên tắc, luôn </a:t>
            </a:r>
            <a:r>
              <a:rPr dirty="0" sz="2200" spc="-10" b="1">
                <a:latin typeface="Times New Roman"/>
                <a:cs typeface="Times New Roman"/>
              </a:rPr>
              <a:t>có </a:t>
            </a:r>
            <a:r>
              <a:rPr dirty="0" sz="2200" b="1">
                <a:latin typeface="Times New Roman"/>
                <a:cs typeface="Times New Roman"/>
              </a:rPr>
              <a:t>đủ nguồn </a:t>
            </a:r>
            <a:r>
              <a:rPr dirty="0" sz="2200" spc="-5" b="1">
                <a:latin typeface="Times New Roman"/>
                <a:cs typeface="Times New Roman"/>
              </a:rPr>
              <a:t>cung thực phẩm  cho </a:t>
            </a:r>
            <a:r>
              <a:rPr dirty="0" sz="2200" b="1">
                <a:latin typeface="Times New Roman"/>
                <a:cs typeface="Times New Roman"/>
              </a:rPr>
              <a:t>toàn </a:t>
            </a:r>
            <a:r>
              <a:rPr dirty="0" sz="2200" spc="-5" b="1">
                <a:latin typeface="Times New Roman"/>
                <a:cs typeface="Times New Roman"/>
              </a:rPr>
              <a:t>thế giới; chính </a:t>
            </a:r>
            <a:r>
              <a:rPr dirty="0" sz="2200" b="1">
                <a:latin typeface="Times New Roman"/>
                <a:cs typeface="Times New Roman"/>
              </a:rPr>
              <a:t>hệ thống </a:t>
            </a:r>
            <a:r>
              <a:rPr dirty="0" sz="2200" spc="-5" b="1">
                <a:latin typeface="Times New Roman"/>
                <a:cs typeface="Times New Roman"/>
              </a:rPr>
              <a:t>sản xuất và </a:t>
            </a:r>
            <a:r>
              <a:rPr dirty="0" sz="2200" b="1">
                <a:latin typeface="Times New Roman"/>
                <a:cs typeface="Times New Roman"/>
              </a:rPr>
              <a:t>phân phối  </a:t>
            </a:r>
            <a:r>
              <a:rPr dirty="0" sz="2200" spc="-5" b="1">
                <a:latin typeface="Times New Roman"/>
                <a:cs typeface="Times New Roman"/>
              </a:rPr>
              <a:t>không công </a:t>
            </a:r>
            <a:r>
              <a:rPr dirty="0" sz="2200" b="1">
                <a:latin typeface="Times New Roman"/>
                <a:cs typeface="Times New Roman"/>
              </a:rPr>
              <a:t>bằng đã </a:t>
            </a:r>
            <a:r>
              <a:rPr dirty="0" sz="2200" spc="-10" b="1">
                <a:latin typeface="Times New Roman"/>
                <a:cs typeface="Times New Roman"/>
              </a:rPr>
              <a:t>tạo ra rào </a:t>
            </a:r>
            <a:r>
              <a:rPr dirty="0" sz="2200" b="1">
                <a:latin typeface="Times New Roman"/>
                <a:cs typeface="Times New Roman"/>
              </a:rPr>
              <a:t>cản </a:t>
            </a:r>
            <a:r>
              <a:rPr dirty="0" sz="2200" spc="-5" b="1">
                <a:latin typeface="Times New Roman"/>
                <a:cs typeface="Times New Roman"/>
              </a:rPr>
              <a:t>khiến những người </a:t>
            </a:r>
            <a:r>
              <a:rPr dirty="0" sz="2200" spc="-10" b="1">
                <a:latin typeface="Times New Roman"/>
                <a:cs typeface="Times New Roman"/>
              </a:rPr>
              <a:t>có  nhu </a:t>
            </a:r>
            <a:r>
              <a:rPr dirty="0" sz="2200" b="1">
                <a:latin typeface="Times New Roman"/>
                <a:cs typeface="Times New Roman"/>
              </a:rPr>
              <a:t>cầu không </a:t>
            </a:r>
            <a:r>
              <a:rPr dirty="0" sz="2200" spc="-5" b="1">
                <a:latin typeface="Times New Roman"/>
                <a:cs typeface="Times New Roman"/>
              </a:rPr>
              <a:t>thể </a:t>
            </a:r>
            <a:r>
              <a:rPr dirty="0" sz="2200" spc="-10" b="1">
                <a:latin typeface="Times New Roman"/>
                <a:cs typeface="Times New Roman"/>
              </a:rPr>
              <a:t>tiếp cận </a:t>
            </a:r>
            <a:r>
              <a:rPr dirty="0" sz="2200" spc="-5" b="1">
                <a:latin typeface="Times New Roman"/>
                <a:cs typeface="Times New Roman"/>
              </a:rPr>
              <a:t>thực</a:t>
            </a:r>
            <a:r>
              <a:rPr dirty="0" sz="2200" spc="80" b="1">
                <a:latin typeface="Times New Roman"/>
                <a:cs typeface="Times New Roman"/>
              </a:rPr>
              <a:t> </a:t>
            </a:r>
            <a:r>
              <a:rPr dirty="0" sz="2200" spc="-5" b="1">
                <a:latin typeface="Times New Roman"/>
                <a:cs typeface="Times New Roman"/>
              </a:rPr>
              <a:t>phẩm”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561831" y="3479291"/>
            <a:ext cx="1106424" cy="9342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673039" y="2103120"/>
            <a:ext cx="2947670" cy="17998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/>
          <p:cNvGrpSpPr/>
          <p:nvPr/>
        </p:nvGrpSpPr>
        <p:grpSpPr>
          <a:xfrm>
            <a:off x="449580" y="1943100"/>
            <a:ext cx="4030979" cy="3180715"/>
            <a:chOff x="449580" y="1943100"/>
            <a:chExt cx="4030979" cy="3180715"/>
          </a:xfrm>
        </p:grpSpPr>
        <p:sp>
          <p:nvSpPr>
            <p:cNvPr id="4" name="object 4"/>
            <p:cNvSpPr/>
            <p:nvPr/>
          </p:nvSpPr>
          <p:spPr>
            <a:xfrm>
              <a:off x="449580" y="1943100"/>
              <a:ext cx="4030979" cy="318058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576072" y="2103120"/>
              <a:ext cx="1083564" cy="554736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6" name="object 6"/>
          <p:cNvGrpSpPr/>
          <p:nvPr/>
        </p:nvGrpSpPr>
        <p:grpSpPr>
          <a:xfrm>
            <a:off x="5765291" y="4269047"/>
            <a:ext cx="3693160" cy="1087755"/>
            <a:chOff x="5765291" y="4269047"/>
            <a:chExt cx="3693160" cy="1087755"/>
          </a:xfrm>
        </p:grpSpPr>
        <p:sp>
          <p:nvSpPr>
            <p:cNvPr id="7" name="object 7"/>
            <p:cNvSpPr/>
            <p:nvPr/>
          </p:nvSpPr>
          <p:spPr>
            <a:xfrm>
              <a:off x="5765291" y="4269047"/>
              <a:ext cx="3001107" cy="1087489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6751319" y="4543043"/>
              <a:ext cx="2707005" cy="533400"/>
            </a:xfrm>
            <a:custGeom>
              <a:avLst/>
              <a:gdLst/>
              <a:ahLst/>
              <a:cxnLst/>
              <a:rect l="l" t="t" r="r" b="b"/>
              <a:pathLst>
                <a:path w="2707004" h="533400">
                  <a:moveTo>
                    <a:pt x="2706624" y="533400"/>
                  </a:moveTo>
                  <a:lnTo>
                    <a:pt x="0" y="533400"/>
                  </a:lnTo>
                  <a:lnTo>
                    <a:pt x="0" y="0"/>
                  </a:lnTo>
                  <a:lnTo>
                    <a:pt x="2706624" y="0"/>
                  </a:lnTo>
                  <a:lnTo>
                    <a:pt x="2706624" y="5334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200598" y="1214105"/>
            <a:ext cx="7719059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Sự </a:t>
            </a: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hoảng </a:t>
            </a:r>
            <a:r>
              <a:rPr dirty="0" sz="3600" spc="-5" b="0">
                <a:solidFill>
                  <a:srgbClr val="0F6D4B"/>
                </a:solidFill>
                <a:latin typeface="Times New Roman"/>
                <a:cs typeface="Times New Roman"/>
              </a:rPr>
              <a:t>sợ </a:t>
            </a: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của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các </a:t>
            </a: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doanh nghiệp </a:t>
            </a: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-</a:t>
            </a:r>
            <a:r>
              <a:rPr dirty="0" sz="3600" spc="-270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600" spc="25" b="0">
                <a:solidFill>
                  <a:srgbClr val="0F6D4B"/>
                </a:solidFill>
                <a:latin typeface="Times New Roman"/>
                <a:cs typeface="Times New Roman"/>
              </a:rPr>
              <a:t>2019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43505" y="4560842"/>
            <a:ext cx="8672195" cy="177165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r" marL="6483350" marR="5080" indent="-17145">
              <a:lnSpc>
                <a:spcPct val="102800"/>
              </a:lnSpc>
              <a:spcBef>
                <a:spcPts val="90"/>
              </a:spcBef>
            </a:pPr>
            <a:r>
              <a:rPr dirty="0" sz="1450" spc="20">
                <a:solidFill>
                  <a:srgbClr val="385623"/>
                </a:solidFill>
                <a:latin typeface="Times New Roman"/>
                <a:cs typeface="Times New Roman"/>
              </a:rPr>
              <a:t>Hội </a:t>
            </a:r>
            <a:r>
              <a:rPr dirty="0" sz="1450" spc="15">
                <a:solidFill>
                  <a:srgbClr val="385623"/>
                </a:solidFill>
                <a:latin typeface="Times New Roman"/>
                <a:cs typeface="Times New Roman"/>
              </a:rPr>
              <a:t>đồng doanh nghiệp</a:t>
            </a:r>
            <a:r>
              <a:rPr dirty="0" sz="1450" spc="-100">
                <a:solidFill>
                  <a:srgbClr val="385623"/>
                </a:solidFill>
                <a:latin typeface="Times New Roman"/>
                <a:cs typeface="Times New Roman"/>
              </a:rPr>
              <a:t> </a:t>
            </a:r>
            <a:r>
              <a:rPr dirty="0" sz="1450" spc="10">
                <a:solidFill>
                  <a:srgbClr val="385623"/>
                </a:solidFill>
                <a:latin typeface="Times New Roman"/>
                <a:cs typeface="Times New Roman"/>
              </a:rPr>
              <a:t>vì</a:t>
            </a:r>
            <a:r>
              <a:rPr dirty="0" sz="1450" spc="-15">
                <a:solidFill>
                  <a:srgbClr val="385623"/>
                </a:solidFill>
                <a:latin typeface="Times New Roman"/>
                <a:cs typeface="Times New Roman"/>
              </a:rPr>
              <a:t> </a:t>
            </a:r>
            <a:r>
              <a:rPr dirty="0" sz="1450" spc="15">
                <a:solidFill>
                  <a:srgbClr val="385623"/>
                </a:solidFill>
                <a:latin typeface="Times New Roman"/>
                <a:cs typeface="Times New Roman"/>
              </a:rPr>
              <a:t>sư </a:t>
            </a:r>
            <a:r>
              <a:rPr dirty="0" sz="1450" spc="5">
                <a:solidFill>
                  <a:srgbClr val="385623"/>
                </a:solidFill>
                <a:latin typeface="Times New Roman"/>
                <a:cs typeface="Times New Roman"/>
              </a:rPr>
              <a:t> </a:t>
            </a:r>
            <a:r>
              <a:rPr dirty="0" sz="1450" spc="10">
                <a:solidFill>
                  <a:srgbClr val="385623"/>
                </a:solidFill>
                <a:latin typeface="Times New Roman"/>
                <a:cs typeface="Times New Roman"/>
              </a:rPr>
              <a:t>phát </a:t>
            </a:r>
            <a:r>
              <a:rPr dirty="0" sz="1450" spc="5">
                <a:solidFill>
                  <a:srgbClr val="385623"/>
                </a:solidFill>
                <a:latin typeface="Times New Roman"/>
                <a:cs typeface="Times New Roman"/>
              </a:rPr>
              <a:t>triển </a:t>
            </a:r>
            <a:r>
              <a:rPr dirty="0" sz="1450" spc="15">
                <a:solidFill>
                  <a:srgbClr val="385623"/>
                </a:solidFill>
                <a:latin typeface="Times New Roman"/>
                <a:cs typeface="Times New Roman"/>
              </a:rPr>
              <a:t>bền vững </a:t>
            </a:r>
            <a:r>
              <a:rPr dirty="0" sz="1450" spc="20">
                <a:solidFill>
                  <a:srgbClr val="385623"/>
                </a:solidFill>
                <a:latin typeface="Times New Roman"/>
                <a:cs typeface="Times New Roman"/>
              </a:rPr>
              <a:t>Thê</a:t>
            </a:r>
            <a:r>
              <a:rPr dirty="0" sz="1450" spc="-70">
                <a:solidFill>
                  <a:srgbClr val="385623"/>
                </a:solidFill>
                <a:latin typeface="Times New Roman"/>
                <a:cs typeface="Times New Roman"/>
              </a:rPr>
              <a:t> </a:t>
            </a:r>
            <a:r>
              <a:rPr dirty="0" sz="1450" spc="15">
                <a:solidFill>
                  <a:srgbClr val="385623"/>
                </a:solidFill>
                <a:latin typeface="Times New Roman"/>
                <a:cs typeface="Times New Roman"/>
              </a:rPr>
              <a:t>giới</a:t>
            </a:r>
            <a:endParaRPr sz="14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50">
              <a:latin typeface="Times New Roman"/>
              <a:cs typeface="Times New Roman"/>
            </a:endParaRPr>
          </a:p>
          <a:p>
            <a:pPr marL="104139" marR="4831715" indent="-92075">
              <a:lnSpc>
                <a:spcPct val="101499"/>
              </a:lnSpc>
            </a:pPr>
            <a:r>
              <a:rPr dirty="0" sz="1950" spc="15" b="1" i="1">
                <a:solidFill>
                  <a:srgbClr val="0F6D4B"/>
                </a:solidFill>
                <a:latin typeface="Times New Roman"/>
                <a:cs typeface="Times New Roman"/>
              </a:rPr>
              <a:t>“Chúng </a:t>
            </a:r>
            <a:r>
              <a:rPr dirty="0" sz="1950" spc="10" b="1" i="1">
                <a:solidFill>
                  <a:srgbClr val="0F6D4B"/>
                </a:solidFill>
                <a:latin typeface="Times New Roman"/>
                <a:cs typeface="Times New Roman"/>
              </a:rPr>
              <a:t>ta </a:t>
            </a:r>
            <a:r>
              <a:rPr dirty="0" sz="1950" spc="20" b="1" i="1">
                <a:solidFill>
                  <a:srgbClr val="0F6D4B"/>
                </a:solidFill>
                <a:latin typeface="Times New Roman"/>
                <a:cs typeface="Times New Roman"/>
              </a:rPr>
              <a:t>đã </a:t>
            </a:r>
            <a:r>
              <a:rPr dirty="0" sz="1950" spc="5" b="1" i="1">
                <a:solidFill>
                  <a:srgbClr val="0F6D4B"/>
                </a:solidFill>
                <a:latin typeface="Times New Roman"/>
                <a:cs typeface="Times New Roman"/>
              </a:rPr>
              <a:t>giết chết </a:t>
            </a:r>
            <a:r>
              <a:rPr dirty="0" sz="1950" spc="10" b="1" i="1">
                <a:solidFill>
                  <a:srgbClr val="0F6D4B"/>
                </a:solidFill>
                <a:latin typeface="Times New Roman"/>
                <a:cs typeface="Times New Roman"/>
              </a:rPr>
              <a:t>chu </a:t>
            </a:r>
            <a:r>
              <a:rPr dirty="0" sz="1950" spc="5" b="1" i="1">
                <a:solidFill>
                  <a:srgbClr val="0F6D4B"/>
                </a:solidFill>
                <a:latin typeface="Times New Roman"/>
                <a:cs typeface="Times New Roman"/>
              </a:rPr>
              <a:t>trình </a:t>
            </a:r>
            <a:r>
              <a:rPr dirty="0" sz="1950" spc="10" b="1" i="1">
                <a:solidFill>
                  <a:srgbClr val="0F6D4B"/>
                </a:solidFill>
                <a:latin typeface="Times New Roman"/>
                <a:cs typeface="Times New Roman"/>
              </a:rPr>
              <a:t>của  </a:t>
            </a:r>
            <a:r>
              <a:rPr dirty="0" sz="1950" spc="10" b="1" i="1">
                <a:solidFill>
                  <a:srgbClr val="0F6D4B"/>
                </a:solidFill>
                <a:latin typeface="Times New Roman"/>
                <a:cs typeface="Times New Roman"/>
              </a:rPr>
              <a:t>sự </a:t>
            </a:r>
            <a:r>
              <a:rPr dirty="0" sz="1950" spc="15" b="1" i="1">
                <a:solidFill>
                  <a:srgbClr val="0F6D4B"/>
                </a:solidFill>
                <a:latin typeface="Times New Roman"/>
                <a:cs typeface="Times New Roman"/>
              </a:rPr>
              <a:t>sống” </a:t>
            </a:r>
            <a:r>
              <a:rPr dirty="0" sz="1300" spc="10" b="1" i="1">
                <a:solidFill>
                  <a:srgbClr val="0F6D4B"/>
                </a:solidFill>
                <a:latin typeface="Times New Roman"/>
                <a:cs typeface="Times New Roman"/>
              </a:rPr>
              <a:t>– Emmanuel </a:t>
            </a:r>
            <a:r>
              <a:rPr dirty="0" sz="1300" spc="5" b="1" i="1">
                <a:solidFill>
                  <a:srgbClr val="0F6D4B"/>
                </a:solidFill>
                <a:latin typeface="Times New Roman"/>
                <a:cs typeface="Times New Roman"/>
              </a:rPr>
              <a:t>Faber </a:t>
            </a:r>
            <a:r>
              <a:rPr dirty="0" sz="1300" spc="10" b="1" i="1">
                <a:solidFill>
                  <a:srgbClr val="0F6D4B"/>
                </a:solidFill>
                <a:latin typeface="Times New Roman"/>
                <a:cs typeface="Times New Roman"/>
              </a:rPr>
              <a:t>– </a:t>
            </a:r>
            <a:r>
              <a:rPr dirty="0" sz="1300" spc="5" b="1" i="1">
                <a:solidFill>
                  <a:srgbClr val="0F6D4B"/>
                </a:solidFill>
                <a:latin typeface="Times New Roman"/>
                <a:cs typeface="Times New Roman"/>
              </a:rPr>
              <a:t>Công ty</a:t>
            </a:r>
            <a:r>
              <a:rPr dirty="0" sz="1300" spc="-50" b="1" i="1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300" spc="5" b="1" i="1">
                <a:solidFill>
                  <a:srgbClr val="0F6D4B"/>
                </a:solidFill>
                <a:latin typeface="Times New Roman"/>
                <a:cs typeface="Times New Roman"/>
              </a:rPr>
              <a:t>Danone</a:t>
            </a:r>
            <a:endParaRPr sz="1300">
              <a:latin typeface="Times New Roman"/>
              <a:cs typeface="Times New Roman"/>
            </a:endParaRPr>
          </a:p>
          <a:p>
            <a:pPr algn="ctr" marR="5080">
              <a:lnSpc>
                <a:spcPct val="100000"/>
              </a:lnSpc>
              <a:spcBef>
                <a:spcPts val="1760"/>
              </a:spcBef>
            </a:pPr>
            <a:r>
              <a:rPr dirty="0" sz="1450" spc="10" b="1">
                <a:latin typeface="Times New Roman"/>
                <a:cs typeface="Times New Roman"/>
              </a:rPr>
              <a:t>https://time.com/6121684/emmanuel-faber-danone-interview/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7130795" y="1994916"/>
            <a:ext cx="1803400" cy="1408430"/>
          </a:xfrm>
          <a:custGeom>
            <a:avLst/>
            <a:gdLst/>
            <a:ahLst/>
            <a:cxnLst/>
            <a:rect l="l" t="t" r="r" b="b"/>
            <a:pathLst>
              <a:path w="1803400" h="1408429">
                <a:moveTo>
                  <a:pt x="1802891" y="1408176"/>
                </a:moveTo>
                <a:lnTo>
                  <a:pt x="0" y="1408176"/>
                </a:lnTo>
                <a:lnTo>
                  <a:pt x="0" y="0"/>
                </a:lnTo>
                <a:lnTo>
                  <a:pt x="1802891" y="0"/>
                </a:lnTo>
                <a:lnTo>
                  <a:pt x="1802891" y="140817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 txBox="1"/>
          <p:nvPr/>
        </p:nvSpPr>
        <p:spPr>
          <a:xfrm>
            <a:off x="7485411" y="2012674"/>
            <a:ext cx="1094105" cy="2889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700" spc="15" b="1">
                <a:latin typeface="Times New Roman"/>
                <a:cs typeface="Times New Roman"/>
              </a:rPr>
              <a:t>HỘI</a:t>
            </a:r>
            <a:r>
              <a:rPr dirty="0" sz="1700" spc="-60" b="1">
                <a:latin typeface="Times New Roman"/>
                <a:cs typeface="Times New Roman"/>
              </a:rPr>
              <a:t> </a:t>
            </a:r>
            <a:r>
              <a:rPr dirty="0" sz="1700" spc="15" b="1">
                <a:latin typeface="Times New Roman"/>
                <a:cs typeface="Times New Roman"/>
              </a:rPr>
              <a:t>NGHỊ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333046" y="2541494"/>
            <a:ext cx="1398905" cy="8166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ctr" marL="12700" marR="5080">
              <a:lnSpc>
                <a:spcPct val="101800"/>
              </a:lnSpc>
              <a:spcBef>
                <a:spcPts val="90"/>
              </a:spcBef>
            </a:pPr>
            <a:r>
              <a:rPr dirty="0" sz="1700" spc="15" b="1">
                <a:latin typeface="Times New Roman"/>
                <a:cs typeface="Times New Roman"/>
              </a:rPr>
              <a:t>HÀNH</a:t>
            </a:r>
            <a:r>
              <a:rPr dirty="0" sz="1700" spc="-45" b="1">
                <a:latin typeface="Times New Roman"/>
                <a:cs typeface="Times New Roman"/>
              </a:rPr>
              <a:t> </a:t>
            </a:r>
            <a:r>
              <a:rPr dirty="0" sz="1700" spc="15" b="1">
                <a:latin typeface="Times New Roman"/>
                <a:cs typeface="Times New Roman"/>
              </a:rPr>
              <a:t>ĐỘNG  </a:t>
            </a:r>
            <a:r>
              <a:rPr dirty="0" sz="1700" spc="10" b="1">
                <a:latin typeface="Times New Roman"/>
                <a:cs typeface="Times New Roman"/>
              </a:rPr>
              <a:t>VÌ </a:t>
            </a:r>
            <a:r>
              <a:rPr dirty="0" sz="1700" spc="15" b="1">
                <a:latin typeface="Times New Roman"/>
                <a:cs typeface="Times New Roman"/>
              </a:rPr>
              <a:t>KHÍ HẬU  </a:t>
            </a:r>
            <a:r>
              <a:rPr dirty="0" sz="1700" spc="10" b="1">
                <a:latin typeface="Times New Roman"/>
                <a:cs typeface="Times New Roman"/>
              </a:rPr>
              <a:t>2019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425440" y="2022348"/>
            <a:ext cx="1803400" cy="965200"/>
          </a:xfrm>
          <a:custGeom>
            <a:avLst/>
            <a:gdLst/>
            <a:ahLst/>
            <a:cxnLst/>
            <a:rect l="l" t="t" r="r" b="b"/>
            <a:pathLst>
              <a:path w="1803400" h="965200">
                <a:moveTo>
                  <a:pt x="1802891" y="964692"/>
                </a:moveTo>
                <a:lnTo>
                  <a:pt x="0" y="964692"/>
                </a:lnTo>
                <a:lnTo>
                  <a:pt x="0" y="0"/>
                </a:lnTo>
                <a:lnTo>
                  <a:pt x="1802891" y="0"/>
                </a:lnTo>
                <a:lnTo>
                  <a:pt x="1802891" y="96469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5620051" y="2040111"/>
            <a:ext cx="1414145" cy="252729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450" spc="15" b="1">
                <a:latin typeface="Times New Roman"/>
                <a:cs typeface="Times New Roman"/>
              </a:rPr>
              <a:t>Tru </a:t>
            </a:r>
            <a:r>
              <a:rPr dirty="0" sz="1450" spc="5" b="1">
                <a:latin typeface="Times New Roman"/>
                <a:cs typeface="Times New Roman"/>
              </a:rPr>
              <a:t>sở </a:t>
            </a:r>
            <a:r>
              <a:rPr dirty="0" sz="1450" spc="15" b="1">
                <a:latin typeface="Times New Roman"/>
                <a:cs typeface="Times New Roman"/>
              </a:rPr>
              <a:t>Liên</a:t>
            </a:r>
            <a:r>
              <a:rPr dirty="0" sz="1450" spc="-60" b="1">
                <a:latin typeface="Times New Roman"/>
                <a:cs typeface="Times New Roman"/>
              </a:rPr>
              <a:t> </a:t>
            </a:r>
            <a:r>
              <a:rPr dirty="0" sz="1450" spc="10" b="1">
                <a:latin typeface="Times New Roman"/>
                <a:cs typeface="Times New Roman"/>
              </a:rPr>
              <a:t>Hiệp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510774" y="2236715"/>
            <a:ext cx="3371850" cy="2889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</a:pPr>
            <a:r>
              <a:rPr dirty="0" sz="1450" spc="15" b="1">
                <a:latin typeface="Times New Roman"/>
                <a:cs typeface="Times New Roman"/>
              </a:rPr>
              <a:t>Quốc </a:t>
            </a:r>
            <a:r>
              <a:rPr dirty="0" sz="1450" spc="10" b="1">
                <a:latin typeface="Times New Roman"/>
                <a:cs typeface="Times New Roman"/>
              </a:rPr>
              <a:t>tại </a:t>
            </a:r>
            <a:r>
              <a:rPr dirty="0" sz="1450" spc="20" b="1">
                <a:latin typeface="Times New Roman"/>
                <a:cs typeface="Times New Roman"/>
              </a:rPr>
              <a:t>New York </a:t>
            </a:r>
            <a:r>
              <a:rPr dirty="0" baseline="-9803" sz="2550" spc="22" b="1">
                <a:latin typeface="Times New Roman"/>
                <a:cs typeface="Times New Roman"/>
              </a:rPr>
              <a:t>THƯỢNG</a:t>
            </a:r>
            <a:r>
              <a:rPr dirty="0" baseline="-9803" sz="2550" spc="157" b="1">
                <a:latin typeface="Times New Roman"/>
                <a:cs typeface="Times New Roman"/>
              </a:rPr>
              <a:t> </a:t>
            </a:r>
            <a:r>
              <a:rPr dirty="0" baseline="-9803" sz="2550" spc="22" b="1">
                <a:latin typeface="Times New Roman"/>
                <a:cs typeface="Times New Roman"/>
              </a:rPr>
              <a:t>ĐỈNH</a:t>
            </a:r>
            <a:endParaRPr baseline="-9803" sz="255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600238" y="2492805"/>
            <a:ext cx="1452880" cy="65659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algn="ctr" marL="1905">
              <a:lnSpc>
                <a:spcPct val="100000"/>
              </a:lnSpc>
              <a:spcBef>
                <a:spcPts val="135"/>
              </a:spcBef>
            </a:pPr>
            <a:r>
              <a:rPr dirty="0" sz="1450" spc="15" b="1">
                <a:latin typeface="Times New Roman"/>
                <a:cs typeface="Times New Roman"/>
              </a:rPr>
              <a:t>23/9/2019</a:t>
            </a:r>
            <a:endParaRPr sz="1450">
              <a:latin typeface="Times New Roman"/>
              <a:cs typeface="Times New Roman"/>
            </a:endParaRPr>
          </a:p>
          <a:p>
            <a:pPr algn="ctr" marL="12700" marR="5080">
              <a:lnSpc>
                <a:spcPct val="101600"/>
              </a:lnSpc>
              <a:spcBef>
                <a:spcPts val="20"/>
              </a:spcBef>
            </a:pPr>
            <a:r>
              <a:rPr dirty="0" sz="1300" spc="10" b="1">
                <a:latin typeface="Times New Roman"/>
                <a:cs typeface="Times New Roman"/>
              </a:rPr>
              <a:t>10 AM EDT – 6</a:t>
            </a:r>
            <a:r>
              <a:rPr dirty="0" sz="1300" spc="-114" b="1">
                <a:latin typeface="Times New Roman"/>
                <a:cs typeface="Times New Roman"/>
              </a:rPr>
              <a:t> </a:t>
            </a:r>
            <a:r>
              <a:rPr dirty="0" sz="1300" spc="10" b="1">
                <a:latin typeface="Times New Roman"/>
                <a:cs typeface="Times New Roman"/>
              </a:rPr>
              <a:t>PM  </a:t>
            </a:r>
            <a:r>
              <a:rPr dirty="0" sz="1300" spc="5" b="1">
                <a:latin typeface="Times New Roman"/>
                <a:cs typeface="Times New Roman"/>
              </a:rPr>
              <a:t>EDT</a:t>
            </a:r>
            <a:endParaRPr sz="13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057655"/>
            <a:ext cx="10058400" cy="56586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55306" y="1614991"/>
            <a:ext cx="2812415" cy="981075"/>
          </a:xfrm>
          <a:prstGeom prst="rect"/>
        </p:spPr>
        <p:txBody>
          <a:bodyPr wrap="square" lIns="0" tIns="69850" rIns="0" bIns="0" rtlCol="0" vert="horz">
            <a:spAutoFit/>
          </a:bodyPr>
          <a:lstStyle/>
          <a:p>
            <a:pPr marL="12700" marR="5080">
              <a:lnSpc>
                <a:spcPts val="3560"/>
              </a:lnSpc>
              <a:spcBef>
                <a:spcPts val="550"/>
              </a:spcBef>
            </a:pPr>
            <a:r>
              <a:rPr dirty="0" sz="3300" spc="5" b="0">
                <a:solidFill>
                  <a:srgbClr val="0F6D4B"/>
                </a:solidFill>
                <a:latin typeface="Times New Roman"/>
                <a:cs typeface="Times New Roman"/>
              </a:rPr>
              <a:t>Hữu </a:t>
            </a:r>
            <a:r>
              <a:rPr dirty="0" sz="3300" spc="-10" b="0">
                <a:solidFill>
                  <a:srgbClr val="0F6D4B"/>
                </a:solidFill>
                <a:latin typeface="Times New Roman"/>
                <a:cs typeface="Times New Roman"/>
              </a:rPr>
              <a:t>cơ </a:t>
            </a:r>
            <a:r>
              <a:rPr dirty="0" sz="3300" spc="5" b="0">
                <a:solidFill>
                  <a:srgbClr val="0F6D4B"/>
                </a:solidFill>
                <a:latin typeface="Times New Roman"/>
                <a:cs typeface="Times New Roman"/>
              </a:rPr>
              <a:t>đem</a:t>
            </a:r>
            <a:r>
              <a:rPr dirty="0" sz="3300" spc="-114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300" spc="-5" b="0">
                <a:solidFill>
                  <a:srgbClr val="0F6D4B"/>
                </a:solidFill>
                <a:latin typeface="Times New Roman"/>
                <a:cs typeface="Times New Roman"/>
              </a:rPr>
              <a:t>đến  </a:t>
            </a:r>
            <a:r>
              <a:rPr dirty="0" sz="3300" b="0">
                <a:solidFill>
                  <a:srgbClr val="0F6D4B"/>
                </a:solidFill>
                <a:latin typeface="Times New Roman"/>
                <a:cs typeface="Times New Roman"/>
              </a:rPr>
              <a:t>các </a:t>
            </a:r>
            <a:r>
              <a:rPr dirty="0" sz="3300" spc="-5" b="0">
                <a:solidFill>
                  <a:srgbClr val="0F6D4B"/>
                </a:solidFill>
                <a:latin typeface="Times New Roman"/>
                <a:cs typeface="Times New Roman"/>
              </a:rPr>
              <a:t>giải</a:t>
            </a:r>
            <a:r>
              <a:rPr dirty="0" sz="3300" spc="-35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300" spc="5" b="0">
                <a:solidFill>
                  <a:srgbClr val="0F6D4B"/>
                </a:solidFill>
                <a:latin typeface="Times New Roman"/>
                <a:cs typeface="Times New Roman"/>
              </a:rPr>
              <a:t>pháp</a:t>
            </a:r>
            <a:endParaRPr sz="33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4621" y="2919456"/>
            <a:ext cx="3451225" cy="2823845"/>
          </a:xfrm>
          <a:prstGeom prst="rect">
            <a:avLst/>
          </a:prstGeom>
        </p:spPr>
        <p:txBody>
          <a:bodyPr wrap="square" lIns="0" tIns="41275" rIns="0" bIns="0" rtlCol="0" vert="horz">
            <a:spAutoFit/>
          </a:bodyPr>
          <a:lstStyle/>
          <a:p>
            <a:pPr algn="just" marL="390525" marR="229870" indent="-378460">
              <a:lnSpc>
                <a:spcPts val="1789"/>
              </a:lnSpc>
              <a:spcBef>
                <a:spcPts val="325"/>
              </a:spcBef>
              <a:buFont typeface="Arial"/>
              <a:buChar char="•"/>
              <a:tabLst>
                <a:tab pos="389255" algn="l"/>
              </a:tabLst>
            </a:pPr>
            <a:r>
              <a:rPr dirty="0" u="sng" sz="1650" spc="-405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650" i="1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Tăng cường </a:t>
            </a:r>
            <a:r>
              <a:rPr dirty="0" u="sng" sz="1650" spc="-5" i="1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kiến </a:t>
            </a:r>
            <a:r>
              <a:rPr dirty="0" u="sng" sz="1650" i="1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thức</a:t>
            </a:r>
            <a:r>
              <a:rPr dirty="0" sz="1650" i="1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thay vì </a:t>
            </a:r>
            <a:r>
              <a:rPr dirty="0" sz="1650" spc="-5">
                <a:solidFill>
                  <a:srgbClr val="0F6D4B"/>
                </a:solidFill>
                <a:latin typeface="Times New Roman"/>
                <a:cs typeface="Times New Roman"/>
              </a:rPr>
              <a:t>gia 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tăng </a:t>
            </a:r>
            <a:r>
              <a:rPr dirty="0" sz="1650" spc="5">
                <a:solidFill>
                  <a:srgbClr val="0F6D4B"/>
                </a:solidFill>
                <a:latin typeface="Times New Roman"/>
                <a:cs typeface="Times New Roman"/>
              </a:rPr>
              <a:t>đầu</a:t>
            </a:r>
            <a:r>
              <a:rPr dirty="0" sz="1650" spc="-4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650" spc="-5">
                <a:solidFill>
                  <a:srgbClr val="0F6D4B"/>
                </a:solidFill>
                <a:latin typeface="Times New Roman"/>
                <a:cs typeface="Times New Roman"/>
              </a:rPr>
              <a:t>vào</a:t>
            </a:r>
            <a:endParaRPr sz="1650">
              <a:latin typeface="Times New Roman"/>
              <a:cs typeface="Times New Roman"/>
            </a:endParaRPr>
          </a:p>
          <a:p>
            <a:pPr algn="just" marL="390525" marR="5080" indent="-378460">
              <a:lnSpc>
                <a:spcPct val="90000"/>
              </a:lnSpc>
              <a:spcBef>
                <a:spcPts val="790"/>
              </a:spcBef>
              <a:buFont typeface="Arial"/>
              <a:buChar char="•"/>
              <a:tabLst>
                <a:tab pos="391160" algn="l"/>
              </a:tabLst>
            </a:pP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Nhận thức </a:t>
            </a:r>
            <a:r>
              <a:rPr dirty="0" sz="1650" spc="5">
                <a:solidFill>
                  <a:srgbClr val="0F6D4B"/>
                </a:solidFill>
                <a:latin typeface="Times New Roman"/>
                <a:cs typeface="Times New Roman"/>
              </a:rPr>
              <a:t>được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việc </a:t>
            </a:r>
            <a:r>
              <a:rPr dirty="0" sz="1650" spc="-5">
                <a:solidFill>
                  <a:srgbClr val="0F6D4B"/>
                </a:solidFill>
                <a:latin typeface="Times New Roman"/>
                <a:cs typeface="Times New Roman"/>
              </a:rPr>
              <a:t>chuyển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đổi</a:t>
            </a:r>
            <a:r>
              <a:rPr dirty="0" sz="1650" spc="-15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650" spc="-5">
                <a:solidFill>
                  <a:srgbClr val="0F6D4B"/>
                </a:solidFill>
                <a:latin typeface="Times New Roman"/>
                <a:cs typeface="Times New Roman"/>
              </a:rPr>
              <a:t>mô 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hình trong hê </a:t>
            </a:r>
            <a:r>
              <a:rPr dirty="0" sz="1650" spc="-5">
                <a:solidFill>
                  <a:srgbClr val="0F6D4B"/>
                </a:solidFill>
                <a:latin typeface="Times New Roman"/>
                <a:cs typeface="Times New Roman"/>
              </a:rPr>
              <a:t>thống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nông nghiệp va  thực</a:t>
            </a:r>
            <a:r>
              <a:rPr dirty="0" sz="1650" spc="-1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phẩm</a:t>
            </a:r>
            <a:endParaRPr sz="1650">
              <a:latin typeface="Times New Roman"/>
              <a:cs typeface="Times New Roman"/>
            </a:endParaRPr>
          </a:p>
          <a:p>
            <a:pPr algn="just" marL="390525" marR="377190" indent="-378460">
              <a:lnSpc>
                <a:spcPts val="1789"/>
              </a:lnSpc>
              <a:spcBef>
                <a:spcPts val="840"/>
              </a:spcBef>
              <a:buFont typeface="Arial"/>
              <a:buChar char="•"/>
              <a:tabLst>
                <a:tab pos="391160" algn="l"/>
              </a:tabLst>
            </a:pP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Thê giới thực sư </a:t>
            </a:r>
            <a:r>
              <a:rPr dirty="0" sz="1650" spc="-5">
                <a:solidFill>
                  <a:srgbClr val="0F6D4B"/>
                </a:solidFill>
                <a:latin typeface="Times New Roman"/>
                <a:cs typeface="Times New Roman"/>
              </a:rPr>
              <a:t>cần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những</a:t>
            </a:r>
            <a:r>
              <a:rPr dirty="0" sz="1650" spc="-11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650" spc="-5">
                <a:solidFill>
                  <a:srgbClr val="0F6D4B"/>
                </a:solidFill>
                <a:latin typeface="Times New Roman"/>
                <a:cs typeface="Times New Roman"/>
              </a:rPr>
              <a:t>giải 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pháp như thê</a:t>
            </a:r>
            <a:r>
              <a:rPr dirty="0" sz="1650" spc="-3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650" spc="-5">
                <a:solidFill>
                  <a:srgbClr val="0F6D4B"/>
                </a:solidFill>
                <a:latin typeface="Times New Roman"/>
                <a:cs typeface="Times New Roman"/>
              </a:rPr>
              <a:t>này.</a:t>
            </a:r>
            <a:endParaRPr sz="16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>
              <a:latin typeface="Times New Roman"/>
              <a:cs typeface="Times New Roman"/>
            </a:endParaRPr>
          </a:p>
          <a:p>
            <a:pPr algn="ctr" marL="56515">
              <a:lnSpc>
                <a:spcPts val="2240"/>
              </a:lnSpc>
              <a:spcBef>
                <a:spcPts val="1120"/>
              </a:spcBef>
            </a:pPr>
            <a:r>
              <a:rPr dirty="0" u="sng" sz="1950" spc="-480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950" spc="20" i="1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Chúng </a:t>
            </a:r>
            <a:r>
              <a:rPr dirty="0" u="sng" sz="1950" i="1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ta </a:t>
            </a:r>
            <a:r>
              <a:rPr dirty="0" u="sng" sz="1950" spc="10" i="1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đã sẵn sàng đê</a:t>
            </a:r>
            <a:r>
              <a:rPr dirty="0" u="sng" sz="1950" spc="-65" i="1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950" spc="10" i="1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lắng</a:t>
            </a:r>
            <a:endParaRPr sz="1950">
              <a:latin typeface="Times New Roman"/>
              <a:cs typeface="Times New Roman"/>
            </a:endParaRPr>
          </a:p>
          <a:p>
            <a:pPr algn="ctr" marL="56515">
              <a:lnSpc>
                <a:spcPts val="2240"/>
              </a:lnSpc>
            </a:pPr>
            <a:r>
              <a:rPr dirty="0" u="sng" sz="1950" spc="-480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950" spc="10" i="1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nghe?</a:t>
            </a:r>
            <a:endParaRPr sz="19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057655"/>
            <a:ext cx="10057130" cy="5659120"/>
          </a:xfrm>
          <a:custGeom>
            <a:avLst/>
            <a:gdLst/>
            <a:ahLst/>
            <a:cxnLst/>
            <a:rect l="l" t="t" r="r" b="b"/>
            <a:pathLst>
              <a:path w="10057130" h="5659120">
                <a:moveTo>
                  <a:pt x="10056875" y="5658612"/>
                </a:moveTo>
                <a:lnTo>
                  <a:pt x="0" y="5658612"/>
                </a:lnTo>
                <a:lnTo>
                  <a:pt x="0" y="0"/>
                </a:lnTo>
                <a:lnTo>
                  <a:pt x="10056875" y="0"/>
                </a:lnTo>
                <a:lnTo>
                  <a:pt x="10056875" y="565861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52442" y="1729180"/>
            <a:ext cx="4514850" cy="981075"/>
          </a:xfrm>
          <a:prstGeom prst="rect"/>
        </p:spPr>
        <p:txBody>
          <a:bodyPr wrap="square" lIns="0" tIns="69850" rIns="0" bIns="0" rtlCol="0" vert="horz">
            <a:spAutoFit/>
          </a:bodyPr>
          <a:lstStyle/>
          <a:p>
            <a:pPr marL="12700" marR="5080">
              <a:lnSpc>
                <a:spcPts val="3560"/>
              </a:lnSpc>
              <a:spcBef>
                <a:spcPts val="550"/>
              </a:spcBef>
            </a:pPr>
            <a:r>
              <a:rPr dirty="0" sz="3300" spc="-290" b="0">
                <a:solidFill>
                  <a:srgbClr val="000000"/>
                </a:solidFill>
                <a:latin typeface="Arial"/>
                <a:cs typeface="Arial"/>
              </a:rPr>
              <a:t>Lần </a:t>
            </a:r>
            <a:r>
              <a:rPr dirty="0" sz="3300" spc="-155" b="0">
                <a:solidFill>
                  <a:srgbClr val="000000"/>
                </a:solidFill>
                <a:latin typeface="Arial"/>
                <a:cs typeface="Arial"/>
              </a:rPr>
              <a:t>đầu </a:t>
            </a:r>
            <a:r>
              <a:rPr dirty="0" sz="3300" spc="-40" b="0">
                <a:solidFill>
                  <a:srgbClr val="000000"/>
                </a:solidFill>
                <a:latin typeface="Arial"/>
                <a:cs typeface="Arial"/>
              </a:rPr>
              <a:t>tiên </a:t>
            </a:r>
            <a:r>
              <a:rPr dirty="0" sz="3300" spc="-254" b="0">
                <a:solidFill>
                  <a:srgbClr val="000000"/>
                </a:solidFill>
                <a:latin typeface="Arial"/>
                <a:cs typeface="Arial"/>
              </a:rPr>
              <a:t>được </a:t>
            </a:r>
            <a:r>
              <a:rPr dirty="0" sz="3300" spc="-195" b="0">
                <a:solidFill>
                  <a:srgbClr val="000000"/>
                </a:solidFill>
                <a:latin typeface="Arial"/>
                <a:cs typeface="Arial"/>
              </a:rPr>
              <a:t>nhắc </a:t>
            </a:r>
            <a:r>
              <a:rPr dirty="0" sz="3300" spc="-95" b="0">
                <a:solidFill>
                  <a:srgbClr val="000000"/>
                </a:solidFill>
                <a:latin typeface="Arial"/>
                <a:cs typeface="Arial"/>
              </a:rPr>
              <a:t>tới  </a:t>
            </a:r>
            <a:r>
              <a:rPr dirty="0" sz="3300" spc="-110" b="0">
                <a:solidFill>
                  <a:srgbClr val="000000"/>
                </a:solidFill>
                <a:latin typeface="Arial"/>
                <a:cs typeface="Arial"/>
              </a:rPr>
              <a:t>khi</a:t>
            </a:r>
            <a:r>
              <a:rPr dirty="0" sz="3300" spc="-170" b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300" spc="-210" b="0">
                <a:solidFill>
                  <a:srgbClr val="000000"/>
                </a:solidFill>
                <a:latin typeface="Arial"/>
                <a:cs typeface="Arial"/>
              </a:rPr>
              <a:t>nào?</a:t>
            </a:r>
            <a:endParaRPr sz="33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52343" y="2735043"/>
            <a:ext cx="4773930" cy="3235325"/>
          </a:xfrm>
          <a:prstGeom prst="rect">
            <a:avLst/>
          </a:prstGeom>
        </p:spPr>
        <p:txBody>
          <a:bodyPr wrap="square" lIns="0" tIns="83820" rIns="0" bIns="0" rtlCol="0" vert="horz">
            <a:spAutoFit/>
          </a:bodyPr>
          <a:lstStyle/>
          <a:p>
            <a:pPr marL="12700" marR="261620">
              <a:lnSpc>
                <a:spcPct val="71000"/>
              </a:lnSpc>
              <a:spcBef>
                <a:spcPts val="660"/>
              </a:spcBef>
            </a:pPr>
            <a:r>
              <a:rPr dirty="0" sz="1550" spc="10" b="1">
                <a:latin typeface="Times New Roman"/>
                <a:cs typeface="Times New Roman"/>
              </a:rPr>
              <a:t>1962 </a:t>
            </a:r>
            <a:r>
              <a:rPr dirty="0" sz="1550" spc="5" b="1">
                <a:latin typeface="Times New Roman"/>
                <a:cs typeface="Times New Roman"/>
              </a:rPr>
              <a:t>- </a:t>
            </a:r>
            <a:r>
              <a:rPr dirty="0" sz="1550" spc="10" b="1">
                <a:latin typeface="Times New Roman"/>
                <a:cs typeface="Times New Roman"/>
              </a:rPr>
              <a:t>Rachel Carson </a:t>
            </a:r>
            <a:r>
              <a:rPr dirty="0" sz="1550" spc="15" b="1">
                <a:latin typeface="Times New Roman"/>
                <a:cs typeface="Times New Roman"/>
              </a:rPr>
              <a:t>xuất </a:t>
            </a:r>
            <a:r>
              <a:rPr dirty="0" sz="1550" spc="10" b="1">
                <a:latin typeface="Times New Roman"/>
                <a:cs typeface="Times New Roman"/>
              </a:rPr>
              <a:t>bản cuốn </a:t>
            </a:r>
            <a:r>
              <a:rPr dirty="0" sz="1550" spc="15" b="1">
                <a:latin typeface="Times New Roman"/>
                <a:cs typeface="Times New Roman"/>
              </a:rPr>
              <a:t>“Mùa </a:t>
            </a:r>
            <a:r>
              <a:rPr dirty="0" sz="1550" spc="20" b="1">
                <a:latin typeface="Times New Roman"/>
                <a:cs typeface="Times New Roman"/>
              </a:rPr>
              <a:t>xuân</a:t>
            </a:r>
            <a:r>
              <a:rPr dirty="0" sz="1550" spc="-254" b="1">
                <a:latin typeface="Times New Roman"/>
                <a:cs typeface="Times New Roman"/>
              </a:rPr>
              <a:t> </a:t>
            </a:r>
            <a:r>
              <a:rPr dirty="0" sz="1550" spc="5" b="1">
                <a:latin typeface="Times New Roman"/>
                <a:cs typeface="Times New Roman"/>
              </a:rPr>
              <a:t>tĩnh  </a:t>
            </a:r>
            <a:r>
              <a:rPr dirty="0" sz="1550" spc="10" b="1">
                <a:latin typeface="Times New Roman"/>
                <a:cs typeface="Times New Roman"/>
              </a:rPr>
              <a:t>lặng”</a:t>
            </a:r>
            <a:endParaRPr sz="1550">
              <a:latin typeface="Times New Roman"/>
              <a:cs typeface="Times New Roman"/>
            </a:endParaRPr>
          </a:p>
          <a:p>
            <a:pPr marL="201295" marR="131445" indent="-189230">
              <a:lnSpc>
                <a:spcPct val="71000"/>
              </a:lnSpc>
              <a:spcBef>
                <a:spcPts val="81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10">
                <a:latin typeface="Times New Roman"/>
                <a:cs typeface="Times New Roman"/>
              </a:rPr>
              <a:t>Ghi </a:t>
            </a:r>
            <a:r>
              <a:rPr dirty="0" sz="1550">
                <a:latin typeface="Times New Roman"/>
                <a:cs typeface="Times New Roman"/>
              </a:rPr>
              <a:t>lại </a:t>
            </a:r>
            <a:r>
              <a:rPr dirty="0" sz="1550" spc="5">
                <a:latin typeface="Times New Roman"/>
                <a:cs typeface="Times New Roman"/>
              </a:rPr>
              <a:t>các tác </a:t>
            </a:r>
            <a:r>
              <a:rPr dirty="0" sz="1550" spc="15">
                <a:latin typeface="Times New Roman"/>
                <a:cs typeface="Times New Roman"/>
              </a:rPr>
              <a:t>động </a:t>
            </a:r>
            <a:r>
              <a:rPr dirty="0" sz="1550" spc="10">
                <a:latin typeface="Times New Roman"/>
                <a:cs typeface="Times New Roman"/>
              </a:rPr>
              <a:t>của </a:t>
            </a:r>
            <a:r>
              <a:rPr dirty="0" sz="1550" spc="15">
                <a:latin typeface="Times New Roman"/>
                <a:cs typeface="Times New Roman"/>
              </a:rPr>
              <a:t>DDT </a:t>
            </a:r>
            <a:r>
              <a:rPr dirty="0" sz="1550" spc="10">
                <a:latin typeface="Times New Roman"/>
                <a:cs typeface="Times New Roman"/>
              </a:rPr>
              <a:t>va </a:t>
            </a:r>
            <a:r>
              <a:rPr dirty="0" sz="1550">
                <a:latin typeface="Times New Roman"/>
                <a:cs typeface="Times New Roman"/>
              </a:rPr>
              <a:t>các </a:t>
            </a:r>
            <a:r>
              <a:rPr dirty="0" sz="1550" spc="5">
                <a:latin typeface="Times New Roman"/>
                <a:cs typeface="Times New Roman"/>
              </a:rPr>
              <a:t>thuốc trư sâu</a:t>
            </a:r>
            <a:r>
              <a:rPr dirty="0" sz="1550" spc="-270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khác  </a:t>
            </a:r>
            <a:r>
              <a:rPr dirty="0" sz="1550">
                <a:latin typeface="Times New Roman"/>
                <a:cs typeface="Times New Roman"/>
              </a:rPr>
              <a:t>tới </a:t>
            </a:r>
            <a:r>
              <a:rPr dirty="0" sz="1550" spc="5">
                <a:latin typeface="Times New Roman"/>
                <a:cs typeface="Times New Roman"/>
              </a:rPr>
              <a:t>môi</a:t>
            </a:r>
            <a:r>
              <a:rPr dirty="0" sz="1550" spc="-10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trường.</a:t>
            </a:r>
            <a:endParaRPr sz="1550">
              <a:latin typeface="Times New Roman"/>
              <a:cs typeface="Times New Roman"/>
            </a:endParaRPr>
          </a:p>
          <a:p>
            <a:pPr marL="201295" marR="21590" indent="-189230">
              <a:lnSpc>
                <a:spcPct val="70300"/>
              </a:lnSpc>
              <a:spcBef>
                <a:spcPts val="84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10">
                <a:latin typeface="Times New Roman"/>
                <a:cs typeface="Times New Roman"/>
              </a:rPr>
              <a:t>Cuốn </a:t>
            </a:r>
            <a:r>
              <a:rPr dirty="0" sz="1550" spc="5">
                <a:latin typeface="Times New Roman"/>
                <a:cs typeface="Times New Roman"/>
              </a:rPr>
              <a:t>sách </a:t>
            </a:r>
            <a:r>
              <a:rPr dirty="0" sz="1550" spc="10">
                <a:latin typeface="Times New Roman"/>
                <a:cs typeface="Times New Roman"/>
              </a:rPr>
              <a:t>bán </a:t>
            </a:r>
            <a:r>
              <a:rPr dirty="0" sz="1550" spc="5">
                <a:latin typeface="Times New Roman"/>
                <a:cs typeface="Times New Roman"/>
              </a:rPr>
              <a:t>chạy </a:t>
            </a:r>
            <a:r>
              <a:rPr dirty="0" sz="1550" spc="10">
                <a:latin typeface="Times New Roman"/>
                <a:cs typeface="Times New Roman"/>
              </a:rPr>
              <a:t>nhất </a:t>
            </a:r>
            <a:r>
              <a:rPr dirty="0" sz="1550">
                <a:latin typeface="Times New Roman"/>
                <a:cs typeface="Times New Roman"/>
              </a:rPr>
              <a:t>tại </a:t>
            </a:r>
            <a:r>
              <a:rPr dirty="0" sz="1550" spc="5">
                <a:latin typeface="Times New Roman"/>
                <a:cs typeface="Times New Roman"/>
              </a:rPr>
              <a:t>nhiều </a:t>
            </a:r>
            <a:r>
              <a:rPr dirty="0" sz="1550" spc="10">
                <a:latin typeface="Times New Roman"/>
                <a:cs typeface="Times New Roman"/>
              </a:rPr>
              <a:t>quốc </a:t>
            </a:r>
            <a:r>
              <a:rPr dirty="0" sz="1550">
                <a:latin typeface="Times New Roman"/>
                <a:cs typeface="Times New Roman"/>
              </a:rPr>
              <a:t>gia </a:t>
            </a:r>
            <a:r>
              <a:rPr dirty="0" sz="1550" spc="5">
                <a:latin typeface="Times New Roman"/>
                <a:cs typeface="Times New Roman"/>
              </a:rPr>
              <a:t>trên </a:t>
            </a:r>
            <a:r>
              <a:rPr dirty="0" sz="1550" spc="10">
                <a:latin typeface="Times New Roman"/>
                <a:cs typeface="Times New Roman"/>
              </a:rPr>
              <a:t>khắp</a:t>
            </a:r>
            <a:r>
              <a:rPr dirty="0" sz="1550" spc="-220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thê  giới.</a:t>
            </a:r>
            <a:endParaRPr sz="1550">
              <a:latin typeface="Times New Roman"/>
              <a:cs typeface="Times New Roman"/>
            </a:endParaRPr>
          </a:p>
          <a:p>
            <a:pPr marL="201295" marR="168275" indent="-189230">
              <a:lnSpc>
                <a:spcPct val="71000"/>
              </a:lnSpc>
              <a:spcBef>
                <a:spcPts val="83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>
                <a:latin typeface="Times New Roman"/>
                <a:cs typeface="Times New Roman"/>
              </a:rPr>
              <a:t>Truyền </a:t>
            </a:r>
            <a:r>
              <a:rPr dirty="0" sz="1550" spc="5">
                <a:latin typeface="Times New Roman"/>
                <a:cs typeface="Times New Roman"/>
              </a:rPr>
              <a:t>cảm </a:t>
            </a:r>
            <a:r>
              <a:rPr dirty="0" sz="1550" spc="10">
                <a:latin typeface="Times New Roman"/>
                <a:cs typeface="Times New Roman"/>
              </a:rPr>
              <a:t>hứng cho phong </a:t>
            </a:r>
            <a:r>
              <a:rPr dirty="0" sz="1550">
                <a:latin typeface="Times New Roman"/>
                <a:cs typeface="Times New Roman"/>
              </a:rPr>
              <a:t>trào </a:t>
            </a:r>
            <a:r>
              <a:rPr dirty="0" sz="1550" spc="10">
                <a:latin typeface="Times New Roman"/>
                <a:cs typeface="Times New Roman"/>
              </a:rPr>
              <a:t>bảo vê </a:t>
            </a:r>
            <a:r>
              <a:rPr dirty="0" sz="1550" spc="5">
                <a:latin typeface="Times New Roman"/>
                <a:cs typeface="Times New Roman"/>
              </a:rPr>
              <a:t>môi trường</a:t>
            </a:r>
            <a:r>
              <a:rPr dirty="0" sz="1550" spc="-19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sơ  </a:t>
            </a:r>
            <a:r>
              <a:rPr dirty="0" sz="1550" spc="5">
                <a:latin typeface="Times New Roman"/>
                <a:cs typeface="Times New Roman"/>
              </a:rPr>
              <a:t>khai.</a:t>
            </a:r>
            <a:endParaRPr sz="1550">
              <a:latin typeface="Times New Roman"/>
              <a:cs typeface="Times New Roman"/>
            </a:endParaRPr>
          </a:p>
          <a:p>
            <a:pPr marL="201295" marR="125730" indent="-189230">
              <a:lnSpc>
                <a:spcPct val="71000"/>
              </a:lnSpc>
              <a:spcBef>
                <a:spcPts val="81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10">
                <a:latin typeface="Times New Roman"/>
                <a:cs typeface="Times New Roman"/>
              </a:rPr>
              <a:t>Một </a:t>
            </a:r>
            <a:r>
              <a:rPr dirty="0" sz="1550" spc="5">
                <a:latin typeface="Times New Roman"/>
                <a:cs typeface="Times New Roman"/>
              </a:rPr>
              <a:t>yếu </a:t>
            </a:r>
            <a:r>
              <a:rPr dirty="0" sz="1550">
                <a:latin typeface="Times New Roman"/>
                <a:cs typeface="Times New Roman"/>
              </a:rPr>
              <a:t>tô </a:t>
            </a:r>
            <a:r>
              <a:rPr dirty="0" sz="1550" spc="5">
                <a:latin typeface="Times New Roman"/>
                <a:cs typeface="Times New Roman"/>
              </a:rPr>
              <a:t>chủ </a:t>
            </a:r>
            <a:r>
              <a:rPr dirty="0" sz="1550" spc="10">
                <a:latin typeface="Times New Roman"/>
                <a:cs typeface="Times New Roman"/>
              </a:rPr>
              <a:t>chốt đê </a:t>
            </a:r>
            <a:r>
              <a:rPr dirty="0" sz="1550" spc="5">
                <a:latin typeface="Times New Roman"/>
                <a:cs typeface="Times New Roman"/>
              </a:rPr>
              <a:t>chính </a:t>
            </a:r>
            <a:r>
              <a:rPr dirty="0" sz="1550" spc="10">
                <a:latin typeface="Times New Roman"/>
                <a:cs typeface="Times New Roman"/>
              </a:rPr>
              <a:t>quyền </a:t>
            </a:r>
            <a:r>
              <a:rPr dirty="0" sz="1550">
                <a:latin typeface="Times New Roman"/>
                <a:cs typeface="Times New Roman"/>
              </a:rPr>
              <a:t>Liên </a:t>
            </a:r>
            <a:r>
              <a:rPr dirty="0" sz="1550" spc="10">
                <a:latin typeface="Times New Roman"/>
                <a:cs typeface="Times New Roman"/>
              </a:rPr>
              <a:t>bang của</a:t>
            </a:r>
            <a:r>
              <a:rPr dirty="0" sz="1550" spc="-204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Hợp  chủng quốc </a:t>
            </a:r>
            <a:r>
              <a:rPr dirty="0" sz="1550" spc="15">
                <a:latin typeface="Times New Roman"/>
                <a:cs typeface="Times New Roman"/>
              </a:rPr>
              <a:t>Hoa </a:t>
            </a:r>
            <a:r>
              <a:rPr dirty="0" sz="1550" spc="10">
                <a:latin typeface="Times New Roman"/>
                <a:cs typeface="Times New Roman"/>
              </a:rPr>
              <a:t>Kỳ cấm </a:t>
            </a:r>
            <a:r>
              <a:rPr dirty="0" sz="1550">
                <a:latin typeface="Times New Roman"/>
                <a:cs typeface="Times New Roman"/>
              </a:rPr>
              <a:t>sư </a:t>
            </a:r>
            <a:r>
              <a:rPr dirty="0" sz="1550" spc="10">
                <a:latin typeface="Times New Roman"/>
                <a:cs typeface="Times New Roman"/>
              </a:rPr>
              <a:t>dụng </a:t>
            </a:r>
            <a:r>
              <a:rPr dirty="0" sz="1550" spc="20">
                <a:latin typeface="Times New Roman"/>
                <a:cs typeface="Times New Roman"/>
              </a:rPr>
              <a:t>DDT </a:t>
            </a:r>
            <a:r>
              <a:rPr dirty="0" sz="1550" spc="10">
                <a:latin typeface="Times New Roman"/>
                <a:cs typeface="Times New Roman"/>
              </a:rPr>
              <a:t>năm</a:t>
            </a:r>
            <a:r>
              <a:rPr dirty="0" sz="1550" spc="-265">
                <a:latin typeface="Times New Roman"/>
                <a:cs typeface="Times New Roman"/>
              </a:rPr>
              <a:t> </a:t>
            </a:r>
            <a:r>
              <a:rPr dirty="0" sz="1550" spc="15">
                <a:latin typeface="Times New Roman"/>
                <a:cs typeface="Times New Roman"/>
              </a:rPr>
              <a:t>1972.</a:t>
            </a:r>
            <a:endParaRPr sz="15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100">
              <a:latin typeface="Times New Roman"/>
              <a:cs typeface="Times New Roman"/>
            </a:endParaRPr>
          </a:p>
          <a:p>
            <a:pPr marL="12700">
              <a:lnSpc>
                <a:spcPts val="1585"/>
              </a:lnSpc>
            </a:pPr>
            <a:r>
              <a:rPr dirty="0" sz="1550" b="1" i="1">
                <a:latin typeface="Times New Roman"/>
                <a:cs typeface="Times New Roman"/>
              </a:rPr>
              <a:t>“Vì </a:t>
            </a:r>
            <a:r>
              <a:rPr dirty="0" sz="1550" spc="10" b="1" i="1">
                <a:latin typeface="Times New Roman"/>
                <a:cs typeface="Times New Roman"/>
              </a:rPr>
              <a:t>sao các </a:t>
            </a:r>
            <a:r>
              <a:rPr dirty="0" sz="1550" spc="5" b="1" i="1">
                <a:latin typeface="Times New Roman"/>
                <a:cs typeface="Times New Roman"/>
              </a:rPr>
              <a:t>sinh vật thông minh lại </a:t>
            </a:r>
            <a:r>
              <a:rPr dirty="0" sz="1550" b="1" i="1">
                <a:latin typeface="Times New Roman"/>
                <a:cs typeface="Times New Roman"/>
              </a:rPr>
              <a:t>tìm </a:t>
            </a:r>
            <a:r>
              <a:rPr dirty="0" sz="1550" spc="5" b="1" i="1">
                <a:latin typeface="Times New Roman"/>
                <a:cs typeface="Times New Roman"/>
              </a:rPr>
              <a:t>cách kiểm</a:t>
            </a:r>
            <a:r>
              <a:rPr dirty="0" sz="1550" spc="-70" b="1" i="1">
                <a:latin typeface="Times New Roman"/>
                <a:cs typeface="Times New Roman"/>
              </a:rPr>
              <a:t> </a:t>
            </a:r>
            <a:r>
              <a:rPr dirty="0" sz="1550" spc="5" b="1" i="1">
                <a:latin typeface="Times New Roman"/>
                <a:cs typeface="Times New Roman"/>
              </a:rPr>
              <a:t>soát</a:t>
            </a:r>
            <a:endParaRPr sz="1550">
              <a:latin typeface="Times New Roman"/>
              <a:cs typeface="Times New Roman"/>
            </a:endParaRPr>
          </a:p>
          <a:p>
            <a:pPr marL="12700">
              <a:lnSpc>
                <a:spcPts val="1315"/>
              </a:lnSpc>
            </a:pPr>
            <a:r>
              <a:rPr dirty="0" sz="1550" spc="10" b="1" i="1">
                <a:latin typeface="Times New Roman"/>
                <a:cs typeface="Times New Roman"/>
              </a:rPr>
              <a:t>một </a:t>
            </a:r>
            <a:r>
              <a:rPr dirty="0" sz="1550" spc="5" b="1" i="1">
                <a:latin typeface="Times New Roman"/>
                <a:cs typeface="Times New Roman"/>
              </a:rPr>
              <a:t>sô loài </a:t>
            </a:r>
            <a:r>
              <a:rPr dirty="0" sz="1550" spc="10" b="1" i="1">
                <a:latin typeface="Times New Roman"/>
                <a:cs typeface="Times New Roman"/>
              </a:rPr>
              <a:t>không mong muốn bằng </a:t>
            </a:r>
            <a:r>
              <a:rPr dirty="0" sz="1550" spc="5" b="1" i="1">
                <a:latin typeface="Times New Roman"/>
                <a:cs typeface="Times New Roman"/>
              </a:rPr>
              <a:t>cách </a:t>
            </a:r>
            <a:r>
              <a:rPr dirty="0" sz="1550" spc="15" b="1" i="1">
                <a:latin typeface="Times New Roman"/>
                <a:cs typeface="Times New Roman"/>
              </a:rPr>
              <a:t>gây </a:t>
            </a:r>
            <a:r>
              <a:rPr dirty="0" sz="1550" spc="10" b="1" i="1">
                <a:latin typeface="Times New Roman"/>
                <a:cs typeface="Times New Roman"/>
              </a:rPr>
              <a:t>ô</a:t>
            </a:r>
            <a:r>
              <a:rPr dirty="0" sz="1550" spc="-170" b="1" i="1">
                <a:latin typeface="Times New Roman"/>
                <a:cs typeface="Times New Roman"/>
              </a:rPr>
              <a:t> </a:t>
            </a:r>
            <a:r>
              <a:rPr dirty="0" sz="1550" spc="5" b="1" i="1">
                <a:latin typeface="Times New Roman"/>
                <a:cs typeface="Times New Roman"/>
              </a:rPr>
              <a:t>nhiêm</a:t>
            </a:r>
            <a:endParaRPr sz="1550">
              <a:latin typeface="Times New Roman"/>
              <a:cs typeface="Times New Roman"/>
            </a:endParaRPr>
          </a:p>
          <a:p>
            <a:pPr marL="12700" marR="5080">
              <a:lnSpc>
                <a:spcPct val="70900"/>
              </a:lnSpc>
              <a:spcBef>
                <a:spcPts val="275"/>
              </a:spcBef>
            </a:pPr>
            <a:r>
              <a:rPr dirty="0" sz="1550" spc="10" b="1" i="1">
                <a:latin typeface="Times New Roman"/>
                <a:cs typeface="Times New Roman"/>
              </a:rPr>
              <a:t>toàn bô môi </a:t>
            </a:r>
            <a:r>
              <a:rPr dirty="0" sz="1550" spc="5" b="1" i="1">
                <a:latin typeface="Times New Roman"/>
                <a:cs typeface="Times New Roman"/>
              </a:rPr>
              <a:t>trường va </a:t>
            </a:r>
            <a:r>
              <a:rPr dirty="0" sz="1550" spc="15" b="1" i="1">
                <a:latin typeface="Times New Roman"/>
                <a:cs typeface="Times New Roman"/>
              </a:rPr>
              <a:t>đẩy </a:t>
            </a:r>
            <a:r>
              <a:rPr dirty="0" sz="1550" spc="10" b="1" i="1">
                <a:latin typeface="Times New Roman"/>
                <a:cs typeface="Times New Roman"/>
              </a:rPr>
              <a:t>đồng loại </a:t>
            </a:r>
            <a:r>
              <a:rPr dirty="0" sz="1550" spc="5" b="1" i="1">
                <a:latin typeface="Times New Roman"/>
                <a:cs typeface="Times New Roman"/>
              </a:rPr>
              <a:t>của mình </a:t>
            </a:r>
            <a:r>
              <a:rPr dirty="0" sz="1550" spc="10" b="1" i="1">
                <a:latin typeface="Times New Roman"/>
                <a:cs typeface="Times New Roman"/>
              </a:rPr>
              <a:t>vào mối</a:t>
            </a:r>
            <a:r>
              <a:rPr dirty="0" sz="1550" spc="-229" b="1" i="1">
                <a:latin typeface="Times New Roman"/>
                <a:cs typeface="Times New Roman"/>
              </a:rPr>
              <a:t> </a:t>
            </a:r>
            <a:r>
              <a:rPr dirty="0" sz="1550" spc="10" b="1" i="1">
                <a:latin typeface="Times New Roman"/>
                <a:cs typeface="Times New Roman"/>
              </a:rPr>
              <a:t>đe  </a:t>
            </a:r>
            <a:r>
              <a:rPr dirty="0" sz="1550" spc="15" b="1" i="1">
                <a:latin typeface="Times New Roman"/>
                <a:cs typeface="Times New Roman"/>
              </a:rPr>
              <a:t>dọa </a:t>
            </a:r>
            <a:r>
              <a:rPr dirty="0" sz="1550" spc="5" b="1" i="1">
                <a:latin typeface="Times New Roman"/>
                <a:cs typeface="Times New Roman"/>
              </a:rPr>
              <a:t>của </a:t>
            </a:r>
            <a:r>
              <a:rPr dirty="0" sz="1550" spc="10" b="1" i="1">
                <a:latin typeface="Times New Roman"/>
                <a:cs typeface="Times New Roman"/>
              </a:rPr>
              <a:t>bệnh </a:t>
            </a:r>
            <a:r>
              <a:rPr dirty="0" sz="1550" spc="5" b="1" i="1">
                <a:latin typeface="Times New Roman"/>
                <a:cs typeface="Times New Roman"/>
              </a:rPr>
              <a:t>tật va chết</a:t>
            </a:r>
            <a:r>
              <a:rPr dirty="0" sz="1550" spc="-100" b="1" i="1">
                <a:latin typeface="Times New Roman"/>
                <a:cs typeface="Times New Roman"/>
              </a:rPr>
              <a:t> </a:t>
            </a:r>
            <a:r>
              <a:rPr dirty="0" sz="1550" spc="10" b="1" i="1">
                <a:latin typeface="Times New Roman"/>
                <a:cs typeface="Times New Roman"/>
              </a:rPr>
              <a:t>chóc?”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940552" y="1057655"/>
            <a:ext cx="4117848" cy="56586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92167" y="1064767"/>
            <a:ext cx="5657087" cy="5651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72861" y="3309663"/>
            <a:ext cx="4014470" cy="1120140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algn="ctr">
              <a:lnSpc>
                <a:spcPts val="4079"/>
              </a:lnSpc>
              <a:spcBef>
                <a:spcPts val="135"/>
              </a:spcBef>
            </a:pPr>
            <a:r>
              <a:rPr dirty="0" sz="3600" spc="15" b="0">
                <a:solidFill>
                  <a:srgbClr val="0F6D4B"/>
                </a:solidFill>
                <a:latin typeface="Carlito"/>
                <a:cs typeface="Carlito"/>
              </a:rPr>
              <a:t>Nông nghiệp </a:t>
            </a:r>
            <a:r>
              <a:rPr dirty="0" sz="3600" spc="25" b="0">
                <a:solidFill>
                  <a:srgbClr val="0F6D4B"/>
                </a:solidFill>
                <a:latin typeface="Carlito"/>
                <a:cs typeface="Carlito"/>
              </a:rPr>
              <a:t>Hữu</a:t>
            </a:r>
            <a:r>
              <a:rPr dirty="0" sz="3600" spc="-120" b="0">
                <a:solidFill>
                  <a:srgbClr val="0F6D4B"/>
                </a:solidFill>
                <a:latin typeface="Carlito"/>
                <a:cs typeface="Carlito"/>
              </a:rPr>
              <a:t> </a:t>
            </a:r>
            <a:r>
              <a:rPr dirty="0" sz="3600" spc="10" b="0">
                <a:solidFill>
                  <a:srgbClr val="0F6D4B"/>
                </a:solidFill>
                <a:latin typeface="Carlito"/>
                <a:cs typeface="Carlito"/>
              </a:rPr>
              <a:t>cơ:</a:t>
            </a:r>
            <a:endParaRPr sz="3600">
              <a:latin typeface="Carlito"/>
              <a:cs typeface="Carlito"/>
            </a:endParaRPr>
          </a:p>
          <a:p>
            <a:pPr algn="ctr">
              <a:lnSpc>
                <a:spcPts val="4500"/>
              </a:lnSpc>
            </a:pPr>
            <a:r>
              <a:rPr dirty="0" sz="3950" spc="5" b="0" i="1">
                <a:solidFill>
                  <a:srgbClr val="0F6D4B"/>
                </a:solidFill>
                <a:latin typeface="Carlito"/>
                <a:cs typeface="Carlito"/>
              </a:rPr>
              <a:t>Từ </a:t>
            </a:r>
            <a:r>
              <a:rPr dirty="0" sz="3950" spc="-10" b="0" i="1">
                <a:solidFill>
                  <a:srgbClr val="0F6D4B"/>
                </a:solidFill>
                <a:latin typeface="Carlito"/>
                <a:cs typeface="Carlito"/>
              </a:rPr>
              <a:t>gốc</a:t>
            </a:r>
            <a:endParaRPr sz="3950">
              <a:latin typeface="Carlito"/>
              <a:cs typeface="Carlito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73025" rIns="0" bIns="0" rtlCol="0" vert="horz">
            <a:spAutoFit/>
          </a:bodyPr>
          <a:lstStyle/>
          <a:p>
            <a:pPr marL="1905000" marR="5080" indent="-1892935">
              <a:lnSpc>
                <a:spcPts val="3740"/>
              </a:lnSpc>
              <a:spcBef>
                <a:spcPts val="575"/>
              </a:spcBef>
            </a:pPr>
            <a:r>
              <a:rPr dirty="0" spc="5"/>
              <a:t>2. </a:t>
            </a:r>
            <a:r>
              <a:rPr dirty="0"/>
              <a:t>Lịch sử và </a:t>
            </a:r>
            <a:r>
              <a:rPr dirty="0" spc="5"/>
              <a:t>các </a:t>
            </a:r>
            <a:r>
              <a:rPr dirty="0" spc="10"/>
              <a:t>nhân vật </a:t>
            </a:r>
            <a:r>
              <a:rPr dirty="0" spc="5"/>
              <a:t>tiên phong</a:t>
            </a:r>
            <a:r>
              <a:rPr dirty="0" spc="-150"/>
              <a:t> </a:t>
            </a:r>
            <a:r>
              <a:rPr dirty="0" spc="15"/>
              <a:t>của  </a:t>
            </a:r>
            <a:r>
              <a:rPr dirty="0" spc="5"/>
              <a:t>nông nghiệp </a:t>
            </a:r>
            <a:r>
              <a:rPr dirty="0" spc="15"/>
              <a:t>hữu</a:t>
            </a:r>
            <a:r>
              <a:rPr dirty="0" spc="-60"/>
              <a:t> </a:t>
            </a:r>
            <a:r>
              <a:rPr dirty="0"/>
              <a:t>cơ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48222" y="4016778"/>
            <a:ext cx="7360284" cy="32766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950" spc="20" i="1">
                <a:solidFill>
                  <a:srgbClr val="0F6D4B"/>
                </a:solidFill>
                <a:latin typeface="Times New Roman"/>
                <a:cs typeface="Times New Roman"/>
              </a:rPr>
              <a:t>Chúng </a:t>
            </a:r>
            <a:r>
              <a:rPr dirty="0" sz="1950" i="1">
                <a:solidFill>
                  <a:srgbClr val="0F6D4B"/>
                </a:solidFill>
                <a:latin typeface="Times New Roman"/>
                <a:cs typeface="Times New Roman"/>
              </a:rPr>
              <a:t>ta </a:t>
            </a:r>
            <a:r>
              <a:rPr dirty="0" sz="1950" spc="15" i="1">
                <a:solidFill>
                  <a:srgbClr val="0F6D4B"/>
                </a:solidFill>
                <a:latin typeface="Times New Roman"/>
                <a:cs typeface="Times New Roman"/>
              </a:rPr>
              <a:t>đang </a:t>
            </a:r>
            <a:r>
              <a:rPr dirty="0" sz="1950" spc="5" i="1">
                <a:solidFill>
                  <a:srgbClr val="0F6D4B"/>
                </a:solidFill>
                <a:latin typeface="Times New Roman"/>
                <a:cs typeface="Times New Roman"/>
              </a:rPr>
              <a:t>tiếp </a:t>
            </a:r>
            <a:r>
              <a:rPr dirty="0" sz="1950" spc="15" i="1">
                <a:solidFill>
                  <a:srgbClr val="0F6D4B"/>
                </a:solidFill>
                <a:latin typeface="Times New Roman"/>
                <a:cs typeface="Times New Roman"/>
              </a:rPr>
              <a:t>nối hành </a:t>
            </a:r>
            <a:r>
              <a:rPr dirty="0" sz="1950" spc="5" i="1">
                <a:solidFill>
                  <a:srgbClr val="0F6D4B"/>
                </a:solidFill>
                <a:latin typeface="Times New Roman"/>
                <a:cs typeface="Times New Roman"/>
              </a:rPr>
              <a:t>trình </a:t>
            </a:r>
            <a:r>
              <a:rPr dirty="0" sz="1950" spc="10" i="1">
                <a:solidFill>
                  <a:srgbClr val="0F6D4B"/>
                </a:solidFill>
                <a:latin typeface="Times New Roman"/>
                <a:cs typeface="Times New Roman"/>
              </a:rPr>
              <a:t>được tạo ra bởi </a:t>
            </a:r>
            <a:r>
              <a:rPr dirty="0" sz="1950" spc="15" i="1">
                <a:solidFill>
                  <a:srgbClr val="0F6D4B"/>
                </a:solidFill>
                <a:latin typeface="Times New Roman"/>
                <a:cs typeface="Times New Roman"/>
              </a:rPr>
              <a:t>những nhân </a:t>
            </a:r>
            <a:r>
              <a:rPr dirty="0" sz="1950" spc="5" i="1">
                <a:solidFill>
                  <a:srgbClr val="0F6D4B"/>
                </a:solidFill>
                <a:latin typeface="Times New Roman"/>
                <a:cs typeface="Times New Roman"/>
              </a:rPr>
              <a:t>vật vĩ</a:t>
            </a:r>
            <a:r>
              <a:rPr dirty="0" sz="1950" spc="-175" i="1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950" spc="15" i="1">
                <a:solidFill>
                  <a:srgbClr val="0F6D4B"/>
                </a:solidFill>
                <a:latin typeface="Times New Roman"/>
                <a:cs typeface="Times New Roman"/>
              </a:rPr>
              <a:t>đại</a:t>
            </a:r>
            <a:endParaRPr sz="19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7825" y="1358860"/>
            <a:ext cx="8413115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25" b="0">
                <a:solidFill>
                  <a:srgbClr val="0F6D4B"/>
                </a:solidFill>
                <a:latin typeface="Times New Roman"/>
                <a:cs typeface="Times New Roman"/>
              </a:rPr>
              <a:t>Nông </a:t>
            </a: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nghiệp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hữu </a:t>
            </a:r>
            <a:r>
              <a:rPr dirty="0" sz="3600" spc="25" b="0">
                <a:solidFill>
                  <a:srgbClr val="0F6D4B"/>
                </a:solidFill>
                <a:latin typeface="Times New Roman"/>
                <a:cs typeface="Times New Roman"/>
              </a:rPr>
              <a:t>cơ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đã </a:t>
            </a: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phát </a:t>
            </a:r>
            <a:r>
              <a:rPr dirty="0" sz="3600" spc="5" b="0">
                <a:solidFill>
                  <a:srgbClr val="0F6D4B"/>
                </a:solidFill>
                <a:latin typeface="Times New Roman"/>
                <a:cs typeface="Times New Roman"/>
              </a:rPr>
              <a:t>triển từ </a:t>
            </a:r>
            <a:r>
              <a:rPr dirty="0" sz="3600" spc="25" b="0">
                <a:solidFill>
                  <a:srgbClr val="0F6D4B"/>
                </a:solidFill>
                <a:latin typeface="Times New Roman"/>
                <a:cs typeface="Times New Roman"/>
              </a:rPr>
              <a:t>khi</a:t>
            </a:r>
            <a:r>
              <a:rPr dirty="0" sz="3600" spc="-215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nào?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9309" y="2267477"/>
            <a:ext cx="5053330" cy="1520825"/>
          </a:xfrm>
          <a:prstGeom prst="rect">
            <a:avLst/>
          </a:prstGeom>
        </p:spPr>
        <p:txBody>
          <a:bodyPr wrap="square" lIns="0" tIns="95885" rIns="0" bIns="0" rtlCol="0" vert="horz">
            <a:spAutoFit/>
          </a:bodyPr>
          <a:lstStyle/>
          <a:p>
            <a:pPr marL="390525" indent="-378460">
              <a:lnSpc>
                <a:spcPct val="100000"/>
              </a:lnSpc>
              <a:spcBef>
                <a:spcPts val="755"/>
              </a:spcBef>
              <a:buFont typeface="Arial"/>
              <a:buChar char="•"/>
              <a:tabLst>
                <a:tab pos="390525" algn="l"/>
                <a:tab pos="391160" algn="l"/>
              </a:tabLst>
            </a:pP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Tìm</a:t>
            </a:r>
            <a:r>
              <a:rPr dirty="0" sz="1550" spc="-1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thấy</a:t>
            </a:r>
            <a:r>
              <a:rPr dirty="0" sz="1550" spc="-1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bằng</a:t>
            </a:r>
            <a:r>
              <a:rPr dirty="0" sz="1550" spc="-3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chứng</a:t>
            </a:r>
            <a:r>
              <a:rPr dirty="0" sz="1550" spc="-3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của</a:t>
            </a:r>
            <a:r>
              <a:rPr dirty="0" sz="1550" spc="-3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trồng</a:t>
            </a:r>
            <a:r>
              <a:rPr dirty="0" sz="1550" spc="-1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trọt</a:t>
            </a:r>
            <a:r>
              <a:rPr dirty="0" sz="1550" spc="-1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vào</a:t>
            </a:r>
            <a:r>
              <a:rPr dirty="0" sz="1550" spc="-1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23.000</a:t>
            </a:r>
            <a:r>
              <a:rPr dirty="0" sz="1550" spc="-3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năm</a:t>
            </a:r>
            <a:r>
              <a:rPr dirty="0" sz="1550" spc="-2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trước</a:t>
            </a:r>
            <a:endParaRPr sz="1550">
              <a:latin typeface="Times New Roman"/>
              <a:cs typeface="Times New Roman"/>
            </a:endParaRPr>
          </a:p>
          <a:p>
            <a:pPr marL="390525" indent="-37846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390525" algn="l"/>
                <a:tab pos="391160" algn="l"/>
              </a:tabLst>
            </a:pP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Chăn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nuôi: </a:t>
            </a:r>
            <a:r>
              <a:rPr dirty="0" sz="1550" spc="15">
                <a:solidFill>
                  <a:srgbClr val="0F6D4B"/>
                </a:solidFill>
                <a:latin typeface="Times New Roman"/>
                <a:cs typeface="Times New Roman"/>
              </a:rPr>
              <a:t>10.000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– </a:t>
            </a:r>
            <a:r>
              <a:rPr dirty="0" sz="1550" spc="15">
                <a:solidFill>
                  <a:srgbClr val="0F6D4B"/>
                </a:solidFill>
                <a:latin typeface="Times New Roman"/>
                <a:cs typeface="Times New Roman"/>
              </a:rPr>
              <a:t>13.000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năm</a:t>
            </a:r>
            <a:r>
              <a:rPr dirty="0" sz="1550" spc="-21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trước</a:t>
            </a:r>
            <a:endParaRPr sz="1550">
              <a:latin typeface="Times New Roman"/>
              <a:cs typeface="Times New Roman"/>
            </a:endParaRPr>
          </a:p>
          <a:p>
            <a:pPr marL="390525" indent="-37846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390525" algn="l"/>
                <a:tab pos="391160" algn="l"/>
              </a:tabLst>
            </a:pPr>
            <a:r>
              <a:rPr dirty="0" sz="1550" spc="15">
                <a:solidFill>
                  <a:srgbClr val="0F6D4B"/>
                </a:solidFill>
                <a:latin typeface="Times New Roman"/>
                <a:cs typeface="Times New Roman"/>
              </a:rPr>
              <a:t>Quả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bí: được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trồng </a:t>
            </a:r>
            <a:r>
              <a:rPr dirty="0" sz="1550" spc="-5">
                <a:solidFill>
                  <a:srgbClr val="0F6D4B"/>
                </a:solidFill>
                <a:latin typeface="Times New Roman"/>
                <a:cs typeface="Times New Roman"/>
              </a:rPr>
              <a:t>tại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Mexico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10.000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năm</a:t>
            </a:r>
            <a:r>
              <a:rPr dirty="0" sz="1550" spc="-17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trước</a:t>
            </a:r>
            <a:endParaRPr sz="1550">
              <a:latin typeface="Times New Roman"/>
              <a:cs typeface="Times New Roman"/>
            </a:endParaRPr>
          </a:p>
          <a:p>
            <a:pPr marL="390525" marR="5080" indent="-378460">
              <a:lnSpc>
                <a:spcPts val="1689"/>
              </a:lnSpc>
              <a:spcBef>
                <a:spcPts val="860"/>
              </a:spcBef>
              <a:buFont typeface="Arial"/>
              <a:buChar char="•"/>
              <a:tabLst>
                <a:tab pos="390525" algn="l"/>
                <a:tab pos="391160" algn="l"/>
              </a:tabLst>
            </a:pP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Tìm</a:t>
            </a:r>
            <a:r>
              <a:rPr dirty="0" sz="1550" spc="-1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thấy</a:t>
            </a:r>
            <a:r>
              <a:rPr dirty="0" sz="1550" spc="-1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bằng</a:t>
            </a:r>
            <a:r>
              <a:rPr dirty="0" sz="1550" spc="-3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chứng</a:t>
            </a:r>
            <a:r>
              <a:rPr dirty="0" sz="1550" spc="-3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của</a:t>
            </a:r>
            <a:r>
              <a:rPr dirty="0" sz="1550" spc="-3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việc</a:t>
            </a:r>
            <a:r>
              <a:rPr dirty="0" sz="1550" spc="-2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>
                <a:solidFill>
                  <a:srgbClr val="0F6D4B"/>
                </a:solidFill>
                <a:latin typeface="Times New Roman"/>
                <a:cs typeface="Times New Roman"/>
              </a:rPr>
              <a:t>sư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 dụng</a:t>
            </a:r>
            <a:r>
              <a:rPr dirty="0" sz="1550" spc="-3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phân</a:t>
            </a:r>
            <a:r>
              <a:rPr dirty="0" sz="1550" spc="-3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chuồng,</a:t>
            </a:r>
            <a:r>
              <a:rPr dirty="0" sz="1550" spc="-3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phân 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ủ, tro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10.000 năm</a:t>
            </a:r>
            <a:r>
              <a:rPr dirty="0" sz="1550" spc="-7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trước.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615940" y="2351532"/>
            <a:ext cx="3636263" cy="20939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617219" y="4184903"/>
            <a:ext cx="4419600" cy="15133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475253" y="4533377"/>
            <a:ext cx="3763645" cy="1094740"/>
          </a:xfrm>
          <a:prstGeom prst="rect">
            <a:avLst/>
          </a:prstGeom>
        </p:spPr>
        <p:txBody>
          <a:bodyPr wrap="square" lIns="0" tIns="36195" rIns="0" bIns="0" rtlCol="0" vert="horz">
            <a:spAutoFit/>
          </a:bodyPr>
          <a:lstStyle/>
          <a:p>
            <a:pPr marL="390525" marR="5080" indent="-378460">
              <a:lnSpc>
                <a:spcPts val="1520"/>
              </a:lnSpc>
              <a:spcBef>
                <a:spcPts val="285"/>
              </a:spcBef>
              <a:buFont typeface="Arial"/>
              <a:buChar char="•"/>
              <a:tabLst>
                <a:tab pos="390525" algn="l"/>
                <a:tab pos="391160" algn="l"/>
              </a:tabLst>
            </a:pPr>
            <a:r>
              <a:rPr dirty="0" sz="1400">
                <a:solidFill>
                  <a:srgbClr val="0F6D4B"/>
                </a:solidFill>
                <a:latin typeface="Carlito"/>
                <a:cs typeface="Carlito"/>
              </a:rPr>
              <a:t>Nền </a:t>
            </a:r>
            <a:r>
              <a:rPr dirty="0" sz="1400" spc="-5">
                <a:solidFill>
                  <a:srgbClr val="0F6D4B"/>
                </a:solidFill>
                <a:latin typeface="Carlito"/>
                <a:cs typeface="Carlito"/>
              </a:rPr>
              <a:t>nông nghiệp </a:t>
            </a:r>
            <a:r>
              <a:rPr dirty="0" sz="1400">
                <a:solidFill>
                  <a:srgbClr val="0F6D4B"/>
                </a:solidFill>
                <a:latin typeface="Carlito"/>
                <a:cs typeface="Carlito"/>
              </a:rPr>
              <a:t>với quy </a:t>
            </a:r>
            <a:r>
              <a:rPr dirty="0" sz="1400" spc="-5">
                <a:solidFill>
                  <a:srgbClr val="0F6D4B"/>
                </a:solidFill>
                <a:latin typeface="Carlito"/>
                <a:cs typeface="Carlito"/>
              </a:rPr>
              <a:t>mô công nghiệp hiện  </a:t>
            </a:r>
            <a:r>
              <a:rPr dirty="0" sz="1400">
                <a:solidFill>
                  <a:srgbClr val="0F6D4B"/>
                </a:solidFill>
                <a:latin typeface="Carlito"/>
                <a:cs typeface="Carlito"/>
              </a:rPr>
              <a:t>đại </a:t>
            </a:r>
            <a:r>
              <a:rPr dirty="0" sz="1400" spc="-5">
                <a:solidFill>
                  <a:srgbClr val="0F6D4B"/>
                </a:solidFill>
                <a:latin typeface="Carlito"/>
                <a:cs typeface="Carlito"/>
              </a:rPr>
              <a:t>phát triển </a:t>
            </a:r>
            <a:r>
              <a:rPr dirty="0" sz="1400" spc="-10">
                <a:solidFill>
                  <a:srgbClr val="0F6D4B"/>
                </a:solidFill>
                <a:latin typeface="Carlito"/>
                <a:cs typeface="Carlito"/>
              </a:rPr>
              <a:t>vào </a:t>
            </a:r>
            <a:r>
              <a:rPr dirty="0" sz="1400" spc="5">
                <a:solidFill>
                  <a:srgbClr val="0F6D4B"/>
                </a:solidFill>
                <a:latin typeface="Carlito"/>
                <a:cs typeface="Carlito"/>
              </a:rPr>
              <a:t>đầu </a:t>
            </a:r>
            <a:r>
              <a:rPr dirty="0" sz="1400">
                <a:solidFill>
                  <a:srgbClr val="0F6D4B"/>
                </a:solidFill>
                <a:latin typeface="Carlito"/>
                <a:cs typeface="Carlito"/>
              </a:rPr>
              <a:t>thê </a:t>
            </a:r>
            <a:r>
              <a:rPr dirty="0" sz="1400" spc="-5">
                <a:solidFill>
                  <a:srgbClr val="0F6D4B"/>
                </a:solidFill>
                <a:latin typeface="Carlito"/>
                <a:cs typeface="Carlito"/>
              </a:rPr>
              <a:t>ky</a:t>
            </a:r>
            <a:r>
              <a:rPr dirty="0" sz="1400" spc="-10">
                <a:solidFill>
                  <a:srgbClr val="0F6D4B"/>
                </a:solidFill>
                <a:latin typeface="Carlito"/>
                <a:cs typeface="Carlito"/>
              </a:rPr>
              <a:t> </a:t>
            </a:r>
            <a:r>
              <a:rPr dirty="0" sz="1400" spc="-5">
                <a:solidFill>
                  <a:srgbClr val="0F6D4B"/>
                </a:solidFill>
                <a:latin typeface="Carlito"/>
                <a:cs typeface="Carlito"/>
              </a:rPr>
              <a:t>20.</a:t>
            </a:r>
            <a:endParaRPr sz="1400">
              <a:latin typeface="Carlito"/>
              <a:cs typeface="Carlito"/>
            </a:endParaRPr>
          </a:p>
          <a:p>
            <a:pPr marL="390525" indent="-378460">
              <a:lnSpc>
                <a:spcPct val="100000"/>
              </a:lnSpc>
              <a:spcBef>
                <a:spcPts val="150"/>
              </a:spcBef>
              <a:buFont typeface="Arial"/>
              <a:buChar char="•"/>
              <a:tabLst>
                <a:tab pos="390525" algn="l"/>
                <a:tab pos="391160" algn="l"/>
              </a:tabLst>
            </a:pPr>
            <a:r>
              <a:rPr dirty="0" sz="1400" spc="-5">
                <a:solidFill>
                  <a:srgbClr val="0F6D4B"/>
                </a:solidFill>
                <a:latin typeface="Carlito"/>
                <a:cs typeface="Carlito"/>
              </a:rPr>
              <a:t>Cuộc “Cách mạng xanh” khởi phát năm</a:t>
            </a:r>
            <a:r>
              <a:rPr dirty="0" sz="1400" spc="70">
                <a:solidFill>
                  <a:srgbClr val="0F6D4B"/>
                </a:solidFill>
                <a:latin typeface="Carlito"/>
                <a:cs typeface="Carlito"/>
              </a:rPr>
              <a:t> </a:t>
            </a:r>
            <a:r>
              <a:rPr dirty="0" sz="1400" spc="-5">
                <a:solidFill>
                  <a:srgbClr val="0F6D4B"/>
                </a:solidFill>
                <a:latin typeface="Carlito"/>
                <a:cs typeface="Carlito"/>
              </a:rPr>
              <a:t>1940s</a:t>
            </a:r>
            <a:endParaRPr sz="1400">
              <a:latin typeface="Carlito"/>
              <a:cs typeface="Carlito"/>
            </a:endParaRPr>
          </a:p>
          <a:p>
            <a:pPr marL="390525" marR="210820" indent="-378460">
              <a:lnSpc>
                <a:spcPts val="1510"/>
              </a:lnSpc>
              <a:spcBef>
                <a:spcPts val="360"/>
              </a:spcBef>
              <a:buFont typeface="Arial"/>
              <a:buChar char="•"/>
              <a:tabLst>
                <a:tab pos="390525" algn="l"/>
                <a:tab pos="391160" algn="l"/>
              </a:tabLst>
            </a:pPr>
            <a:r>
              <a:rPr dirty="0" sz="1400" spc="-5">
                <a:solidFill>
                  <a:srgbClr val="0F6D4B"/>
                </a:solidFill>
                <a:latin typeface="Carlito"/>
                <a:cs typeface="Carlito"/>
              </a:rPr>
              <a:t>Công nhận công nghê biến </a:t>
            </a:r>
            <a:r>
              <a:rPr dirty="0" sz="1400">
                <a:solidFill>
                  <a:srgbClr val="0F6D4B"/>
                </a:solidFill>
                <a:latin typeface="Carlito"/>
                <a:cs typeface="Carlito"/>
              </a:rPr>
              <a:t>đổi gen </a:t>
            </a:r>
            <a:r>
              <a:rPr dirty="0" sz="1400" spc="-5">
                <a:solidFill>
                  <a:srgbClr val="0F6D4B"/>
                </a:solidFill>
                <a:latin typeface="Carlito"/>
                <a:cs typeface="Carlito"/>
              </a:rPr>
              <a:t>vào năm  1994</a:t>
            </a:r>
            <a:endParaRPr sz="1400">
              <a:latin typeface="Carlito"/>
              <a:cs typeface="Carlito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405568" y="5865326"/>
            <a:ext cx="3249295" cy="37846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300" spc="10" b="1" i="1">
                <a:solidFill>
                  <a:srgbClr val="445469"/>
                </a:solidFill>
                <a:latin typeface="Times New Roman"/>
                <a:cs typeface="Times New Roman"/>
              </a:rPr>
              <a:t>Điều gì </a:t>
            </a:r>
            <a:r>
              <a:rPr dirty="0" sz="2300" spc="5" b="1" i="1">
                <a:solidFill>
                  <a:srgbClr val="445469"/>
                </a:solidFill>
                <a:latin typeface="Times New Roman"/>
                <a:cs typeface="Times New Roman"/>
              </a:rPr>
              <a:t>là “bình</a:t>
            </a:r>
            <a:r>
              <a:rPr dirty="0" sz="2300" spc="-150" b="1" i="1">
                <a:solidFill>
                  <a:srgbClr val="445469"/>
                </a:solidFill>
                <a:latin typeface="Times New Roman"/>
                <a:cs typeface="Times New Roman"/>
              </a:rPr>
              <a:t> </a:t>
            </a:r>
            <a:r>
              <a:rPr dirty="0" sz="2300" spc="5" b="1" i="1">
                <a:solidFill>
                  <a:srgbClr val="445469"/>
                </a:solidFill>
                <a:latin typeface="Times New Roman"/>
                <a:cs typeface="Times New Roman"/>
              </a:rPr>
              <a:t>thường”?</a:t>
            </a:r>
            <a:endParaRPr sz="23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461003" y="2299716"/>
            <a:ext cx="6492240" cy="39806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3264" y="1438227"/>
            <a:ext cx="6833870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Ai cung </a:t>
            </a:r>
            <a:r>
              <a:rPr dirty="0" sz="3600" spc="5" b="0">
                <a:solidFill>
                  <a:srgbClr val="0F6D4B"/>
                </a:solidFill>
                <a:latin typeface="Times New Roman"/>
                <a:cs typeface="Times New Roman"/>
              </a:rPr>
              <a:t>cấp </a:t>
            </a: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thực </a:t>
            </a:r>
            <a:r>
              <a:rPr dirty="0" sz="3600" spc="25" b="0">
                <a:solidFill>
                  <a:srgbClr val="0F6D4B"/>
                </a:solidFill>
                <a:latin typeface="Times New Roman"/>
                <a:cs typeface="Times New Roman"/>
              </a:rPr>
              <a:t>phẩm </a:t>
            </a: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cho </a:t>
            </a:r>
            <a:r>
              <a:rPr dirty="0" sz="3600" spc="5" b="0">
                <a:solidFill>
                  <a:srgbClr val="0F6D4B"/>
                </a:solidFill>
                <a:latin typeface="Times New Roman"/>
                <a:cs typeface="Times New Roman"/>
              </a:rPr>
              <a:t>thế</a:t>
            </a:r>
            <a:r>
              <a:rPr dirty="0" sz="3600" spc="-130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giới?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idx="2" sz="half"/>
          </p:nvPr>
        </p:nvSpPr>
        <p:spPr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15"/>
              <a:t>Tập đoàn ETC</a:t>
            </a:r>
            <a:r>
              <a:rPr dirty="0" spc="-70"/>
              <a:t> </a:t>
            </a:r>
            <a:r>
              <a:rPr dirty="0" spc="15"/>
              <a:t>2017</a:t>
            </a: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/>
          </a:p>
          <a:p>
            <a:pPr marL="12700" marR="245110">
              <a:lnSpc>
                <a:spcPts val="1600"/>
              </a:lnSpc>
            </a:pPr>
            <a:r>
              <a:rPr dirty="0" u="sng" sz="1450" spc="-810" b="0" i="0">
                <a:solidFill>
                  <a:srgbClr val="0070BF"/>
                </a:solidFill>
                <a:uFill>
                  <a:solidFill>
                    <a:srgbClr val="0070BF"/>
                  </a:solidFill>
                </a:uFill>
                <a:latin typeface="Times New Roman"/>
                <a:cs typeface="Times New Roman"/>
              </a:rPr>
              <a:t>S</a:t>
            </a:r>
            <a:r>
              <a:rPr dirty="0" sz="1450" spc="459" b="0" i="0">
                <a:solidFill>
                  <a:srgbClr val="0070BF"/>
                </a:solidFill>
                <a:latin typeface="Times New Roman"/>
                <a:cs typeface="Times New Roman"/>
              </a:rPr>
              <a:t> </a:t>
            </a:r>
            <a:r>
              <a:rPr dirty="0" u="sng" sz="1450" spc="10" b="0" i="0">
                <a:solidFill>
                  <a:srgbClr val="0070BF"/>
                </a:solidFill>
                <a:uFill>
                  <a:solidFill>
                    <a:srgbClr val="0070BF"/>
                  </a:solidFill>
                </a:uFill>
                <a:latin typeface="Times New Roman"/>
                <a:cs typeface="Times New Roman"/>
              </a:rPr>
              <a:t>ản xuất </a:t>
            </a:r>
            <a:r>
              <a:rPr dirty="0" u="sng" sz="1450" spc="15" b="0" i="0">
                <a:solidFill>
                  <a:srgbClr val="0070BF"/>
                </a:solidFill>
                <a:uFill>
                  <a:solidFill>
                    <a:srgbClr val="0070BF"/>
                  </a:solidFill>
                </a:uFill>
                <a:latin typeface="Times New Roman"/>
                <a:cs typeface="Times New Roman"/>
              </a:rPr>
              <a:t>nông nghiệp </a:t>
            </a:r>
            <a:r>
              <a:rPr dirty="0" u="sng" sz="1450" spc="10" b="0" i="0">
                <a:solidFill>
                  <a:srgbClr val="0070BF"/>
                </a:solidFill>
                <a:uFill>
                  <a:solidFill>
                    <a:srgbClr val="0070BF"/>
                  </a:solidFill>
                </a:uFill>
                <a:latin typeface="Times New Roman"/>
                <a:cs typeface="Times New Roman"/>
              </a:rPr>
              <a:t>theo </a:t>
            </a:r>
            <a:r>
              <a:rPr dirty="0" u="sng" sz="1450" spc="15" b="0" i="0">
                <a:solidFill>
                  <a:srgbClr val="0070BF"/>
                </a:solidFill>
                <a:uFill>
                  <a:solidFill>
                    <a:srgbClr val="0070BF"/>
                  </a:solidFill>
                </a:uFill>
                <a:latin typeface="Times New Roman"/>
                <a:cs typeface="Times New Roman"/>
              </a:rPr>
              <a:t>quy</a:t>
            </a:r>
            <a:r>
              <a:rPr dirty="0" u="sng" sz="1450" spc="-55" b="0" i="0">
                <a:solidFill>
                  <a:srgbClr val="0070BF"/>
                </a:solidFill>
                <a:uFill>
                  <a:solidFill>
                    <a:srgbClr val="0070B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450" spc="10" b="0" i="0">
                <a:solidFill>
                  <a:srgbClr val="0070BF"/>
                </a:solidFill>
                <a:uFill>
                  <a:solidFill>
                    <a:srgbClr val="0070BF"/>
                  </a:solidFill>
                </a:uFill>
                <a:latin typeface="Times New Roman"/>
                <a:cs typeface="Times New Roman"/>
              </a:rPr>
              <a:t>mô </a:t>
            </a:r>
            <a:r>
              <a:rPr dirty="0" sz="1450" spc="10" b="0" i="0">
                <a:solidFill>
                  <a:srgbClr val="0070BF"/>
                </a:solidFill>
                <a:latin typeface="Times New Roman"/>
                <a:cs typeface="Times New Roman"/>
              </a:rPr>
              <a:t> </a:t>
            </a:r>
            <a:r>
              <a:rPr dirty="0" sz="1450" spc="30" b="0" i="0">
                <a:solidFill>
                  <a:srgbClr val="0070BF"/>
                </a:solidFill>
                <a:latin typeface="Times New Roman"/>
                <a:cs typeface="Times New Roman"/>
              </a:rPr>
              <a:t> </a:t>
            </a:r>
            <a:r>
              <a:rPr dirty="0" u="sng" sz="1450" spc="-650" b="0" i="0">
                <a:solidFill>
                  <a:srgbClr val="0070BF"/>
                </a:solidFill>
                <a:uFill>
                  <a:solidFill>
                    <a:srgbClr val="0070BF"/>
                  </a:solidFill>
                </a:uFill>
                <a:latin typeface="Times New Roman"/>
                <a:cs typeface="Times New Roman"/>
              </a:rPr>
              <a:t>c</a:t>
            </a:r>
            <a:r>
              <a:rPr dirty="0" sz="1450" spc="285" b="0" i="0">
                <a:solidFill>
                  <a:srgbClr val="0070BF"/>
                </a:solidFill>
                <a:latin typeface="Times New Roman"/>
                <a:cs typeface="Times New Roman"/>
              </a:rPr>
              <a:t> </a:t>
            </a:r>
            <a:r>
              <a:rPr dirty="0" u="sng" sz="1450" spc="15" b="0" i="0">
                <a:solidFill>
                  <a:srgbClr val="0070BF"/>
                </a:solidFill>
                <a:uFill>
                  <a:solidFill>
                    <a:srgbClr val="0070BF"/>
                  </a:solidFill>
                </a:uFill>
                <a:latin typeface="Times New Roman"/>
                <a:cs typeface="Times New Roman"/>
              </a:rPr>
              <a:t>ông</a:t>
            </a:r>
            <a:r>
              <a:rPr dirty="0" u="sng" sz="1450" spc="5" b="0" i="0">
                <a:solidFill>
                  <a:srgbClr val="0070BF"/>
                </a:solidFill>
                <a:uFill>
                  <a:solidFill>
                    <a:srgbClr val="0070B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450" spc="10" b="0" i="0">
                <a:solidFill>
                  <a:srgbClr val="0070BF"/>
                </a:solidFill>
                <a:uFill>
                  <a:solidFill>
                    <a:srgbClr val="0070BF"/>
                  </a:solidFill>
                </a:uFill>
                <a:latin typeface="Times New Roman"/>
                <a:cs typeface="Times New Roman"/>
              </a:rPr>
              <a:t>nghiệp:</a:t>
            </a:r>
            <a:endParaRPr sz="1450">
              <a:latin typeface="Times New Roman"/>
              <a:cs typeface="Times New Roman"/>
            </a:endParaRPr>
          </a:p>
          <a:p>
            <a:pPr marL="12700" marR="76200">
              <a:lnSpc>
                <a:spcPct val="92100"/>
              </a:lnSpc>
              <a:spcBef>
                <a:spcPts val="800"/>
              </a:spcBef>
            </a:pPr>
            <a:r>
              <a:rPr dirty="0" sz="1450" spc="20" b="0" i="0">
                <a:solidFill>
                  <a:srgbClr val="000000"/>
                </a:solidFill>
                <a:latin typeface="Times New Roman"/>
                <a:cs typeface="Times New Roman"/>
              </a:rPr>
              <a:t>Sư </a:t>
            </a:r>
            <a:r>
              <a:rPr dirty="0" sz="1450" spc="15" b="0" i="0">
                <a:solidFill>
                  <a:srgbClr val="000000"/>
                </a:solidFill>
                <a:latin typeface="Times New Roman"/>
                <a:cs typeface="Times New Roman"/>
              </a:rPr>
              <a:t>dung </a:t>
            </a:r>
            <a:r>
              <a:rPr dirty="0" sz="1450" spc="25" i="0">
                <a:solidFill>
                  <a:srgbClr val="FF0000"/>
                </a:solidFill>
                <a:latin typeface="Times New Roman"/>
                <a:cs typeface="Times New Roman"/>
              </a:rPr>
              <a:t>75% </a:t>
            </a:r>
            <a:r>
              <a:rPr dirty="0" sz="1450" spc="15" b="0" i="0">
                <a:solidFill>
                  <a:srgbClr val="000000"/>
                </a:solidFill>
                <a:latin typeface="Times New Roman"/>
                <a:cs typeface="Times New Roman"/>
              </a:rPr>
              <a:t>of </a:t>
            </a:r>
            <a:r>
              <a:rPr dirty="0" sz="1450" spc="10" b="0" i="0">
                <a:solidFill>
                  <a:srgbClr val="000000"/>
                </a:solidFill>
                <a:latin typeface="Times New Roman"/>
                <a:cs typeface="Times New Roman"/>
              </a:rPr>
              <a:t>đất </a:t>
            </a:r>
            <a:r>
              <a:rPr dirty="0" sz="1450" spc="15" b="0" i="0">
                <a:solidFill>
                  <a:srgbClr val="000000"/>
                </a:solidFill>
                <a:latin typeface="Times New Roman"/>
                <a:cs typeface="Times New Roman"/>
              </a:rPr>
              <a:t>nông nghiệp </a:t>
            </a:r>
            <a:r>
              <a:rPr dirty="0" sz="1450" spc="25" b="0" i="0">
                <a:solidFill>
                  <a:srgbClr val="000000"/>
                </a:solidFill>
                <a:latin typeface="Times New Roman"/>
                <a:cs typeface="Times New Roman"/>
              </a:rPr>
              <a:t>&amp;  </a:t>
            </a:r>
            <a:r>
              <a:rPr dirty="0" sz="1450" spc="15" b="0" i="0">
                <a:solidFill>
                  <a:srgbClr val="000000"/>
                </a:solidFill>
                <a:latin typeface="Times New Roman"/>
                <a:cs typeface="Times New Roman"/>
              </a:rPr>
              <a:t>cung cấp thực phẩm cho </a:t>
            </a:r>
            <a:r>
              <a:rPr dirty="0" sz="1450" spc="25" i="0">
                <a:solidFill>
                  <a:srgbClr val="FF0000"/>
                </a:solidFill>
                <a:latin typeface="Times New Roman"/>
                <a:cs typeface="Times New Roman"/>
              </a:rPr>
              <a:t>30% </a:t>
            </a:r>
            <a:r>
              <a:rPr dirty="0" sz="1450" spc="15" b="0" i="0">
                <a:solidFill>
                  <a:srgbClr val="000000"/>
                </a:solidFill>
                <a:latin typeface="Times New Roman"/>
                <a:cs typeface="Times New Roman"/>
              </a:rPr>
              <a:t>dân</a:t>
            </a:r>
            <a:r>
              <a:rPr dirty="0" sz="1450" spc="-160" b="0" i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50" spc="15" b="0" i="0">
                <a:solidFill>
                  <a:srgbClr val="000000"/>
                </a:solidFill>
                <a:latin typeface="Times New Roman"/>
                <a:cs typeface="Times New Roman"/>
              </a:rPr>
              <a:t>sô  </a:t>
            </a:r>
            <a:r>
              <a:rPr dirty="0" sz="1450" spc="10" b="0" i="0">
                <a:solidFill>
                  <a:srgbClr val="000000"/>
                </a:solidFill>
                <a:latin typeface="Times New Roman"/>
                <a:cs typeface="Times New Roman"/>
              </a:rPr>
              <a:t>toàn</a:t>
            </a:r>
            <a:r>
              <a:rPr dirty="0" sz="1450" b="0" i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50" spc="10" b="0" i="0">
                <a:solidFill>
                  <a:srgbClr val="000000"/>
                </a:solidFill>
                <a:latin typeface="Times New Roman"/>
                <a:cs typeface="Times New Roman"/>
              </a:rPr>
              <a:t>cầu</a:t>
            </a:r>
            <a:endParaRPr sz="14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u="sng" sz="1450" spc="-1050" b="0" i="0">
                <a:solidFill>
                  <a:srgbClr val="0070BF"/>
                </a:solidFill>
                <a:uFill>
                  <a:solidFill>
                    <a:srgbClr val="0070BF"/>
                  </a:solidFill>
                </a:uFill>
                <a:latin typeface="Times New Roman"/>
                <a:cs typeface="Times New Roman"/>
              </a:rPr>
              <a:t>N</a:t>
            </a:r>
            <a:r>
              <a:rPr dirty="0" sz="1450" spc="715" b="0" i="0">
                <a:solidFill>
                  <a:srgbClr val="0070BF"/>
                </a:solidFill>
                <a:latin typeface="Times New Roman"/>
                <a:cs typeface="Times New Roman"/>
              </a:rPr>
              <a:t> </a:t>
            </a:r>
            <a:r>
              <a:rPr dirty="0" u="sng" sz="1450" spc="15" b="0" i="0">
                <a:solidFill>
                  <a:srgbClr val="0070BF"/>
                </a:solidFill>
                <a:uFill>
                  <a:solidFill>
                    <a:srgbClr val="0070BF"/>
                  </a:solidFill>
                </a:uFill>
                <a:latin typeface="Times New Roman"/>
                <a:cs typeface="Times New Roman"/>
              </a:rPr>
              <a:t>ông hô quy mô</a:t>
            </a:r>
            <a:r>
              <a:rPr dirty="0" u="sng" sz="1450" spc="-60" b="0" i="0">
                <a:solidFill>
                  <a:srgbClr val="0070BF"/>
                </a:solidFill>
                <a:uFill>
                  <a:solidFill>
                    <a:srgbClr val="0070B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450" spc="15" b="0" i="0">
                <a:solidFill>
                  <a:srgbClr val="0070BF"/>
                </a:solidFill>
                <a:uFill>
                  <a:solidFill>
                    <a:srgbClr val="0070BF"/>
                  </a:solidFill>
                </a:uFill>
                <a:latin typeface="Times New Roman"/>
                <a:cs typeface="Times New Roman"/>
              </a:rPr>
              <a:t>nho:</a:t>
            </a:r>
            <a:endParaRPr sz="1450">
              <a:latin typeface="Times New Roman"/>
              <a:cs typeface="Times New Roman"/>
            </a:endParaRPr>
          </a:p>
          <a:p>
            <a:pPr marL="12700" marR="76200">
              <a:lnSpc>
                <a:spcPts val="1610"/>
              </a:lnSpc>
              <a:spcBef>
                <a:spcPts val="844"/>
              </a:spcBef>
            </a:pPr>
            <a:r>
              <a:rPr dirty="0" sz="1450" spc="20" b="0" i="0">
                <a:solidFill>
                  <a:srgbClr val="000000"/>
                </a:solidFill>
                <a:latin typeface="Times New Roman"/>
                <a:cs typeface="Times New Roman"/>
              </a:rPr>
              <a:t>Sư </a:t>
            </a:r>
            <a:r>
              <a:rPr dirty="0" sz="1450" spc="15" b="0" i="0">
                <a:solidFill>
                  <a:srgbClr val="000000"/>
                </a:solidFill>
                <a:latin typeface="Times New Roman"/>
                <a:cs typeface="Times New Roman"/>
              </a:rPr>
              <a:t>dụng </a:t>
            </a:r>
            <a:r>
              <a:rPr dirty="0" sz="1450" spc="25" i="0">
                <a:solidFill>
                  <a:srgbClr val="00AF50"/>
                </a:solidFill>
                <a:latin typeface="Times New Roman"/>
                <a:cs typeface="Times New Roman"/>
              </a:rPr>
              <a:t>25% </a:t>
            </a:r>
            <a:r>
              <a:rPr dirty="0" sz="1450" spc="10" b="0" i="0">
                <a:solidFill>
                  <a:srgbClr val="000000"/>
                </a:solidFill>
                <a:latin typeface="Times New Roman"/>
                <a:cs typeface="Times New Roman"/>
              </a:rPr>
              <a:t>đất </a:t>
            </a:r>
            <a:r>
              <a:rPr dirty="0" sz="1450" spc="15" b="0" i="0">
                <a:solidFill>
                  <a:srgbClr val="000000"/>
                </a:solidFill>
                <a:latin typeface="Times New Roman"/>
                <a:cs typeface="Times New Roman"/>
              </a:rPr>
              <a:t>nông nghiệp </a:t>
            </a:r>
            <a:r>
              <a:rPr dirty="0" sz="1450" spc="25" b="0" i="0">
                <a:solidFill>
                  <a:srgbClr val="000000"/>
                </a:solidFill>
                <a:latin typeface="Times New Roman"/>
                <a:cs typeface="Times New Roman"/>
              </a:rPr>
              <a:t>&amp;  </a:t>
            </a:r>
            <a:r>
              <a:rPr dirty="0" sz="1450" spc="15" b="0" i="0">
                <a:solidFill>
                  <a:srgbClr val="000000"/>
                </a:solidFill>
                <a:latin typeface="Times New Roman"/>
                <a:cs typeface="Times New Roman"/>
              </a:rPr>
              <a:t>cung cấp thực phẩm cho </a:t>
            </a:r>
            <a:r>
              <a:rPr dirty="0" sz="1450" spc="25" i="0">
                <a:solidFill>
                  <a:srgbClr val="00AF50"/>
                </a:solidFill>
                <a:latin typeface="Times New Roman"/>
                <a:cs typeface="Times New Roman"/>
              </a:rPr>
              <a:t>70% </a:t>
            </a:r>
            <a:r>
              <a:rPr dirty="0" sz="1450" spc="15" b="0" i="0">
                <a:solidFill>
                  <a:srgbClr val="000000"/>
                </a:solidFill>
                <a:latin typeface="Times New Roman"/>
                <a:cs typeface="Times New Roman"/>
              </a:rPr>
              <a:t>dân</a:t>
            </a:r>
            <a:r>
              <a:rPr dirty="0" sz="1450" spc="-160" b="0" i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50" spc="15" b="0" i="0">
                <a:solidFill>
                  <a:srgbClr val="000000"/>
                </a:solidFill>
                <a:latin typeface="Times New Roman"/>
                <a:cs typeface="Times New Roman"/>
              </a:rPr>
              <a:t>sô  </a:t>
            </a:r>
            <a:r>
              <a:rPr dirty="0" sz="1450" spc="10" b="0" i="0">
                <a:solidFill>
                  <a:srgbClr val="000000"/>
                </a:solidFill>
                <a:latin typeface="Times New Roman"/>
                <a:cs typeface="Times New Roman"/>
              </a:rPr>
              <a:t>toàn</a:t>
            </a:r>
            <a:r>
              <a:rPr dirty="0" sz="1450" b="0" i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50" spc="10" b="0" i="0">
                <a:solidFill>
                  <a:srgbClr val="000000"/>
                </a:solidFill>
                <a:latin typeface="Times New Roman"/>
                <a:cs typeface="Times New Roman"/>
              </a:rPr>
              <a:t>cầu</a:t>
            </a:r>
            <a:endParaRPr sz="14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050">
              <a:latin typeface="Times New Roman"/>
              <a:cs typeface="Times New Roman"/>
            </a:endParaRPr>
          </a:p>
          <a:p>
            <a:pPr algn="ctr" marL="18415" marR="5080">
              <a:lnSpc>
                <a:spcPct val="92100"/>
              </a:lnSpc>
            </a:pPr>
            <a:r>
              <a:rPr dirty="0" sz="1450" spc="15" i="0">
                <a:solidFill>
                  <a:srgbClr val="000000"/>
                </a:solidFill>
                <a:latin typeface="Times New Roman"/>
                <a:cs typeface="Times New Roman"/>
              </a:rPr>
              <a:t>Chỉ </a:t>
            </a:r>
            <a:r>
              <a:rPr dirty="0" sz="1450" spc="10" i="0">
                <a:solidFill>
                  <a:srgbClr val="000000"/>
                </a:solidFill>
                <a:latin typeface="Times New Roman"/>
                <a:cs typeface="Times New Roman"/>
              </a:rPr>
              <a:t>có </a:t>
            </a:r>
            <a:r>
              <a:rPr dirty="0" sz="1450" spc="20" i="0">
                <a:solidFill>
                  <a:srgbClr val="000000"/>
                </a:solidFill>
                <a:latin typeface="Times New Roman"/>
                <a:cs typeface="Times New Roman"/>
              </a:rPr>
              <a:t>hê </a:t>
            </a:r>
            <a:r>
              <a:rPr dirty="0" sz="1450" spc="15" i="0">
                <a:solidFill>
                  <a:srgbClr val="000000"/>
                </a:solidFill>
                <a:latin typeface="Times New Roman"/>
                <a:cs typeface="Times New Roman"/>
              </a:rPr>
              <a:t>thống </a:t>
            </a:r>
            <a:r>
              <a:rPr dirty="0" sz="1450" spc="10" i="0">
                <a:solidFill>
                  <a:srgbClr val="000000"/>
                </a:solidFill>
                <a:latin typeface="Times New Roman"/>
                <a:cs typeface="Times New Roman"/>
              </a:rPr>
              <a:t>thực </a:t>
            </a:r>
            <a:r>
              <a:rPr dirty="0" sz="1450" spc="25" i="0">
                <a:solidFill>
                  <a:srgbClr val="000000"/>
                </a:solidFill>
                <a:latin typeface="Times New Roman"/>
                <a:cs typeface="Times New Roman"/>
              </a:rPr>
              <a:t>phẩm </a:t>
            </a:r>
            <a:r>
              <a:rPr dirty="0" sz="1450" spc="15" i="0">
                <a:solidFill>
                  <a:srgbClr val="000000"/>
                </a:solidFill>
                <a:latin typeface="Times New Roman"/>
                <a:cs typeface="Times New Roman"/>
              </a:rPr>
              <a:t>va</a:t>
            </a:r>
            <a:r>
              <a:rPr dirty="0" sz="1450" spc="-110" i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50" spc="15" i="0">
                <a:solidFill>
                  <a:srgbClr val="000000"/>
                </a:solidFill>
                <a:latin typeface="Times New Roman"/>
                <a:cs typeface="Times New Roman"/>
              </a:rPr>
              <a:t>nông  nghiệp dựa </a:t>
            </a:r>
            <a:r>
              <a:rPr dirty="0" sz="1450" spc="10" i="0">
                <a:solidFill>
                  <a:srgbClr val="000000"/>
                </a:solidFill>
                <a:latin typeface="Times New Roman"/>
                <a:cs typeface="Times New Roman"/>
              </a:rPr>
              <a:t>trên </a:t>
            </a:r>
            <a:r>
              <a:rPr dirty="0" sz="1450" spc="15" i="0">
                <a:solidFill>
                  <a:srgbClr val="000000"/>
                </a:solidFill>
                <a:latin typeface="Times New Roman"/>
                <a:cs typeface="Times New Roman"/>
              </a:rPr>
              <a:t>công bằng </a:t>
            </a:r>
            <a:r>
              <a:rPr dirty="0" sz="1450" spc="10" i="0">
                <a:solidFill>
                  <a:srgbClr val="000000"/>
                </a:solidFill>
                <a:latin typeface="Times New Roman"/>
                <a:cs typeface="Times New Roman"/>
              </a:rPr>
              <a:t>xã </a:t>
            </a:r>
            <a:r>
              <a:rPr dirty="0" sz="1450" spc="15" i="0">
                <a:solidFill>
                  <a:srgbClr val="000000"/>
                </a:solidFill>
                <a:latin typeface="Times New Roman"/>
                <a:cs typeface="Times New Roman"/>
              </a:rPr>
              <a:t>hội  va </a:t>
            </a:r>
            <a:r>
              <a:rPr dirty="0" sz="1450" spc="10" i="0">
                <a:solidFill>
                  <a:srgbClr val="000000"/>
                </a:solidFill>
                <a:latin typeface="Times New Roman"/>
                <a:cs typeface="Times New Roman"/>
              </a:rPr>
              <a:t>các </a:t>
            </a:r>
            <a:r>
              <a:rPr dirty="0" sz="1450" spc="15" i="0">
                <a:solidFill>
                  <a:srgbClr val="000000"/>
                </a:solidFill>
                <a:latin typeface="Times New Roman"/>
                <a:cs typeface="Times New Roman"/>
              </a:rPr>
              <a:t>nguyên </a:t>
            </a:r>
            <a:r>
              <a:rPr dirty="0" sz="1450" spc="10" i="0">
                <a:solidFill>
                  <a:srgbClr val="000000"/>
                </a:solidFill>
                <a:latin typeface="Times New Roman"/>
                <a:cs typeface="Times New Roman"/>
              </a:rPr>
              <a:t>tắc </a:t>
            </a:r>
            <a:r>
              <a:rPr dirty="0" sz="1450" spc="15" i="0">
                <a:solidFill>
                  <a:srgbClr val="000000"/>
                </a:solidFill>
                <a:latin typeface="Times New Roman"/>
                <a:cs typeface="Times New Roman"/>
              </a:rPr>
              <a:t>nông nghiệp </a:t>
            </a:r>
            <a:r>
              <a:rPr dirty="0" sz="1450" spc="10" i="0">
                <a:solidFill>
                  <a:srgbClr val="000000"/>
                </a:solidFill>
                <a:latin typeface="Times New Roman"/>
                <a:cs typeface="Times New Roman"/>
              </a:rPr>
              <a:t>sinh  </a:t>
            </a:r>
            <a:r>
              <a:rPr dirty="0" sz="1450" spc="15" i="0">
                <a:solidFill>
                  <a:srgbClr val="000000"/>
                </a:solidFill>
                <a:latin typeface="Times New Roman"/>
                <a:cs typeface="Times New Roman"/>
              </a:rPr>
              <a:t>thái mới </a:t>
            </a:r>
            <a:r>
              <a:rPr dirty="0" sz="1450" spc="20" i="0">
                <a:solidFill>
                  <a:srgbClr val="000000"/>
                </a:solidFill>
                <a:latin typeface="Times New Roman"/>
                <a:cs typeface="Times New Roman"/>
              </a:rPr>
              <a:t>có </a:t>
            </a:r>
            <a:r>
              <a:rPr dirty="0" sz="1450" spc="10" i="0">
                <a:solidFill>
                  <a:srgbClr val="000000"/>
                </a:solidFill>
                <a:latin typeface="Times New Roman"/>
                <a:cs typeface="Times New Roman"/>
              </a:rPr>
              <a:t>thể </a:t>
            </a:r>
            <a:r>
              <a:rPr dirty="0" sz="1450" spc="20" i="0">
                <a:solidFill>
                  <a:srgbClr val="000000"/>
                </a:solidFill>
                <a:latin typeface="Times New Roman"/>
                <a:cs typeface="Times New Roman"/>
              </a:rPr>
              <a:t>đảm bảo </a:t>
            </a:r>
            <a:r>
              <a:rPr dirty="0" sz="1450" spc="15" i="0">
                <a:solidFill>
                  <a:srgbClr val="000000"/>
                </a:solidFill>
                <a:latin typeface="Times New Roman"/>
                <a:cs typeface="Times New Roman"/>
              </a:rPr>
              <a:t>đủ chất  dinh </a:t>
            </a:r>
            <a:r>
              <a:rPr dirty="0" sz="1450" spc="20" i="0">
                <a:solidFill>
                  <a:srgbClr val="000000"/>
                </a:solidFill>
                <a:latin typeface="Times New Roman"/>
                <a:cs typeface="Times New Roman"/>
              </a:rPr>
              <a:t>dưỡng </a:t>
            </a:r>
            <a:r>
              <a:rPr dirty="0" sz="1450" spc="15" i="0">
                <a:solidFill>
                  <a:srgbClr val="000000"/>
                </a:solidFill>
                <a:latin typeface="Times New Roman"/>
                <a:cs typeface="Times New Roman"/>
              </a:rPr>
              <a:t>cho </a:t>
            </a:r>
            <a:r>
              <a:rPr dirty="0" sz="1450" spc="10" i="0">
                <a:solidFill>
                  <a:srgbClr val="000000"/>
                </a:solidFill>
                <a:latin typeface="Times New Roman"/>
                <a:cs typeface="Times New Roman"/>
              </a:rPr>
              <a:t>tất </a:t>
            </a:r>
            <a:r>
              <a:rPr dirty="0" sz="1450" spc="20" i="0">
                <a:solidFill>
                  <a:srgbClr val="000000"/>
                </a:solidFill>
                <a:latin typeface="Times New Roman"/>
                <a:cs typeface="Times New Roman"/>
              </a:rPr>
              <a:t>cả </a:t>
            </a:r>
            <a:r>
              <a:rPr dirty="0" sz="1450" spc="10" i="0">
                <a:solidFill>
                  <a:srgbClr val="000000"/>
                </a:solidFill>
                <a:latin typeface="Times New Roman"/>
                <a:cs typeface="Times New Roman"/>
              </a:rPr>
              <a:t>mọi </a:t>
            </a:r>
            <a:r>
              <a:rPr dirty="0" sz="1450" spc="15" i="0">
                <a:solidFill>
                  <a:srgbClr val="000000"/>
                </a:solidFill>
                <a:latin typeface="Times New Roman"/>
                <a:cs typeface="Times New Roman"/>
              </a:rPr>
              <a:t>người  </a:t>
            </a:r>
            <a:r>
              <a:rPr dirty="0" sz="1450" spc="10" i="0">
                <a:solidFill>
                  <a:srgbClr val="000000"/>
                </a:solidFill>
                <a:latin typeface="Times New Roman"/>
                <a:cs typeface="Times New Roman"/>
              </a:rPr>
              <a:t>trên </a:t>
            </a:r>
            <a:r>
              <a:rPr dirty="0" sz="1450" spc="-10" i="0">
                <a:solidFill>
                  <a:srgbClr val="000000"/>
                </a:solidFill>
                <a:latin typeface="Times New Roman"/>
                <a:cs typeface="Times New Roman"/>
              </a:rPr>
              <a:t>Trái</a:t>
            </a:r>
            <a:r>
              <a:rPr dirty="0" sz="1450" spc="-25" i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50" spc="15" i="0">
                <a:solidFill>
                  <a:srgbClr val="000000"/>
                </a:solidFill>
                <a:latin typeface="Times New Roman"/>
                <a:cs typeface="Times New Roman"/>
              </a:rPr>
              <a:t>đất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473952" y="2308860"/>
            <a:ext cx="1943100" cy="228600"/>
          </a:xfrm>
          <a:prstGeom prst="rect">
            <a:avLst/>
          </a:prstGeom>
          <a:solidFill>
            <a:srgbClr val="9CF0E8"/>
          </a:solidFill>
        </p:spPr>
        <p:txBody>
          <a:bodyPr wrap="square" lIns="0" tIns="33019" rIns="0" bIns="0" rtlCol="0" vert="horz">
            <a:spAutoFit/>
          </a:bodyPr>
          <a:lstStyle/>
          <a:p>
            <a:pPr marL="74295">
              <a:lnSpc>
                <a:spcPct val="100000"/>
              </a:lnSpc>
              <a:spcBef>
                <a:spcPts val="259"/>
              </a:spcBef>
            </a:pPr>
            <a:r>
              <a:rPr dirty="0" sz="1000" spc="-5" i="1">
                <a:solidFill>
                  <a:srgbClr val="001F60"/>
                </a:solidFill>
                <a:latin typeface="Times New Roman"/>
                <a:cs typeface="Times New Roman"/>
              </a:rPr>
              <a:t>Xem </a:t>
            </a:r>
            <a:r>
              <a:rPr dirty="0" sz="1000" i="1">
                <a:solidFill>
                  <a:srgbClr val="001F60"/>
                </a:solidFill>
                <a:latin typeface="Times New Roman"/>
                <a:cs typeface="Times New Roman"/>
              </a:rPr>
              <a:t>nguồn </a:t>
            </a:r>
            <a:r>
              <a:rPr dirty="0" sz="1000" spc="-5" i="1">
                <a:solidFill>
                  <a:srgbClr val="001F60"/>
                </a:solidFill>
                <a:latin typeface="Times New Roman"/>
                <a:cs typeface="Times New Roman"/>
              </a:rPr>
              <a:t>&amp; </a:t>
            </a:r>
            <a:r>
              <a:rPr dirty="0" sz="1000" i="1">
                <a:solidFill>
                  <a:srgbClr val="001F60"/>
                </a:solidFill>
                <a:latin typeface="Times New Roman"/>
                <a:cs typeface="Times New Roman"/>
              </a:rPr>
              <a:t>báo </a:t>
            </a:r>
            <a:r>
              <a:rPr dirty="0" sz="1000" spc="-5" i="1">
                <a:solidFill>
                  <a:srgbClr val="001F60"/>
                </a:solidFill>
                <a:latin typeface="Times New Roman"/>
                <a:cs typeface="Times New Roman"/>
              </a:rPr>
              <a:t>cáo </a:t>
            </a:r>
            <a:r>
              <a:rPr dirty="0" sz="1000" i="1">
                <a:solidFill>
                  <a:srgbClr val="001F60"/>
                </a:solidFill>
                <a:latin typeface="Times New Roman"/>
                <a:cs typeface="Times New Roman"/>
              </a:rPr>
              <a:t>đầy đu</a:t>
            </a:r>
            <a:r>
              <a:rPr dirty="0" sz="1000" spc="-135" i="1">
                <a:solidFill>
                  <a:srgbClr val="001F60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001F60"/>
                </a:solidFill>
                <a:latin typeface="Times New Roman"/>
                <a:cs typeface="Times New Roman"/>
              </a:rPr>
              <a:t>tại: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258811" y="2581655"/>
            <a:ext cx="2694940" cy="762000"/>
          </a:xfrm>
          <a:custGeom>
            <a:avLst/>
            <a:gdLst/>
            <a:ahLst/>
            <a:cxnLst/>
            <a:rect l="l" t="t" r="r" b="b"/>
            <a:pathLst>
              <a:path w="2694940" h="762000">
                <a:moveTo>
                  <a:pt x="2694431" y="762000"/>
                </a:moveTo>
                <a:lnTo>
                  <a:pt x="0" y="762000"/>
                </a:lnTo>
                <a:lnTo>
                  <a:pt x="0" y="0"/>
                </a:lnTo>
                <a:lnTo>
                  <a:pt x="2694431" y="0"/>
                </a:lnTo>
                <a:lnTo>
                  <a:pt x="2694431" y="762000"/>
                </a:lnTo>
                <a:close/>
              </a:path>
            </a:pathLst>
          </a:custGeom>
          <a:solidFill>
            <a:srgbClr val="9CF0E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7320861" y="2597905"/>
            <a:ext cx="2365375" cy="7048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95"/>
              </a:spcBef>
            </a:pPr>
            <a:r>
              <a:rPr dirty="0" sz="1450" spc="55" i="1">
                <a:solidFill>
                  <a:srgbClr val="001F60"/>
                </a:solidFill>
                <a:latin typeface="Trebuchet MS"/>
                <a:cs typeface="Trebuchet MS"/>
              </a:rPr>
              <a:t>Mang </a:t>
            </a:r>
            <a:r>
              <a:rPr dirty="0" sz="1450" spc="20" i="1">
                <a:solidFill>
                  <a:srgbClr val="001F60"/>
                </a:solidFill>
                <a:latin typeface="Trebuchet MS"/>
                <a:cs typeface="Trebuchet MS"/>
              </a:rPr>
              <a:t>l</a:t>
            </a:r>
            <a:r>
              <a:rPr dirty="0" sz="1450" spc="20" i="1">
                <a:solidFill>
                  <a:srgbClr val="001F60"/>
                </a:solidFill>
                <a:latin typeface="Times New Roman"/>
                <a:cs typeface="Times New Roman"/>
              </a:rPr>
              <a:t>ướ</a:t>
            </a:r>
            <a:r>
              <a:rPr dirty="0" sz="1450" spc="20" i="1">
                <a:solidFill>
                  <a:srgbClr val="001F60"/>
                </a:solidFill>
                <a:latin typeface="Trebuchet MS"/>
                <a:cs typeface="Trebuchet MS"/>
              </a:rPr>
              <a:t>i </a:t>
            </a:r>
            <a:r>
              <a:rPr dirty="0" sz="1450" spc="85" i="1">
                <a:solidFill>
                  <a:srgbClr val="001F60"/>
                </a:solidFill>
                <a:latin typeface="Trebuchet MS"/>
                <a:cs typeface="Trebuchet MS"/>
              </a:rPr>
              <a:t>th</a:t>
            </a:r>
            <a:r>
              <a:rPr dirty="0" sz="1450" spc="85" i="1">
                <a:solidFill>
                  <a:srgbClr val="001F60"/>
                </a:solidFill>
                <a:latin typeface="Times New Roman"/>
                <a:cs typeface="Times New Roman"/>
              </a:rPr>
              <a:t>ự</a:t>
            </a:r>
            <a:r>
              <a:rPr dirty="0" sz="1450" spc="85" i="1">
                <a:solidFill>
                  <a:srgbClr val="001F60"/>
                </a:solidFill>
                <a:latin typeface="Trebuchet MS"/>
                <a:cs typeface="Trebuchet MS"/>
              </a:rPr>
              <a:t>c </a:t>
            </a:r>
            <a:r>
              <a:rPr dirty="0" sz="1450" spc="-5" i="1">
                <a:solidFill>
                  <a:srgbClr val="001F60"/>
                </a:solidFill>
                <a:latin typeface="Trebuchet MS"/>
                <a:cs typeface="Trebuchet MS"/>
              </a:rPr>
              <a:t>phâm </a:t>
            </a:r>
            <a:r>
              <a:rPr dirty="0" sz="1450" spc="15" i="1">
                <a:solidFill>
                  <a:srgbClr val="001F60"/>
                </a:solidFill>
                <a:latin typeface="Trebuchet MS"/>
                <a:cs typeface="Trebuchet MS"/>
              </a:rPr>
              <a:t>cua  </a:t>
            </a:r>
            <a:r>
              <a:rPr dirty="0" sz="1450" spc="5" i="1">
                <a:solidFill>
                  <a:srgbClr val="001F60"/>
                </a:solidFill>
                <a:latin typeface="Trebuchet MS"/>
                <a:cs typeface="Trebuchet MS"/>
              </a:rPr>
              <a:t>nông </a:t>
            </a:r>
            <a:r>
              <a:rPr dirty="0" sz="1450" spc="10" i="1">
                <a:solidFill>
                  <a:srgbClr val="001F60"/>
                </a:solidFill>
                <a:latin typeface="Trebuchet MS"/>
                <a:cs typeface="Trebuchet MS"/>
              </a:rPr>
              <a:t>dân </a:t>
            </a:r>
            <a:r>
              <a:rPr dirty="0" sz="1450" spc="15" i="1">
                <a:solidFill>
                  <a:srgbClr val="001F60"/>
                </a:solidFill>
                <a:latin typeface="Trebuchet MS"/>
                <a:cs typeface="Trebuchet MS"/>
              </a:rPr>
              <a:t>nho </a:t>
            </a:r>
            <a:r>
              <a:rPr dirty="0" sz="1450" spc="-20" i="1">
                <a:solidFill>
                  <a:srgbClr val="001F60"/>
                </a:solidFill>
                <a:latin typeface="Trebuchet MS"/>
                <a:cs typeface="Trebuchet MS"/>
              </a:rPr>
              <a:t>le </a:t>
            </a:r>
            <a:r>
              <a:rPr dirty="0" sz="1450" spc="25" i="1">
                <a:solidFill>
                  <a:srgbClr val="001F60"/>
                </a:solidFill>
                <a:latin typeface="Trebuchet MS"/>
                <a:cs typeface="Trebuchet MS"/>
              </a:rPr>
              <a:t>đu </a:t>
            </a:r>
            <a:r>
              <a:rPr dirty="0" sz="1450" spc="20" i="1">
                <a:solidFill>
                  <a:srgbClr val="001F60"/>
                </a:solidFill>
                <a:latin typeface="Trebuchet MS"/>
                <a:cs typeface="Trebuchet MS"/>
              </a:rPr>
              <a:t>đap</a:t>
            </a:r>
            <a:r>
              <a:rPr dirty="0" sz="1450" spc="-85" i="1">
                <a:solidFill>
                  <a:srgbClr val="001F60"/>
                </a:solidFill>
                <a:latin typeface="Trebuchet MS"/>
                <a:cs typeface="Trebuchet MS"/>
              </a:rPr>
              <a:t> </a:t>
            </a:r>
            <a:r>
              <a:rPr dirty="0" sz="1450" spc="50" i="1">
                <a:solidFill>
                  <a:srgbClr val="001F60"/>
                </a:solidFill>
                <a:latin typeface="Times New Roman"/>
                <a:cs typeface="Times New Roman"/>
              </a:rPr>
              <a:t>ứ</a:t>
            </a:r>
            <a:r>
              <a:rPr dirty="0" sz="1450" spc="50" i="1">
                <a:solidFill>
                  <a:srgbClr val="001F60"/>
                </a:solidFill>
                <a:latin typeface="Trebuchet MS"/>
                <a:cs typeface="Trebuchet MS"/>
              </a:rPr>
              <a:t>ng  </a:t>
            </a:r>
            <a:r>
              <a:rPr dirty="0" sz="1450" spc="-5" i="1">
                <a:solidFill>
                  <a:srgbClr val="001F60"/>
                </a:solidFill>
                <a:latin typeface="Trebuchet MS"/>
                <a:cs typeface="Trebuchet MS"/>
              </a:rPr>
              <a:t>nhu </a:t>
            </a:r>
            <a:r>
              <a:rPr dirty="0" sz="1450" spc="15" i="1">
                <a:solidFill>
                  <a:srgbClr val="001F60"/>
                </a:solidFill>
                <a:latin typeface="Trebuchet MS"/>
                <a:cs typeface="Trebuchet MS"/>
              </a:rPr>
              <a:t>câu cua </a:t>
            </a:r>
            <a:r>
              <a:rPr dirty="0" sz="1450" spc="10" i="1">
                <a:solidFill>
                  <a:srgbClr val="001F60"/>
                </a:solidFill>
                <a:latin typeface="Trebuchet MS"/>
                <a:cs typeface="Trebuchet MS"/>
              </a:rPr>
              <a:t>toan </a:t>
            </a:r>
            <a:r>
              <a:rPr dirty="0" sz="1450" spc="55" i="1">
                <a:solidFill>
                  <a:srgbClr val="001F60"/>
                </a:solidFill>
                <a:latin typeface="Trebuchet MS"/>
                <a:cs typeface="Trebuchet MS"/>
              </a:rPr>
              <a:t>thê</a:t>
            </a:r>
            <a:r>
              <a:rPr dirty="0" sz="1450" spc="-35" i="1">
                <a:solidFill>
                  <a:srgbClr val="001F60"/>
                </a:solidFill>
                <a:latin typeface="Trebuchet MS"/>
                <a:cs typeface="Trebuchet MS"/>
              </a:rPr>
              <a:t> </a:t>
            </a:r>
            <a:r>
              <a:rPr dirty="0" sz="1450" spc="20" i="1">
                <a:solidFill>
                  <a:srgbClr val="001F60"/>
                </a:solidFill>
                <a:latin typeface="Trebuchet MS"/>
                <a:cs typeface="Trebuchet MS"/>
              </a:rPr>
              <a:t>gi</a:t>
            </a:r>
            <a:r>
              <a:rPr dirty="0" sz="1450" spc="20" i="1">
                <a:solidFill>
                  <a:srgbClr val="001F60"/>
                </a:solidFill>
                <a:latin typeface="Times New Roman"/>
                <a:cs typeface="Times New Roman"/>
              </a:rPr>
              <a:t>ớ</a:t>
            </a:r>
            <a:r>
              <a:rPr dirty="0" sz="1450" spc="20" i="1">
                <a:solidFill>
                  <a:srgbClr val="001F60"/>
                </a:solidFill>
                <a:latin typeface="Trebuchet MS"/>
                <a:cs typeface="Trebuchet MS"/>
              </a:rPr>
              <a:t>i</a:t>
            </a:r>
            <a:endParaRPr sz="145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89447" y="5323332"/>
            <a:ext cx="2092960" cy="990600"/>
          </a:xfrm>
          <a:prstGeom prst="rect">
            <a:avLst/>
          </a:prstGeom>
          <a:solidFill>
            <a:srgbClr val="EBB552"/>
          </a:solidFill>
        </p:spPr>
        <p:txBody>
          <a:bodyPr wrap="square" lIns="0" tIns="26670" rIns="0" bIns="0" rtlCol="0" vert="horz">
            <a:spAutoFit/>
          </a:bodyPr>
          <a:lstStyle/>
          <a:p>
            <a:pPr marL="74295" marR="215265">
              <a:lnSpc>
                <a:spcPct val="102299"/>
              </a:lnSpc>
              <a:spcBef>
                <a:spcPts val="210"/>
              </a:spcBef>
            </a:pPr>
            <a:r>
              <a:rPr dirty="0" sz="1450" spc="10" i="1">
                <a:solidFill>
                  <a:srgbClr val="001F60"/>
                </a:solidFill>
                <a:latin typeface="Trebuchet MS"/>
                <a:cs typeface="Trebuchet MS"/>
              </a:rPr>
              <a:t>Loai </a:t>
            </a:r>
            <a:r>
              <a:rPr dirty="0" sz="1450" spc="35" i="1">
                <a:solidFill>
                  <a:srgbClr val="001F60"/>
                </a:solidFill>
                <a:latin typeface="Trebuchet MS"/>
                <a:cs typeface="Trebuchet MS"/>
              </a:rPr>
              <a:t>ng</a:t>
            </a:r>
            <a:r>
              <a:rPr dirty="0" sz="1450" spc="35" i="1">
                <a:solidFill>
                  <a:srgbClr val="001F60"/>
                </a:solidFill>
                <a:latin typeface="Times New Roman"/>
                <a:cs typeface="Times New Roman"/>
              </a:rPr>
              <a:t>ườ</a:t>
            </a:r>
            <a:r>
              <a:rPr dirty="0" sz="1450" spc="35" i="1">
                <a:solidFill>
                  <a:srgbClr val="001F60"/>
                </a:solidFill>
                <a:latin typeface="Trebuchet MS"/>
                <a:cs typeface="Trebuchet MS"/>
              </a:rPr>
              <a:t>i </a:t>
            </a:r>
            <a:r>
              <a:rPr dirty="0" sz="1450" i="1">
                <a:solidFill>
                  <a:srgbClr val="001F60"/>
                </a:solidFill>
                <a:latin typeface="Trebuchet MS"/>
                <a:cs typeface="Trebuchet MS"/>
              </a:rPr>
              <a:t>phu</a:t>
            </a:r>
            <a:r>
              <a:rPr dirty="0" sz="1450" spc="-100" i="1">
                <a:solidFill>
                  <a:srgbClr val="001F60"/>
                </a:solidFill>
                <a:latin typeface="Trebuchet MS"/>
                <a:cs typeface="Trebuchet MS"/>
              </a:rPr>
              <a:t> </a:t>
            </a:r>
            <a:r>
              <a:rPr dirty="0" sz="1450" spc="35" i="1">
                <a:solidFill>
                  <a:srgbClr val="001F60"/>
                </a:solidFill>
                <a:latin typeface="Trebuchet MS"/>
                <a:cs typeface="Trebuchet MS"/>
              </a:rPr>
              <a:t>thuôc  </a:t>
            </a:r>
            <a:r>
              <a:rPr dirty="0" sz="1450" i="1">
                <a:solidFill>
                  <a:srgbClr val="001F60"/>
                </a:solidFill>
                <a:latin typeface="Trebuchet MS"/>
                <a:cs typeface="Trebuchet MS"/>
              </a:rPr>
              <a:t>vao </a:t>
            </a:r>
            <a:r>
              <a:rPr dirty="0" sz="1450" spc="-10" i="1">
                <a:solidFill>
                  <a:srgbClr val="001F60"/>
                </a:solidFill>
                <a:latin typeface="Trebuchet MS"/>
                <a:cs typeface="Trebuchet MS"/>
              </a:rPr>
              <a:t>mang </a:t>
            </a:r>
            <a:r>
              <a:rPr dirty="0" sz="1450" spc="25" i="1">
                <a:solidFill>
                  <a:srgbClr val="001F60"/>
                </a:solidFill>
                <a:latin typeface="Trebuchet MS"/>
                <a:cs typeface="Trebuchet MS"/>
              </a:rPr>
              <a:t>l</a:t>
            </a:r>
            <a:r>
              <a:rPr dirty="0" sz="1450" spc="25" i="1">
                <a:solidFill>
                  <a:srgbClr val="001F60"/>
                </a:solidFill>
                <a:latin typeface="Times New Roman"/>
                <a:cs typeface="Times New Roman"/>
              </a:rPr>
              <a:t>ướ</a:t>
            </a:r>
            <a:r>
              <a:rPr dirty="0" sz="1450" spc="25" i="1">
                <a:solidFill>
                  <a:srgbClr val="001F60"/>
                </a:solidFill>
                <a:latin typeface="Trebuchet MS"/>
                <a:cs typeface="Trebuchet MS"/>
              </a:rPr>
              <a:t>i </a:t>
            </a:r>
            <a:r>
              <a:rPr dirty="0" sz="1450" spc="85" i="1">
                <a:solidFill>
                  <a:srgbClr val="001F60"/>
                </a:solidFill>
                <a:latin typeface="Trebuchet MS"/>
                <a:cs typeface="Trebuchet MS"/>
              </a:rPr>
              <a:t>th</a:t>
            </a:r>
            <a:r>
              <a:rPr dirty="0" sz="1450" spc="85" i="1">
                <a:solidFill>
                  <a:srgbClr val="001F60"/>
                </a:solidFill>
                <a:latin typeface="Times New Roman"/>
                <a:cs typeface="Times New Roman"/>
              </a:rPr>
              <a:t>ự</a:t>
            </a:r>
            <a:r>
              <a:rPr dirty="0" sz="1450" spc="85" i="1">
                <a:solidFill>
                  <a:srgbClr val="001F60"/>
                </a:solidFill>
                <a:latin typeface="Trebuchet MS"/>
                <a:cs typeface="Trebuchet MS"/>
              </a:rPr>
              <a:t>c  </a:t>
            </a:r>
            <a:r>
              <a:rPr dirty="0" sz="1450" spc="-10" i="1">
                <a:solidFill>
                  <a:srgbClr val="001F60"/>
                </a:solidFill>
                <a:latin typeface="Trebuchet MS"/>
                <a:cs typeface="Trebuchet MS"/>
              </a:rPr>
              <a:t>phâm </a:t>
            </a:r>
            <a:r>
              <a:rPr dirty="0" sz="1450" spc="25" i="1">
                <a:solidFill>
                  <a:srgbClr val="001F60"/>
                </a:solidFill>
                <a:latin typeface="Trebuchet MS"/>
                <a:cs typeface="Trebuchet MS"/>
              </a:rPr>
              <a:t>cung </a:t>
            </a:r>
            <a:r>
              <a:rPr dirty="0" sz="1450" spc="50" i="1">
                <a:solidFill>
                  <a:srgbClr val="001F60"/>
                </a:solidFill>
                <a:latin typeface="Times New Roman"/>
                <a:cs typeface="Times New Roman"/>
              </a:rPr>
              <a:t>ứ</a:t>
            </a:r>
            <a:r>
              <a:rPr dirty="0" sz="1450" spc="50" i="1">
                <a:solidFill>
                  <a:srgbClr val="001F60"/>
                </a:solidFill>
                <a:latin typeface="Trebuchet MS"/>
                <a:cs typeface="Trebuchet MS"/>
              </a:rPr>
              <a:t>ng </a:t>
            </a:r>
            <a:r>
              <a:rPr dirty="0" sz="1450" spc="40" i="1">
                <a:solidFill>
                  <a:srgbClr val="001F60"/>
                </a:solidFill>
                <a:latin typeface="Trebuchet MS"/>
                <a:cs typeface="Trebuchet MS"/>
              </a:rPr>
              <a:t>b</a:t>
            </a:r>
            <a:r>
              <a:rPr dirty="0" sz="1450" spc="40" i="1">
                <a:solidFill>
                  <a:srgbClr val="001F60"/>
                </a:solidFill>
                <a:latin typeface="Times New Roman"/>
                <a:cs typeface="Times New Roman"/>
              </a:rPr>
              <a:t>ở</a:t>
            </a:r>
            <a:r>
              <a:rPr dirty="0" sz="1450" spc="40" i="1">
                <a:solidFill>
                  <a:srgbClr val="001F60"/>
                </a:solidFill>
                <a:latin typeface="Trebuchet MS"/>
                <a:cs typeface="Trebuchet MS"/>
              </a:rPr>
              <a:t>i  </a:t>
            </a:r>
            <a:r>
              <a:rPr dirty="0" sz="1450" spc="5" i="1">
                <a:solidFill>
                  <a:srgbClr val="001F60"/>
                </a:solidFill>
                <a:latin typeface="Trebuchet MS"/>
                <a:cs typeface="Trebuchet MS"/>
              </a:rPr>
              <a:t>nông </a:t>
            </a:r>
            <a:r>
              <a:rPr dirty="0" sz="1450" spc="25" i="1">
                <a:solidFill>
                  <a:srgbClr val="001F60"/>
                </a:solidFill>
                <a:latin typeface="Trebuchet MS"/>
                <a:cs typeface="Trebuchet MS"/>
              </a:rPr>
              <a:t>hô </a:t>
            </a:r>
            <a:r>
              <a:rPr dirty="0" sz="1450" spc="10" i="1">
                <a:solidFill>
                  <a:srgbClr val="001F60"/>
                </a:solidFill>
                <a:latin typeface="Trebuchet MS"/>
                <a:cs typeface="Trebuchet MS"/>
              </a:rPr>
              <a:t>nho</a:t>
            </a:r>
            <a:r>
              <a:rPr dirty="0" sz="1450" spc="-50" i="1">
                <a:solidFill>
                  <a:srgbClr val="001F60"/>
                </a:solidFill>
                <a:latin typeface="Trebuchet MS"/>
                <a:cs typeface="Trebuchet MS"/>
              </a:rPr>
              <a:t> </a:t>
            </a:r>
            <a:r>
              <a:rPr dirty="0" sz="1450" spc="-20" i="1">
                <a:solidFill>
                  <a:srgbClr val="001F60"/>
                </a:solidFill>
                <a:latin typeface="Trebuchet MS"/>
                <a:cs typeface="Trebuchet MS"/>
              </a:rPr>
              <a:t>le</a:t>
            </a:r>
            <a:endParaRPr sz="145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795259" y="5570220"/>
            <a:ext cx="2092960" cy="685800"/>
          </a:xfrm>
          <a:prstGeom prst="rect">
            <a:avLst/>
          </a:prstGeom>
          <a:solidFill>
            <a:srgbClr val="DB6738"/>
          </a:solidFill>
        </p:spPr>
        <p:txBody>
          <a:bodyPr wrap="square" lIns="0" tIns="28575" rIns="0" bIns="0" rtlCol="0" vert="horz">
            <a:spAutoFit/>
          </a:bodyPr>
          <a:lstStyle/>
          <a:p>
            <a:pPr marL="76200" marR="110489">
              <a:lnSpc>
                <a:spcPct val="101499"/>
              </a:lnSpc>
              <a:spcBef>
                <a:spcPts val="225"/>
              </a:spcBef>
            </a:pPr>
            <a:r>
              <a:rPr dirty="0" sz="1300" spc="5" i="1">
                <a:solidFill>
                  <a:srgbClr val="001F60"/>
                </a:solidFill>
                <a:latin typeface="Trebuchet MS"/>
                <a:cs typeface="Trebuchet MS"/>
              </a:rPr>
              <a:t>Loai </a:t>
            </a:r>
            <a:r>
              <a:rPr dirty="0" sz="1300" spc="25" i="1">
                <a:solidFill>
                  <a:srgbClr val="001F60"/>
                </a:solidFill>
                <a:latin typeface="Trebuchet MS"/>
                <a:cs typeface="Trebuchet MS"/>
              </a:rPr>
              <a:t>ng</a:t>
            </a:r>
            <a:r>
              <a:rPr dirty="0" sz="1300" spc="25" i="1">
                <a:solidFill>
                  <a:srgbClr val="001F60"/>
                </a:solidFill>
                <a:latin typeface="Times New Roman"/>
                <a:cs typeface="Times New Roman"/>
              </a:rPr>
              <a:t>ườ</a:t>
            </a:r>
            <a:r>
              <a:rPr dirty="0" sz="1300" spc="25" i="1">
                <a:solidFill>
                  <a:srgbClr val="001F60"/>
                </a:solidFill>
                <a:latin typeface="Trebuchet MS"/>
                <a:cs typeface="Trebuchet MS"/>
              </a:rPr>
              <a:t>i </a:t>
            </a:r>
            <a:r>
              <a:rPr dirty="0" sz="1300" spc="70" i="1">
                <a:solidFill>
                  <a:srgbClr val="001F60"/>
                </a:solidFill>
                <a:latin typeface="Trebuchet MS"/>
                <a:cs typeface="Trebuchet MS"/>
              </a:rPr>
              <a:t>đ</a:t>
            </a:r>
            <a:r>
              <a:rPr dirty="0" sz="1300" spc="70" i="1">
                <a:solidFill>
                  <a:srgbClr val="001F60"/>
                </a:solidFill>
                <a:latin typeface="Times New Roman"/>
                <a:cs typeface="Times New Roman"/>
              </a:rPr>
              <a:t>ượ</a:t>
            </a:r>
            <a:r>
              <a:rPr dirty="0" sz="1300" spc="70" i="1">
                <a:solidFill>
                  <a:srgbClr val="001F60"/>
                </a:solidFill>
                <a:latin typeface="Trebuchet MS"/>
                <a:cs typeface="Trebuchet MS"/>
              </a:rPr>
              <a:t>c </a:t>
            </a:r>
            <a:r>
              <a:rPr dirty="0" sz="1300" spc="15" i="1">
                <a:solidFill>
                  <a:srgbClr val="001F60"/>
                </a:solidFill>
                <a:latin typeface="Trebuchet MS"/>
                <a:cs typeface="Trebuchet MS"/>
              </a:rPr>
              <a:t>cung  </a:t>
            </a:r>
            <a:r>
              <a:rPr dirty="0" sz="1300" spc="45" i="1">
                <a:solidFill>
                  <a:srgbClr val="001F60"/>
                </a:solidFill>
                <a:latin typeface="Times New Roman"/>
                <a:cs typeface="Times New Roman"/>
              </a:rPr>
              <a:t>ứ</a:t>
            </a:r>
            <a:r>
              <a:rPr dirty="0" sz="1300" spc="45" i="1">
                <a:solidFill>
                  <a:srgbClr val="001F60"/>
                </a:solidFill>
                <a:latin typeface="Trebuchet MS"/>
                <a:cs typeface="Trebuchet MS"/>
              </a:rPr>
              <a:t>ng </a:t>
            </a:r>
            <a:r>
              <a:rPr dirty="0" sz="1300" spc="30" i="1">
                <a:solidFill>
                  <a:srgbClr val="001F60"/>
                </a:solidFill>
                <a:latin typeface="Trebuchet MS"/>
                <a:cs typeface="Trebuchet MS"/>
              </a:rPr>
              <a:t>b</a:t>
            </a:r>
            <a:r>
              <a:rPr dirty="0" sz="1300" spc="30" i="1">
                <a:solidFill>
                  <a:srgbClr val="001F60"/>
                </a:solidFill>
                <a:latin typeface="Times New Roman"/>
                <a:cs typeface="Times New Roman"/>
              </a:rPr>
              <a:t>ở</a:t>
            </a:r>
            <a:r>
              <a:rPr dirty="0" sz="1300" spc="30" i="1">
                <a:solidFill>
                  <a:srgbClr val="001F60"/>
                </a:solidFill>
                <a:latin typeface="Trebuchet MS"/>
                <a:cs typeface="Trebuchet MS"/>
              </a:rPr>
              <a:t>i </a:t>
            </a:r>
            <a:r>
              <a:rPr dirty="0" sz="1300" spc="5" i="1">
                <a:solidFill>
                  <a:srgbClr val="001F60"/>
                </a:solidFill>
                <a:latin typeface="Trebuchet MS"/>
                <a:cs typeface="Trebuchet MS"/>
              </a:rPr>
              <a:t>chuô</a:t>
            </a:r>
            <a:r>
              <a:rPr dirty="0" sz="1300" spc="5" i="1">
                <a:solidFill>
                  <a:srgbClr val="001F60"/>
                </a:solidFill>
                <a:latin typeface="Times New Roman"/>
                <a:cs typeface="Times New Roman"/>
              </a:rPr>
              <a:t>̃</a:t>
            </a:r>
            <a:r>
              <a:rPr dirty="0" sz="1300" spc="5" i="1">
                <a:solidFill>
                  <a:srgbClr val="001F60"/>
                </a:solidFill>
                <a:latin typeface="Trebuchet MS"/>
                <a:cs typeface="Trebuchet MS"/>
              </a:rPr>
              <a:t>i </a:t>
            </a:r>
            <a:r>
              <a:rPr dirty="0" sz="1300" spc="75" i="1">
                <a:solidFill>
                  <a:srgbClr val="001F60"/>
                </a:solidFill>
                <a:latin typeface="Trebuchet MS"/>
                <a:cs typeface="Trebuchet MS"/>
              </a:rPr>
              <a:t>th</a:t>
            </a:r>
            <a:r>
              <a:rPr dirty="0" sz="1300" spc="75" i="1">
                <a:solidFill>
                  <a:srgbClr val="001F60"/>
                </a:solidFill>
                <a:latin typeface="Times New Roman"/>
                <a:cs typeface="Times New Roman"/>
              </a:rPr>
              <a:t>ự</a:t>
            </a:r>
            <a:r>
              <a:rPr dirty="0" sz="1300" spc="75" i="1">
                <a:solidFill>
                  <a:srgbClr val="001F60"/>
                </a:solidFill>
                <a:latin typeface="Trebuchet MS"/>
                <a:cs typeface="Trebuchet MS"/>
              </a:rPr>
              <a:t>c</a:t>
            </a:r>
            <a:r>
              <a:rPr dirty="0" sz="1300" spc="-160" i="1">
                <a:solidFill>
                  <a:srgbClr val="001F60"/>
                </a:solidFill>
                <a:latin typeface="Trebuchet MS"/>
                <a:cs typeface="Trebuchet MS"/>
              </a:rPr>
              <a:t> </a:t>
            </a:r>
            <a:r>
              <a:rPr dirty="0" sz="1300" spc="-15" i="1">
                <a:solidFill>
                  <a:srgbClr val="001F60"/>
                </a:solidFill>
                <a:latin typeface="Trebuchet MS"/>
                <a:cs typeface="Trebuchet MS"/>
              </a:rPr>
              <a:t>phâm  </a:t>
            </a:r>
            <a:r>
              <a:rPr dirty="0" sz="1300" spc="25" i="1">
                <a:solidFill>
                  <a:srgbClr val="001F60"/>
                </a:solidFill>
                <a:latin typeface="Trebuchet MS"/>
                <a:cs typeface="Trebuchet MS"/>
              </a:rPr>
              <a:t>công</a:t>
            </a:r>
            <a:r>
              <a:rPr dirty="0" sz="1300" spc="-15" i="1">
                <a:solidFill>
                  <a:srgbClr val="001F60"/>
                </a:solidFill>
                <a:latin typeface="Trebuchet MS"/>
                <a:cs typeface="Trebuchet MS"/>
              </a:rPr>
              <a:t> </a:t>
            </a:r>
            <a:r>
              <a:rPr dirty="0" sz="1300" spc="5" i="1">
                <a:solidFill>
                  <a:srgbClr val="001F60"/>
                </a:solidFill>
                <a:latin typeface="Trebuchet MS"/>
                <a:cs typeface="Trebuchet MS"/>
              </a:rPr>
              <a:t>nghiêp</a:t>
            </a:r>
            <a:endParaRPr sz="13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59901" y="1579830"/>
            <a:ext cx="4911090" cy="1004569"/>
          </a:xfrm>
          <a:prstGeom prst="rect"/>
        </p:spPr>
        <p:txBody>
          <a:bodyPr wrap="square" lIns="0" tIns="71120" rIns="0" bIns="0" rtlCol="0" vert="horz">
            <a:spAutoFit/>
          </a:bodyPr>
          <a:lstStyle/>
          <a:p>
            <a:pPr marL="12700" marR="5080">
              <a:lnSpc>
                <a:spcPts val="3650"/>
              </a:lnSpc>
              <a:spcBef>
                <a:spcPts val="560"/>
              </a:spcBef>
            </a:pPr>
            <a:r>
              <a:rPr dirty="0" sz="3350" spc="-310" b="0">
                <a:solidFill>
                  <a:srgbClr val="000000"/>
                </a:solidFill>
                <a:latin typeface="Arial"/>
                <a:cs typeface="Arial"/>
              </a:rPr>
              <a:t>Trước </a:t>
            </a:r>
            <a:r>
              <a:rPr dirty="0" sz="3350" spc="-90" b="0">
                <a:solidFill>
                  <a:srgbClr val="000000"/>
                </a:solidFill>
                <a:latin typeface="Arial"/>
                <a:cs typeface="Arial"/>
              </a:rPr>
              <a:t>khi </a:t>
            </a:r>
            <a:r>
              <a:rPr dirty="0" sz="3350" spc="-140" b="0">
                <a:solidFill>
                  <a:srgbClr val="000000"/>
                </a:solidFill>
                <a:latin typeface="Arial"/>
                <a:cs typeface="Arial"/>
              </a:rPr>
              <a:t>phong </a:t>
            </a:r>
            <a:r>
              <a:rPr dirty="0" sz="3350" spc="-60" b="0">
                <a:solidFill>
                  <a:srgbClr val="000000"/>
                </a:solidFill>
                <a:latin typeface="Arial"/>
                <a:cs typeface="Arial"/>
              </a:rPr>
              <a:t>trào </a:t>
            </a:r>
            <a:r>
              <a:rPr dirty="0" sz="3350" spc="-165" b="0">
                <a:solidFill>
                  <a:srgbClr val="000000"/>
                </a:solidFill>
                <a:latin typeface="Arial"/>
                <a:cs typeface="Arial"/>
              </a:rPr>
              <a:t>hữu</a:t>
            </a:r>
            <a:r>
              <a:rPr dirty="0" sz="3350" spc="-360" b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350" spc="-300" b="0">
                <a:solidFill>
                  <a:srgbClr val="000000"/>
                </a:solidFill>
                <a:latin typeface="Arial"/>
                <a:cs typeface="Arial"/>
              </a:rPr>
              <a:t>cơ  </a:t>
            </a:r>
            <a:r>
              <a:rPr dirty="0" sz="3350" spc="-245" b="0">
                <a:solidFill>
                  <a:srgbClr val="000000"/>
                </a:solidFill>
                <a:latin typeface="Arial"/>
                <a:cs typeface="Arial"/>
              </a:rPr>
              <a:t>được </a:t>
            </a:r>
            <a:r>
              <a:rPr dirty="0" sz="3350" spc="15" b="0">
                <a:solidFill>
                  <a:srgbClr val="000000"/>
                </a:solidFill>
                <a:latin typeface="Arial"/>
                <a:cs typeface="Arial"/>
              </a:rPr>
              <a:t>“hồi</a:t>
            </a:r>
            <a:r>
              <a:rPr dirty="0" sz="3350" spc="-125" b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350" spc="-60" b="0">
                <a:solidFill>
                  <a:srgbClr val="000000"/>
                </a:solidFill>
                <a:latin typeface="Arial"/>
                <a:cs typeface="Arial"/>
              </a:rPr>
              <a:t>sinh”:</a:t>
            </a:r>
            <a:endParaRPr sz="335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160011" y="2983780"/>
            <a:ext cx="5269865" cy="3137535"/>
          </a:xfrm>
          <a:prstGeom prst="rect">
            <a:avLst/>
          </a:prstGeom>
        </p:spPr>
        <p:txBody>
          <a:bodyPr wrap="square" lIns="0" tIns="711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60"/>
              </a:spcBef>
            </a:pPr>
            <a:r>
              <a:rPr dirty="0" sz="1550" spc="10" b="1">
                <a:latin typeface="Times New Roman"/>
                <a:cs typeface="Times New Roman"/>
              </a:rPr>
              <a:t>Justus </a:t>
            </a:r>
            <a:r>
              <a:rPr dirty="0" sz="1550" spc="15" b="1">
                <a:latin typeface="Times New Roman"/>
                <a:cs typeface="Times New Roman"/>
              </a:rPr>
              <a:t>von </a:t>
            </a:r>
            <a:r>
              <a:rPr dirty="0" sz="1550" spc="5" b="1">
                <a:latin typeface="Times New Roman"/>
                <a:cs typeface="Times New Roman"/>
              </a:rPr>
              <a:t>Liebig: </a:t>
            </a:r>
            <a:r>
              <a:rPr dirty="0" sz="1550" spc="10" b="1">
                <a:latin typeface="Times New Roman"/>
                <a:cs typeface="Times New Roman"/>
              </a:rPr>
              <a:t>1803 </a:t>
            </a:r>
            <a:r>
              <a:rPr dirty="0" sz="1550" spc="5" b="1">
                <a:latin typeface="Times New Roman"/>
                <a:cs typeface="Times New Roman"/>
              </a:rPr>
              <a:t>-</a:t>
            </a:r>
            <a:r>
              <a:rPr dirty="0" sz="1550" spc="-105" b="1">
                <a:latin typeface="Times New Roman"/>
                <a:cs typeface="Times New Roman"/>
              </a:rPr>
              <a:t> </a:t>
            </a:r>
            <a:r>
              <a:rPr dirty="0" sz="1550" spc="10" b="1">
                <a:latin typeface="Times New Roman"/>
                <a:cs typeface="Times New Roman"/>
              </a:rPr>
              <a:t>1873</a:t>
            </a:r>
            <a:endParaRPr sz="1550">
              <a:latin typeface="Times New Roman"/>
              <a:cs typeface="Times New Roman"/>
            </a:endParaRPr>
          </a:p>
          <a:p>
            <a:pPr marL="201295" indent="-189230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15">
                <a:latin typeface="Times New Roman"/>
                <a:cs typeface="Times New Roman"/>
              </a:rPr>
              <a:t>Von </a:t>
            </a:r>
            <a:r>
              <a:rPr dirty="0" sz="1550" spc="5">
                <a:latin typeface="Times New Roman"/>
                <a:cs typeface="Times New Roman"/>
              </a:rPr>
              <a:t>Liebig đặt câu </a:t>
            </a:r>
            <a:r>
              <a:rPr dirty="0" sz="1550" spc="10">
                <a:latin typeface="Times New Roman"/>
                <a:cs typeface="Times New Roman"/>
              </a:rPr>
              <a:t>hỏi vê </a:t>
            </a:r>
            <a:r>
              <a:rPr dirty="0" sz="1550">
                <a:latin typeface="Times New Roman"/>
                <a:cs typeface="Times New Roman"/>
              </a:rPr>
              <a:t>gia trị </a:t>
            </a:r>
            <a:r>
              <a:rPr dirty="0" sz="1550" spc="10">
                <a:latin typeface="Times New Roman"/>
                <a:cs typeface="Times New Roman"/>
              </a:rPr>
              <a:t>của </a:t>
            </a:r>
            <a:r>
              <a:rPr dirty="0" sz="1550" spc="5">
                <a:latin typeface="Times New Roman"/>
                <a:cs typeface="Times New Roman"/>
              </a:rPr>
              <a:t>mùn </a:t>
            </a:r>
            <a:r>
              <a:rPr dirty="0" sz="1550" spc="10">
                <a:latin typeface="Times New Roman"/>
                <a:cs typeface="Times New Roman"/>
              </a:rPr>
              <a:t>trong</a:t>
            </a:r>
            <a:r>
              <a:rPr dirty="0" sz="1550" spc="-200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đất.</a:t>
            </a:r>
            <a:endParaRPr sz="1550">
              <a:latin typeface="Times New Roman"/>
              <a:cs typeface="Times New Roman"/>
            </a:endParaRPr>
          </a:p>
          <a:p>
            <a:pPr marL="12700" marR="95885">
              <a:lnSpc>
                <a:spcPct val="81000"/>
              </a:lnSpc>
              <a:spcBef>
                <a:spcPts val="819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10">
                <a:latin typeface="Times New Roman"/>
                <a:cs typeface="Times New Roman"/>
              </a:rPr>
              <a:t>Khẳng </a:t>
            </a:r>
            <a:r>
              <a:rPr dirty="0" sz="1550" spc="5">
                <a:latin typeface="Times New Roman"/>
                <a:cs typeface="Times New Roman"/>
              </a:rPr>
              <a:t>định </a:t>
            </a:r>
            <a:r>
              <a:rPr dirty="0" sz="1550" spc="10">
                <a:latin typeface="Times New Roman"/>
                <a:cs typeface="Times New Roman"/>
              </a:rPr>
              <a:t>rằng “muối khoáng” – </a:t>
            </a:r>
            <a:r>
              <a:rPr dirty="0" sz="1550" spc="5">
                <a:latin typeface="Times New Roman"/>
                <a:cs typeface="Times New Roman"/>
              </a:rPr>
              <a:t>các chất dinh </a:t>
            </a:r>
            <a:r>
              <a:rPr dirty="0" sz="1550" spc="10">
                <a:latin typeface="Times New Roman"/>
                <a:cs typeface="Times New Roman"/>
              </a:rPr>
              <a:t>dưỡng đa  </a:t>
            </a:r>
            <a:r>
              <a:rPr dirty="0" sz="1550" spc="5">
                <a:latin typeface="Times New Roman"/>
                <a:cs typeface="Times New Roman"/>
              </a:rPr>
              <a:t>lượng </a:t>
            </a:r>
            <a:r>
              <a:rPr dirty="0" sz="1550" spc="15">
                <a:latin typeface="Times New Roman"/>
                <a:cs typeface="Times New Roman"/>
              </a:rPr>
              <a:t>gồm </a:t>
            </a:r>
            <a:r>
              <a:rPr dirty="0" sz="1550" spc="5">
                <a:latin typeface="Times New Roman"/>
                <a:cs typeface="Times New Roman"/>
              </a:rPr>
              <a:t>Nitơ </a:t>
            </a:r>
            <a:r>
              <a:rPr dirty="0" sz="1550" spc="10">
                <a:latin typeface="Times New Roman"/>
                <a:cs typeface="Times New Roman"/>
              </a:rPr>
              <a:t>(N), Photpho (P) va </a:t>
            </a:r>
            <a:r>
              <a:rPr dirty="0" sz="1550" spc="5">
                <a:latin typeface="Times New Roman"/>
                <a:cs typeface="Times New Roman"/>
              </a:rPr>
              <a:t>Kali </a:t>
            </a:r>
            <a:r>
              <a:rPr dirty="0" sz="1550" spc="10">
                <a:latin typeface="Times New Roman"/>
                <a:cs typeface="Times New Roman"/>
              </a:rPr>
              <a:t>(K) </a:t>
            </a:r>
            <a:r>
              <a:rPr dirty="0" sz="1550" spc="5">
                <a:latin typeface="Times New Roman"/>
                <a:cs typeface="Times New Roman"/>
              </a:rPr>
              <a:t>là </a:t>
            </a:r>
            <a:r>
              <a:rPr dirty="0" sz="1550" spc="15">
                <a:latin typeface="Times New Roman"/>
                <a:cs typeface="Times New Roman"/>
              </a:rPr>
              <a:t>những </a:t>
            </a:r>
            <a:r>
              <a:rPr dirty="0" sz="1550" spc="5">
                <a:latin typeface="Times New Roman"/>
                <a:cs typeface="Times New Roman"/>
              </a:rPr>
              <a:t>chất</a:t>
            </a:r>
            <a:r>
              <a:rPr dirty="0" sz="1550" spc="-275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dinh  </a:t>
            </a:r>
            <a:r>
              <a:rPr dirty="0" sz="1550" spc="10">
                <a:latin typeface="Times New Roman"/>
                <a:cs typeface="Times New Roman"/>
              </a:rPr>
              <a:t>dưỡng </a:t>
            </a:r>
            <a:r>
              <a:rPr dirty="0" sz="1550" spc="15">
                <a:latin typeface="Times New Roman"/>
                <a:cs typeface="Times New Roman"/>
              </a:rPr>
              <a:t>duy </a:t>
            </a:r>
            <a:r>
              <a:rPr dirty="0" sz="1550" spc="10">
                <a:latin typeface="Times New Roman"/>
                <a:cs typeface="Times New Roman"/>
              </a:rPr>
              <a:t>nhất </a:t>
            </a:r>
            <a:r>
              <a:rPr dirty="0" sz="1550" spc="5">
                <a:latin typeface="Times New Roman"/>
                <a:cs typeface="Times New Roman"/>
              </a:rPr>
              <a:t>cần </a:t>
            </a:r>
            <a:r>
              <a:rPr dirty="0" sz="1550">
                <a:latin typeface="Times New Roman"/>
                <a:cs typeface="Times New Roman"/>
              </a:rPr>
              <a:t>thiết </a:t>
            </a:r>
            <a:r>
              <a:rPr dirty="0" sz="1550" spc="10">
                <a:latin typeface="Times New Roman"/>
                <a:cs typeface="Times New Roman"/>
              </a:rPr>
              <a:t>cho </a:t>
            </a:r>
            <a:r>
              <a:rPr dirty="0" sz="1550" spc="5">
                <a:latin typeface="Times New Roman"/>
                <a:cs typeface="Times New Roman"/>
              </a:rPr>
              <a:t>cây</a:t>
            </a:r>
            <a:r>
              <a:rPr dirty="0" sz="1550" spc="-19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trồng.</a:t>
            </a:r>
            <a:endParaRPr sz="1550">
              <a:latin typeface="Times New Roman"/>
              <a:cs typeface="Times New Roman"/>
            </a:endParaRPr>
          </a:p>
          <a:p>
            <a:pPr marL="12700" marR="94615">
              <a:lnSpc>
                <a:spcPts val="1500"/>
              </a:lnSpc>
              <a:spcBef>
                <a:spcPts val="819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5">
                <a:latin typeface="Times New Roman"/>
                <a:cs typeface="Times New Roman"/>
              </a:rPr>
              <a:t>Điều </a:t>
            </a:r>
            <a:r>
              <a:rPr dirty="0" sz="1550" spc="10">
                <a:latin typeface="Times New Roman"/>
                <a:cs typeface="Times New Roman"/>
              </a:rPr>
              <a:t>này dẫn </a:t>
            </a:r>
            <a:r>
              <a:rPr dirty="0" sz="1550" spc="5">
                <a:latin typeface="Times New Roman"/>
                <a:cs typeface="Times New Roman"/>
              </a:rPr>
              <a:t>đến thuật </a:t>
            </a:r>
            <a:r>
              <a:rPr dirty="0" sz="1550" spc="10">
                <a:latin typeface="Times New Roman"/>
                <a:cs typeface="Times New Roman"/>
              </a:rPr>
              <a:t>ngữ “NPK” </a:t>
            </a:r>
            <a:r>
              <a:rPr dirty="0" sz="1550" spc="5">
                <a:latin typeface="Times New Roman"/>
                <a:cs typeface="Times New Roman"/>
              </a:rPr>
              <a:t>tập </a:t>
            </a:r>
            <a:r>
              <a:rPr dirty="0" sz="1550" spc="10">
                <a:latin typeface="Times New Roman"/>
                <a:cs typeface="Times New Roman"/>
              </a:rPr>
              <a:t>trung vào</a:t>
            </a:r>
            <a:r>
              <a:rPr dirty="0" sz="1550" spc="-280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nông nghiệp  </a:t>
            </a:r>
            <a:r>
              <a:rPr dirty="0" sz="1550" spc="5">
                <a:latin typeface="Times New Roman"/>
                <a:cs typeface="Times New Roman"/>
              </a:rPr>
              <a:t>sản </a:t>
            </a:r>
            <a:r>
              <a:rPr dirty="0" sz="1550" spc="10">
                <a:latin typeface="Times New Roman"/>
                <a:cs typeface="Times New Roman"/>
              </a:rPr>
              <a:t>xuất theo quy mô công</a:t>
            </a:r>
            <a:r>
              <a:rPr dirty="0" sz="1550" spc="-15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nghiệp.</a:t>
            </a:r>
            <a:endParaRPr sz="1550">
              <a:latin typeface="Times New Roman"/>
              <a:cs typeface="Times New Roman"/>
            </a:endParaRPr>
          </a:p>
          <a:p>
            <a:pPr marL="201295" indent="-189230">
              <a:lnSpc>
                <a:spcPts val="1680"/>
              </a:lnSpc>
              <a:spcBef>
                <a:spcPts val="490"/>
              </a:spcBef>
              <a:buFont typeface="Arial"/>
              <a:buChar char="•"/>
              <a:tabLst>
                <a:tab pos="201930" algn="l"/>
              </a:tabLst>
            </a:pPr>
            <a:r>
              <a:rPr dirty="0" u="sng" sz="1550" spc="-86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</a:t>
            </a:r>
            <a:r>
              <a:rPr dirty="0" sz="1550" spc="484">
                <a:latin typeface="Times New Roman"/>
                <a:cs typeface="Times New Roman"/>
              </a:rPr>
              <a:t> </a:t>
            </a:r>
            <a:r>
              <a:rPr dirty="0" u="sng" sz="1550" spc="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au </a:t>
            </a:r>
            <a:r>
              <a:rPr dirty="0" u="sng" sz="1550" spc="1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đo</a:t>
            </a:r>
            <a:r>
              <a:rPr dirty="0" u="sng" sz="1550" spc="2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550" spc="1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ông</a:t>
            </a:r>
            <a:r>
              <a:rPr dirty="0" u="sng" sz="1550" spc="-6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550" spc="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đã </a:t>
            </a:r>
            <a:r>
              <a:rPr dirty="0" u="sng" sz="1550" spc="1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cực</a:t>
            </a:r>
            <a:r>
              <a:rPr dirty="0" u="sng" sz="1550" spc="-3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550" spc="1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ky</a:t>
            </a:r>
            <a:r>
              <a:rPr dirty="0" u="sng" sz="1550" spc="1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550" spc="1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quan</a:t>
            </a:r>
            <a:r>
              <a:rPr dirty="0" u="sng" sz="1550" spc="-4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550" spc="1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ngại</a:t>
            </a:r>
            <a:r>
              <a:rPr dirty="0" u="sng" sz="1550" spc="-2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550" spc="1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vê</a:t>
            </a:r>
            <a:r>
              <a:rPr dirty="0" u="sng" sz="1550" spc="-1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550" spc="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việc</a:t>
            </a:r>
            <a:r>
              <a:rPr dirty="0" u="sng" sz="1550" spc="-3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550" spc="1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nhập</a:t>
            </a:r>
            <a:r>
              <a:rPr dirty="0" u="sng" sz="1550" spc="-1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550" spc="1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khẩu</a:t>
            </a:r>
            <a:r>
              <a:rPr dirty="0" u="sng" sz="1550" spc="-3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550" spc="1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phân</a:t>
            </a:r>
            <a:r>
              <a:rPr dirty="0" u="sng" sz="1550" spc="-2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550" spc="1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bón</a:t>
            </a:r>
            <a:r>
              <a:rPr dirty="0" u="sng" sz="1550" spc="-1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550" spc="1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va</a:t>
            </a:r>
            <a:endParaRPr sz="1550">
              <a:latin typeface="Times New Roman"/>
              <a:cs typeface="Times New Roman"/>
            </a:endParaRPr>
          </a:p>
          <a:p>
            <a:pPr marL="12700">
              <a:lnSpc>
                <a:spcPts val="1680"/>
              </a:lnSpc>
            </a:pPr>
            <a:r>
              <a:rPr dirty="0" u="sng" sz="1550" spc="-39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550" spc="1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những hê </a:t>
            </a:r>
            <a:r>
              <a:rPr dirty="0" u="sng" sz="1550" spc="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lụy </a:t>
            </a:r>
            <a:r>
              <a:rPr dirty="0" u="sng" sz="1550" spc="1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của </a:t>
            </a:r>
            <a:r>
              <a:rPr dirty="0" u="sng" sz="1550" spc="1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nó </a:t>
            </a:r>
            <a:r>
              <a:rPr dirty="0" u="sng" sz="155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tới </a:t>
            </a:r>
            <a:r>
              <a:rPr dirty="0" u="sng" sz="1550" spc="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 ninh lương</a:t>
            </a:r>
            <a:r>
              <a:rPr dirty="0" u="sng" sz="1550" spc="-18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550" spc="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thực.</a:t>
            </a:r>
            <a:endParaRPr sz="1550">
              <a:latin typeface="Times New Roman"/>
              <a:cs typeface="Times New Roman"/>
            </a:endParaRPr>
          </a:p>
          <a:p>
            <a:pPr algn="ctr" marL="100965" marR="57785" indent="49530">
              <a:lnSpc>
                <a:spcPct val="80900"/>
              </a:lnSpc>
              <a:spcBef>
                <a:spcPts val="825"/>
              </a:spcBef>
            </a:pPr>
            <a:r>
              <a:rPr dirty="0" sz="1550" spc="10" b="1" i="1">
                <a:latin typeface="Times New Roman"/>
                <a:cs typeface="Times New Roman"/>
              </a:rPr>
              <a:t>“Nhưng nông nghiệp </a:t>
            </a:r>
            <a:r>
              <a:rPr dirty="0" sz="1550" spc="5" b="1" i="1">
                <a:latin typeface="Times New Roman"/>
                <a:cs typeface="Times New Roman"/>
              </a:rPr>
              <a:t>của </a:t>
            </a:r>
            <a:r>
              <a:rPr dirty="0" sz="1550" spc="10" b="1" i="1">
                <a:latin typeface="Times New Roman"/>
                <a:cs typeface="Times New Roman"/>
              </a:rPr>
              <a:t>Châu Âu </a:t>
            </a:r>
            <a:r>
              <a:rPr dirty="0" sz="1550" spc="5" b="1" i="1">
                <a:latin typeface="Times New Roman"/>
                <a:cs typeface="Times New Roman"/>
              </a:rPr>
              <a:t>rõ </a:t>
            </a:r>
            <a:r>
              <a:rPr dirty="0" sz="1550" spc="10" b="1" i="1">
                <a:latin typeface="Times New Roman"/>
                <a:cs typeface="Times New Roman"/>
              </a:rPr>
              <a:t>ràng </a:t>
            </a:r>
            <a:r>
              <a:rPr dirty="0" sz="1550" spc="5" b="1" i="1">
                <a:latin typeface="Times New Roman"/>
                <a:cs typeface="Times New Roman"/>
              </a:rPr>
              <a:t>thua </a:t>
            </a:r>
            <a:r>
              <a:rPr dirty="0" sz="1550" spc="15" b="1" i="1">
                <a:latin typeface="Times New Roman"/>
                <a:cs typeface="Times New Roman"/>
              </a:rPr>
              <a:t>xa </a:t>
            </a:r>
            <a:r>
              <a:rPr dirty="0" sz="1550" spc="5" b="1" i="1">
                <a:latin typeface="Times New Roman"/>
                <a:cs typeface="Times New Roman"/>
              </a:rPr>
              <a:t>Trung  </a:t>
            </a:r>
            <a:r>
              <a:rPr dirty="0" sz="1550" spc="10" b="1" i="1">
                <a:latin typeface="Times New Roman"/>
                <a:cs typeface="Times New Roman"/>
              </a:rPr>
              <a:t>Quốc! Người Trung Quốc </a:t>
            </a:r>
            <a:r>
              <a:rPr dirty="0" sz="1550" spc="5" b="1" i="1">
                <a:latin typeface="Times New Roman"/>
                <a:cs typeface="Times New Roman"/>
              </a:rPr>
              <a:t>là </a:t>
            </a:r>
            <a:r>
              <a:rPr dirty="0" sz="1550" spc="10" b="1" i="1">
                <a:latin typeface="Times New Roman"/>
                <a:cs typeface="Times New Roman"/>
              </a:rPr>
              <a:t>những nha làm vườn </a:t>
            </a:r>
            <a:r>
              <a:rPr dirty="0" sz="1550" spc="5" b="1" i="1">
                <a:latin typeface="Times New Roman"/>
                <a:cs typeface="Times New Roman"/>
              </a:rPr>
              <a:t>va </a:t>
            </a:r>
            <a:r>
              <a:rPr dirty="0" sz="1550" spc="10" b="1" i="1">
                <a:latin typeface="Times New Roman"/>
                <a:cs typeface="Times New Roman"/>
              </a:rPr>
              <a:t>huấn  </a:t>
            </a:r>
            <a:r>
              <a:rPr dirty="0" sz="1550" spc="5" b="1" i="1">
                <a:latin typeface="Times New Roman"/>
                <a:cs typeface="Times New Roman"/>
              </a:rPr>
              <a:t>luyện </a:t>
            </a:r>
            <a:r>
              <a:rPr dirty="0" sz="1550" spc="10" b="1" i="1">
                <a:latin typeface="Times New Roman"/>
                <a:cs typeface="Times New Roman"/>
              </a:rPr>
              <a:t>cây </a:t>
            </a:r>
            <a:r>
              <a:rPr dirty="0" sz="1550" spc="5" b="1" i="1">
                <a:latin typeface="Times New Roman"/>
                <a:cs typeface="Times New Roman"/>
              </a:rPr>
              <a:t>trồng </a:t>
            </a:r>
            <a:r>
              <a:rPr dirty="0" sz="1550" spc="15" b="1" i="1">
                <a:latin typeface="Times New Roman"/>
                <a:cs typeface="Times New Roman"/>
              </a:rPr>
              <a:t>đáng </a:t>
            </a:r>
            <a:r>
              <a:rPr dirty="0" sz="1550" spc="5" b="1" i="1">
                <a:latin typeface="Times New Roman"/>
                <a:cs typeface="Times New Roman"/>
              </a:rPr>
              <a:t>ngưỡng </a:t>
            </a:r>
            <a:r>
              <a:rPr dirty="0" sz="1550" spc="10" b="1" i="1">
                <a:latin typeface="Times New Roman"/>
                <a:cs typeface="Times New Roman"/>
              </a:rPr>
              <a:t>mô nhất…nền nông nghiệp</a:t>
            </a:r>
            <a:r>
              <a:rPr dirty="0" sz="1550" spc="-160" b="1" i="1">
                <a:latin typeface="Times New Roman"/>
                <a:cs typeface="Times New Roman"/>
              </a:rPr>
              <a:t> </a:t>
            </a:r>
            <a:r>
              <a:rPr dirty="0" sz="1550" spc="5" b="1" i="1">
                <a:latin typeface="Times New Roman"/>
                <a:cs typeface="Times New Roman"/>
              </a:rPr>
              <a:t>của  </a:t>
            </a:r>
            <a:r>
              <a:rPr dirty="0" sz="1550" spc="10" b="1" i="1">
                <a:latin typeface="Times New Roman"/>
                <a:cs typeface="Times New Roman"/>
              </a:rPr>
              <a:t>đất nước ho </a:t>
            </a:r>
            <a:r>
              <a:rPr dirty="0" sz="1550" spc="15" b="1" i="1">
                <a:latin typeface="Times New Roman"/>
                <a:cs typeface="Times New Roman"/>
              </a:rPr>
              <a:t>hoàn </a:t>
            </a:r>
            <a:r>
              <a:rPr dirty="0" sz="1550" spc="10" b="1" i="1">
                <a:latin typeface="Times New Roman"/>
                <a:cs typeface="Times New Roman"/>
              </a:rPr>
              <a:t>hảo nhất </a:t>
            </a:r>
            <a:r>
              <a:rPr dirty="0" sz="1550" spc="5" b="1" i="1">
                <a:latin typeface="Times New Roman"/>
                <a:cs typeface="Times New Roman"/>
              </a:rPr>
              <a:t>thê</a:t>
            </a:r>
            <a:r>
              <a:rPr dirty="0" sz="1550" spc="-130" b="1" i="1">
                <a:latin typeface="Times New Roman"/>
                <a:cs typeface="Times New Roman"/>
              </a:rPr>
              <a:t> </a:t>
            </a:r>
            <a:r>
              <a:rPr dirty="0" sz="1550" spc="5" b="1" i="1">
                <a:latin typeface="Times New Roman"/>
                <a:cs typeface="Times New Roman"/>
              </a:rPr>
              <a:t>giới.”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1057655"/>
            <a:ext cx="3825240" cy="56586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192523" y="2802635"/>
            <a:ext cx="5204460" cy="0"/>
          </a:xfrm>
          <a:custGeom>
            <a:avLst/>
            <a:gdLst/>
            <a:ahLst/>
            <a:cxnLst/>
            <a:rect l="l" t="t" r="r" b="b"/>
            <a:pathLst>
              <a:path w="5204459" h="0">
                <a:moveTo>
                  <a:pt x="0" y="0"/>
                </a:moveTo>
                <a:lnTo>
                  <a:pt x="5204459" y="0"/>
                </a:lnTo>
              </a:path>
            </a:pathLst>
          </a:custGeom>
          <a:ln w="15240">
            <a:solidFill>
              <a:srgbClr val="4472C3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59927" y="2003491"/>
            <a:ext cx="4782185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-145" b="0">
                <a:solidFill>
                  <a:srgbClr val="000000"/>
                </a:solidFill>
                <a:latin typeface="Arial"/>
                <a:cs typeface="Arial"/>
              </a:rPr>
              <a:t>“Bánh </a:t>
            </a:r>
            <a:r>
              <a:rPr dirty="0" sz="3600" spc="-165" b="0">
                <a:solidFill>
                  <a:srgbClr val="000000"/>
                </a:solidFill>
                <a:latin typeface="Arial"/>
                <a:cs typeface="Arial"/>
              </a:rPr>
              <a:t>mì </a:t>
            </a:r>
            <a:r>
              <a:rPr dirty="0" sz="3600" spc="-35" b="0">
                <a:solidFill>
                  <a:srgbClr val="000000"/>
                </a:solidFill>
                <a:latin typeface="Arial"/>
                <a:cs typeface="Arial"/>
              </a:rPr>
              <a:t>từ </a:t>
            </a:r>
            <a:r>
              <a:rPr dirty="0" sz="3600" spc="-170" b="0">
                <a:solidFill>
                  <a:srgbClr val="000000"/>
                </a:solidFill>
                <a:latin typeface="Arial"/>
                <a:cs typeface="Arial"/>
              </a:rPr>
              <a:t>không</a:t>
            </a:r>
            <a:r>
              <a:rPr dirty="0" sz="3600" spc="-434" b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600" spc="-35" b="0">
                <a:solidFill>
                  <a:srgbClr val="000000"/>
                </a:solidFill>
                <a:latin typeface="Arial"/>
                <a:cs typeface="Arial"/>
              </a:rPr>
              <a:t>trung"</a:t>
            </a:r>
            <a:endParaRPr sz="3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160074" y="2981235"/>
            <a:ext cx="5253990" cy="3145790"/>
          </a:xfrm>
          <a:prstGeom prst="rect">
            <a:avLst/>
          </a:prstGeom>
        </p:spPr>
        <p:txBody>
          <a:bodyPr wrap="square" lIns="0" tIns="933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dirty="0" sz="1650" spc="-5" b="1">
                <a:latin typeface="Times New Roman"/>
                <a:cs typeface="Times New Roman"/>
              </a:rPr>
              <a:t>Fritz Haber: </a:t>
            </a:r>
            <a:r>
              <a:rPr dirty="0" sz="1650" b="1">
                <a:latin typeface="Times New Roman"/>
                <a:cs typeface="Times New Roman"/>
              </a:rPr>
              <a:t>1868 -</a:t>
            </a:r>
            <a:r>
              <a:rPr dirty="0" sz="1650" spc="-30" b="1">
                <a:latin typeface="Times New Roman"/>
                <a:cs typeface="Times New Roman"/>
              </a:rPr>
              <a:t> </a:t>
            </a:r>
            <a:r>
              <a:rPr dirty="0" sz="1650" b="1">
                <a:latin typeface="Times New Roman"/>
                <a:cs typeface="Times New Roman"/>
              </a:rPr>
              <a:t>1934</a:t>
            </a:r>
            <a:endParaRPr sz="1650">
              <a:latin typeface="Times New Roman"/>
              <a:cs typeface="Times New Roman"/>
            </a:endParaRPr>
          </a:p>
          <a:p>
            <a:pPr marL="201295" marR="29845" indent="-189230">
              <a:lnSpc>
                <a:spcPts val="1780"/>
              </a:lnSpc>
              <a:spcBef>
                <a:spcPts val="86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650" spc="-5">
                <a:latin typeface="Times New Roman"/>
                <a:cs typeface="Times New Roman"/>
              </a:rPr>
              <a:t>Tìm ra </a:t>
            </a:r>
            <a:r>
              <a:rPr dirty="0" sz="1650">
                <a:latin typeface="Times New Roman"/>
                <a:cs typeface="Times New Roman"/>
              </a:rPr>
              <a:t>phương pháp xúc </a:t>
            </a:r>
            <a:r>
              <a:rPr dirty="0" sz="1650" spc="-10">
                <a:latin typeface="Times New Roman"/>
                <a:cs typeface="Times New Roman"/>
              </a:rPr>
              <a:t>tác </a:t>
            </a:r>
            <a:r>
              <a:rPr dirty="0" sz="1650">
                <a:latin typeface="Times New Roman"/>
                <a:cs typeface="Times New Roman"/>
              </a:rPr>
              <a:t>đê </a:t>
            </a:r>
            <a:r>
              <a:rPr dirty="0" sz="1650" spc="-5">
                <a:latin typeface="Times New Roman"/>
                <a:cs typeface="Times New Roman"/>
              </a:rPr>
              <a:t>tổng </a:t>
            </a:r>
            <a:r>
              <a:rPr dirty="0" sz="1650">
                <a:latin typeface="Times New Roman"/>
                <a:cs typeface="Times New Roman"/>
              </a:rPr>
              <a:t>hợp </a:t>
            </a:r>
            <a:r>
              <a:rPr dirty="0" sz="1650" spc="-5">
                <a:latin typeface="Times New Roman"/>
                <a:cs typeface="Times New Roman"/>
              </a:rPr>
              <a:t>ammonia tư hydro  </a:t>
            </a:r>
            <a:r>
              <a:rPr dirty="0" sz="1650">
                <a:latin typeface="Times New Roman"/>
                <a:cs typeface="Times New Roman"/>
              </a:rPr>
              <a:t>va </a:t>
            </a:r>
            <a:r>
              <a:rPr dirty="0" sz="1650" spc="-5">
                <a:latin typeface="Times New Roman"/>
                <a:cs typeface="Times New Roman"/>
              </a:rPr>
              <a:t>ni-tơ </a:t>
            </a:r>
            <a:r>
              <a:rPr dirty="0" sz="1650">
                <a:latin typeface="Times New Roman"/>
                <a:cs typeface="Times New Roman"/>
              </a:rPr>
              <a:t>trong không</a:t>
            </a:r>
            <a:r>
              <a:rPr dirty="0" sz="1650" spc="-60">
                <a:latin typeface="Times New Roman"/>
                <a:cs typeface="Times New Roman"/>
              </a:rPr>
              <a:t> </a:t>
            </a:r>
            <a:r>
              <a:rPr dirty="0" sz="1650">
                <a:latin typeface="Times New Roman"/>
                <a:cs typeface="Times New Roman"/>
              </a:rPr>
              <a:t>khi</a:t>
            </a:r>
            <a:endParaRPr sz="1650">
              <a:latin typeface="Times New Roman"/>
              <a:cs typeface="Times New Roman"/>
            </a:endParaRPr>
          </a:p>
          <a:p>
            <a:pPr marL="201295" marR="359410" indent="-189230">
              <a:lnSpc>
                <a:spcPts val="1789"/>
              </a:lnSpc>
              <a:spcBef>
                <a:spcPts val="81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650">
                <a:latin typeface="Times New Roman"/>
                <a:cs typeface="Times New Roman"/>
              </a:rPr>
              <a:t>Cùng Carl Bosch </a:t>
            </a:r>
            <a:r>
              <a:rPr dirty="0" sz="1650" spc="-5">
                <a:latin typeface="Times New Roman"/>
                <a:cs typeface="Times New Roman"/>
              </a:rPr>
              <a:t>mơ </a:t>
            </a:r>
            <a:r>
              <a:rPr dirty="0" sz="1650">
                <a:latin typeface="Times New Roman"/>
                <a:cs typeface="Times New Roman"/>
              </a:rPr>
              <a:t>rộng quy </a:t>
            </a:r>
            <a:r>
              <a:rPr dirty="0" sz="1650" spc="-5">
                <a:latin typeface="Times New Roman"/>
                <a:cs typeface="Times New Roman"/>
              </a:rPr>
              <a:t>mô </a:t>
            </a:r>
            <a:r>
              <a:rPr dirty="0" sz="1650">
                <a:latin typeface="Times New Roman"/>
                <a:cs typeface="Times New Roman"/>
              </a:rPr>
              <a:t>phương pháp</a:t>
            </a:r>
            <a:r>
              <a:rPr dirty="0" sz="1650" spc="-114">
                <a:latin typeface="Times New Roman"/>
                <a:cs typeface="Times New Roman"/>
              </a:rPr>
              <a:t> </a:t>
            </a:r>
            <a:r>
              <a:rPr dirty="0" sz="1650">
                <a:latin typeface="Times New Roman"/>
                <a:cs typeface="Times New Roman"/>
              </a:rPr>
              <a:t>Haber-  Bosch tại công </a:t>
            </a:r>
            <a:r>
              <a:rPr dirty="0" sz="1650" spc="-10">
                <a:latin typeface="Times New Roman"/>
                <a:cs typeface="Times New Roman"/>
              </a:rPr>
              <a:t>ty</a:t>
            </a:r>
            <a:r>
              <a:rPr dirty="0" sz="1650" spc="-40">
                <a:latin typeface="Times New Roman"/>
                <a:cs typeface="Times New Roman"/>
              </a:rPr>
              <a:t> </a:t>
            </a:r>
            <a:r>
              <a:rPr dirty="0" sz="1650">
                <a:latin typeface="Times New Roman"/>
                <a:cs typeface="Times New Roman"/>
              </a:rPr>
              <a:t>BASF.</a:t>
            </a:r>
            <a:endParaRPr sz="1650">
              <a:latin typeface="Times New Roman"/>
              <a:cs typeface="Times New Roman"/>
            </a:endParaRPr>
          </a:p>
          <a:p>
            <a:pPr marL="201295" marR="135890" indent="-189230">
              <a:lnSpc>
                <a:spcPts val="1789"/>
              </a:lnSpc>
              <a:spcBef>
                <a:spcPts val="81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650">
                <a:latin typeface="Times New Roman"/>
                <a:cs typeface="Times New Roman"/>
              </a:rPr>
              <a:t>Trong thời </a:t>
            </a:r>
            <a:r>
              <a:rPr dirty="0" sz="1650" spc="-5">
                <a:latin typeface="Times New Roman"/>
                <a:cs typeface="Times New Roman"/>
              </a:rPr>
              <a:t>chiến, </a:t>
            </a:r>
            <a:r>
              <a:rPr dirty="0" sz="1650">
                <a:latin typeface="Times New Roman"/>
                <a:cs typeface="Times New Roman"/>
              </a:rPr>
              <a:t>phương pháp </a:t>
            </a:r>
            <a:r>
              <a:rPr dirty="0" sz="1650" spc="-5">
                <a:latin typeface="Times New Roman"/>
                <a:cs typeface="Times New Roman"/>
              </a:rPr>
              <a:t>này </a:t>
            </a:r>
            <a:r>
              <a:rPr dirty="0" sz="1650">
                <a:latin typeface="Times New Roman"/>
                <a:cs typeface="Times New Roman"/>
              </a:rPr>
              <a:t>được dùng đê </a:t>
            </a:r>
            <a:r>
              <a:rPr dirty="0" sz="1650" spc="5">
                <a:latin typeface="Times New Roman"/>
                <a:cs typeface="Times New Roman"/>
              </a:rPr>
              <a:t>sản</a:t>
            </a:r>
            <a:r>
              <a:rPr dirty="0" sz="1650" spc="-114">
                <a:latin typeface="Times New Roman"/>
                <a:cs typeface="Times New Roman"/>
              </a:rPr>
              <a:t> </a:t>
            </a:r>
            <a:r>
              <a:rPr dirty="0" sz="1650">
                <a:latin typeface="Times New Roman"/>
                <a:cs typeface="Times New Roman"/>
              </a:rPr>
              <a:t>xuất  </a:t>
            </a:r>
            <a:r>
              <a:rPr dirty="0" sz="1650" spc="-5">
                <a:latin typeface="Times New Roman"/>
                <a:cs typeface="Times New Roman"/>
              </a:rPr>
              <a:t>chất</a:t>
            </a:r>
            <a:r>
              <a:rPr dirty="0" sz="1650">
                <a:latin typeface="Times New Roman"/>
                <a:cs typeface="Times New Roman"/>
              </a:rPr>
              <a:t> nô</a:t>
            </a:r>
            <a:endParaRPr sz="1650">
              <a:latin typeface="Times New Roman"/>
              <a:cs typeface="Times New Roman"/>
            </a:endParaRPr>
          </a:p>
          <a:p>
            <a:pPr marL="201295" marR="300355" indent="-189230">
              <a:lnSpc>
                <a:spcPts val="1780"/>
              </a:lnSpc>
              <a:spcBef>
                <a:spcPts val="819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650">
                <a:latin typeface="Times New Roman"/>
                <a:cs typeface="Times New Roman"/>
              </a:rPr>
              <a:t>Haber cũng được </a:t>
            </a:r>
            <a:r>
              <a:rPr dirty="0" sz="1650" spc="-5">
                <a:latin typeface="Times New Roman"/>
                <a:cs typeface="Times New Roman"/>
              </a:rPr>
              <a:t>biết đến </a:t>
            </a:r>
            <a:r>
              <a:rPr dirty="0" sz="1650" spc="-10">
                <a:latin typeface="Times New Roman"/>
                <a:cs typeface="Times New Roman"/>
              </a:rPr>
              <a:t>là </a:t>
            </a:r>
            <a:r>
              <a:rPr dirty="0" sz="1650">
                <a:latin typeface="Times New Roman"/>
                <a:cs typeface="Times New Roman"/>
              </a:rPr>
              <a:t>“cha đe </a:t>
            </a:r>
            <a:r>
              <a:rPr dirty="0" sz="1650" spc="-5">
                <a:latin typeface="Times New Roman"/>
                <a:cs typeface="Times New Roman"/>
              </a:rPr>
              <a:t>của chiến tranh </a:t>
            </a:r>
            <a:r>
              <a:rPr dirty="0" sz="1650">
                <a:latin typeface="Times New Roman"/>
                <a:cs typeface="Times New Roman"/>
              </a:rPr>
              <a:t>hóa  học”</a:t>
            </a:r>
            <a:endParaRPr sz="1650">
              <a:latin typeface="Times New Roman"/>
              <a:cs typeface="Times New Roman"/>
            </a:endParaRPr>
          </a:p>
          <a:p>
            <a:pPr marL="201295" marR="5080" indent="-189230">
              <a:lnSpc>
                <a:spcPts val="1780"/>
              </a:lnSpc>
              <a:spcBef>
                <a:spcPts val="83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650" spc="5">
                <a:latin typeface="Times New Roman"/>
                <a:cs typeface="Times New Roman"/>
              </a:rPr>
              <a:t>Hậu </a:t>
            </a:r>
            <a:r>
              <a:rPr dirty="0" sz="1650" spc="-5">
                <a:latin typeface="Times New Roman"/>
                <a:cs typeface="Times New Roman"/>
              </a:rPr>
              <a:t>chiến, </a:t>
            </a:r>
            <a:r>
              <a:rPr dirty="0" sz="1650">
                <a:latin typeface="Times New Roman"/>
                <a:cs typeface="Times New Roman"/>
              </a:rPr>
              <a:t>phương pháp </a:t>
            </a:r>
            <a:r>
              <a:rPr dirty="0" sz="1650" spc="5">
                <a:latin typeface="Times New Roman"/>
                <a:cs typeface="Times New Roman"/>
              </a:rPr>
              <a:t>này được </a:t>
            </a:r>
            <a:r>
              <a:rPr dirty="0" sz="1650" spc="10">
                <a:latin typeface="Times New Roman"/>
                <a:cs typeface="Times New Roman"/>
              </a:rPr>
              <a:t>sư </a:t>
            </a:r>
            <a:r>
              <a:rPr dirty="0" sz="1650">
                <a:latin typeface="Times New Roman"/>
                <a:cs typeface="Times New Roman"/>
              </a:rPr>
              <a:t>dụng ngày </a:t>
            </a:r>
            <a:r>
              <a:rPr dirty="0" sz="1650" spc="-5">
                <a:latin typeface="Times New Roman"/>
                <a:cs typeface="Times New Roman"/>
              </a:rPr>
              <a:t>càng</a:t>
            </a:r>
            <a:r>
              <a:rPr dirty="0" sz="1650" spc="-190">
                <a:latin typeface="Times New Roman"/>
                <a:cs typeface="Times New Roman"/>
              </a:rPr>
              <a:t> </a:t>
            </a:r>
            <a:r>
              <a:rPr dirty="0" sz="1650" spc="-5">
                <a:latin typeface="Times New Roman"/>
                <a:cs typeface="Times New Roman"/>
              </a:rPr>
              <a:t>nhiều  </a:t>
            </a:r>
            <a:r>
              <a:rPr dirty="0" sz="1650">
                <a:latin typeface="Times New Roman"/>
                <a:cs typeface="Times New Roman"/>
              </a:rPr>
              <a:t>trong </a:t>
            </a:r>
            <a:r>
              <a:rPr dirty="0" sz="1650" spc="-5">
                <a:latin typeface="Times New Roman"/>
                <a:cs typeface="Times New Roman"/>
              </a:rPr>
              <a:t>việc </a:t>
            </a:r>
            <a:r>
              <a:rPr dirty="0" sz="1650">
                <a:latin typeface="Times New Roman"/>
                <a:cs typeface="Times New Roman"/>
              </a:rPr>
              <a:t>sản xuất phân</a:t>
            </a:r>
            <a:r>
              <a:rPr dirty="0" sz="1650" spc="-65">
                <a:latin typeface="Times New Roman"/>
                <a:cs typeface="Times New Roman"/>
              </a:rPr>
              <a:t> </a:t>
            </a:r>
            <a:r>
              <a:rPr dirty="0" sz="1650">
                <a:latin typeface="Times New Roman"/>
                <a:cs typeface="Times New Roman"/>
              </a:rPr>
              <a:t>bón.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1057655"/>
            <a:ext cx="3825240" cy="56586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192523" y="2802635"/>
            <a:ext cx="5204460" cy="0"/>
          </a:xfrm>
          <a:custGeom>
            <a:avLst/>
            <a:gdLst/>
            <a:ahLst/>
            <a:cxnLst/>
            <a:rect l="l" t="t" r="r" b="b"/>
            <a:pathLst>
              <a:path w="5204459" h="0">
                <a:moveTo>
                  <a:pt x="0" y="0"/>
                </a:moveTo>
                <a:lnTo>
                  <a:pt x="5204459" y="0"/>
                </a:lnTo>
              </a:path>
            </a:pathLst>
          </a:custGeom>
          <a:ln w="15240">
            <a:solidFill>
              <a:srgbClr val="4472C3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60076" y="1605783"/>
            <a:ext cx="4669790" cy="981075"/>
          </a:xfrm>
          <a:prstGeom prst="rect"/>
        </p:spPr>
        <p:txBody>
          <a:bodyPr wrap="square" lIns="0" tIns="69850" rIns="0" bIns="0" rtlCol="0" vert="horz">
            <a:spAutoFit/>
          </a:bodyPr>
          <a:lstStyle/>
          <a:p>
            <a:pPr marL="12700" marR="5080">
              <a:lnSpc>
                <a:spcPts val="3560"/>
              </a:lnSpc>
              <a:spcBef>
                <a:spcPts val="550"/>
              </a:spcBef>
            </a:pPr>
            <a:r>
              <a:rPr dirty="0" sz="3300" spc="-85" b="0">
                <a:solidFill>
                  <a:srgbClr val="000000"/>
                </a:solidFill>
                <a:latin typeface="Arial"/>
                <a:cs typeface="Arial"/>
              </a:rPr>
              <a:t>“Nền </a:t>
            </a:r>
            <a:r>
              <a:rPr dirty="0" sz="3300" spc="-140" b="0">
                <a:solidFill>
                  <a:srgbClr val="000000"/>
                </a:solidFill>
                <a:latin typeface="Arial"/>
                <a:cs typeface="Arial"/>
              </a:rPr>
              <a:t>tảng </a:t>
            </a:r>
            <a:r>
              <a:rPr dirty="0" sz="3300" spc="-25" b="0">
                <a:solidFill>
                  <a:srgbClr val="000000"/>
                </a:solidFill>
                <a:latin typeface="Arial"/>
                <a:cs typeface="Arial"/>
              </a:rPr>
              <a:t>tinh </a:t>
            </a:r>
            <a:r>
              <a:rPr dirty="0" sz="3300" spc="-95" b="0">
                <a:solidFill>
                  <a:srgbClr val="000000"/>
                </a:solidFill>
                <a:latin typeface="Arial"/>
                <a:cs typeface="Arial"/>
              </a:rPr>
              <a:t>thần </a:t>
            </a:r>
            <a:r>
              <a:rPr dirty="0" sz="3300" spc="-225" b="0">
                <a:solidFill>
                  <a:srgbClr val="000000"/>
                </a:solidFill>
                <a:latin typeface="Arial"/>
                <a:cs typeface="Arial"/>
              </a:rPr>
              <a:t>của</a:t>
            </a:r>
            <a:r>
              <a:rPr dirty="0" sz="3300" spc="-635" b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300" spc="-60" b="0">
                <a:solidFill>
                  <a:srgbClr val="000000"/>
                </a:solidFill>
                <a:latin typeface="Arial"/>
                <a:cs typeface="Arial"/>
              </a:rPr>
              <a:t>đổi  </a:t>
            </a:r>
            <a:r>
              <a:rPr dirty="0" sz="3300" spc="-180" b="0">
                <a:solidFill>
                  <a:srgbClr val="000000"/>
                </a:solidFill>
                <a:latin typeface="Arial"/>
                <a:cs typeface="Arial"/>
              </a:rPr>
              <a:t>mới </a:t>
            </a:r>
            <a:r>
              <a:rPr dirty="0" sz="3300" spc="-165" b="0">
                <a:solidFill>
                  <a:srgbClr val="000000"/>
                </a:solidFill>
                <a:latin typeface="Arial"/>
                <a:cs typeface="Arial"/>
              </a:rPr>
              <a:t>nông</a:t>
            </a:r>
            <a:r>
              <a:rPr dirty="0" sz="3300" spc="-180" b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300" spc="-90" b="0">
                <a:solidFill>
                  <a:srgbClr val="000000"/>
                </a:solidFill>
                <a:latin typeface="Arial"/>
                <a:cs typeface="Arial"/>
              </a:rPr>
              <a:t>nghiệp”</a:t>
            </a:r>
            <a:endParaRPr sz="33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160045" y="2985340"/>
            <a:ext cx="5282565" cy="3061335"/>
          </a:xfrm>
          <a:prstGeom prst="rect">
            <a:avLst/>
          </a:prstGeom>
        </p:spPr>
        <p:txBody>
          <a:bodyPr wrap="square" lIns="0" tIns="711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60"/>
              </a:spcBef>
            </a:pPr>
            <a:r>
              <a:rPr dirty="0" sz="1550" spc="10" b="1">
                <a:latin typeface="Times New Roman"/>
                <a:cs typeface="Times New Roman"/>
              </a:rPr>
              <a:t>Rudolf </a:t>
            </a:r>
            <a:r>
              <a:rPr dirty="0" sz="1550" spc="5" b="1">
                <a:latin typeface="Times New Roman"/>
                <a:cs typeface="Times New Roman"/>
              </a:rPr>
              <a:t>Steiner: </a:t>
            </a:r>
            <a:r>
              <a:rPr dirty="0" sz="1550" spc="15" b="1">
                <a:latin typeface="Times New Roman"/>
                <a:cs typeface="Times New Roman"/>
              </a:rPr>
              <a:t>1861 </a:t>
            </a:r>
            <a:r>
              <a:rPr dirty="0" sz="1550" spc="5" b="1">
                <a:latin typeface="Times New Roman"/>
                <a:cs typeface="Times New Roman"/>
              </a:rPr>
              <a:t>-</a:t>
            </a:r>
            <a:r>
              <a:rPr dirty="0" sz="1550" spc="-80" b="1">
                <a:latin typeface="Times New Roman"/>
                <a:cs typeface="Times New Roman"/>
              </a:rPr>
              <a:t> </a:t>
            </a:r>
            <a:r>
              <a:rPr dirty="0" sz="1550" spc="10" b="1">
                <a:latin typeface="Times New Roman"/>
                <a:cs typeface="Times New Roman"/>
              </a:rPr>
              <a:t>1925</a:t>
            </a:r>
            <a:endParaRPr sz="1550">
              <a:latin typeface="Times New Roman"/>
              <a:cs typeface="Times New Roman"/>
            </a:endParaRPr>
          </a:p>
          <a:p>
            <a:pPr marL="201295" indent="-189230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5">
                <a:latin typeface="Times New Roman"/>
                <a:cs typeface="Times New Roman"/>
              </a:rPr>
              <a:t>Diễn gia </a:t>
            </a:r>
            <a:r>
              <a:rPr dirty="0" sz="1550" spc="10">
                <a:latin typeface="Times New Roman"/>
                <a:cs typeface="Times New Roman"/>
              </a:rPr>
              <a:t>vê đổi </a:t>
            </a:r>
            <a:r>
              <a:rPr dirty="0" sz="1550" spc="5">
                <a:latin typeface="Times New Roman"/>
                <a:cs typeface="Times New Roman"/>
              </a:rPr>
              <a:t>mới </a:t>
            </a:r>
            <a:r>
              <a:rPr dirty="0" sz="1550" spc="10">
                <a:latin typeface="Times New Roman"/>
                <a:cs typeface="Times New Roman"/>
              </a:rPr>
              <a:t>nông nghiệp vào những </a:t>
            </a:r>
            <a:r>
              <a:rPr dirty="0" sz="1550" spc="5">
                <a:latin typeface="Times New Roman"/>
                <a:cs typeface="Times New Roman"/>
              </a:rPr>
              <a:t>năm</a:t>
            </a:r>
            <a:r>
              <a:rPr dirty="0" sz="1550" spc="-240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1920s</a:t>
            </a:r>
            <a:endParaRPr sz="1550">
              <a:latin typeface="Times New Roman"/>
              <a:cs typeface="Times New Roman"/>
            </a:endParaRPr>
          </a:p>
          <a:p>
            <a:pPr marL="201295" indent="-189230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10">
                <a:latin typeface="Times New Roman"/>
                <a:cs typeface="Times New Roman"/>
              </a:rPr>
              <a:t>Kết </a:t>
            </a:r>
            <a:r>
              <a:rPr dirty="0" sz="1550" spc="5">
                <a:latin typeface="Times New Roman"/>
                <a:cs typeface="Times New Roman"/>
              </a:rPr>
              <a:t>nối </a:t>
            </a:r>
            <a:r>
              <a:rPr dirty="0" sz="1550" spc="10">
                <a:latin typeface="Times New Roman"/>
                <a:cs typeface="Times New Roman"/>
              </a:rPr>
              <a:t>nông nghiệp </a:t>
            </a:r>
            <a:r>
              <a:rPr dirty="0" sz="1550" spc="5">
                <a:latin typeface="Times New Roman"/>
                <a:cs typeface="Times New Roman"/>
              </a:rPr>
              <a:t>với các </a:t>
            </a:r>
            <a:r>
              <a:rPr dirty="0" sz="1550" spc="10">
                <a:latin typeface="Times New Roman"/>
                <a:cs typeface="Times New Roman"/>
              </a:rPr>
              <a:t>nguyên </a:t>
            </a:r>
            <a:r>
              <a:rPr dirty="0" sz="1550">
                <a:latin typeface="Times New Roman"/>
                <a:cs typeface="Times New Roman"/>
              </a:rPr>
              <a:t>ly </a:t>
            </a:r>
            <a:r>
              <a:rPr dirty="0" sz="1550" spc="10">
                <a:latin typeface="Times New Roman"/>
                <a:cs typeface="Times New Roman"/>
              </a:rPr>
              <a:t>vê </a:t>
            </a:r>
            <a:r>
              <a:rPr dirty="0" sz="1550">
                <a:latin typeface="Times New Roman"/>
                <a:cs typeface="Times New Roman"/>
              </a:rPr>
              <a:t>tinh</a:t>
            </a:r>
            <a:r>
              <a:rPr dirty="0" sz="1550" spc="-200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thần</a:t>
            </a:r>
            <a:endParaRPr sz="1550">
              <a:latin typeface="Times New Roman"/>
              <a:cs typeface="Times New Roman"/>
            </a:endParaRPr>
          </a:p>
          <a:p>
            <a:pPr marL="201295" marR="114935" indent="-189230">
              <a:lnSpc>
                <a:spcPct val="82200"/>
              </a:lnSpc>
              <a:spcBef>
                <a:spcPts val="79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10">
                <a:latin typeface="Times New Roman"/>
                <a:cs typeface="Times New Roman"/>
              </a:rPr>
              <a:t>Đặt </a:t>
            </a:r>
            <a:r>
              <a:rPr dirty="0" sz="1550" spc="5">
                <a:latin typeface="Times New Roman"/>
                <a:cs typeface="Times New Roman"/>
              </a:rPr>
              <a:t>cơ </a:t>
            </a:r>
            <a:r>
              <a:rPr dirty="0" sz="1550" spc="10">
                <a:latin typeface="Times New Roman"/>
                <a:cs typeface="Times New Roman"/>
              </a:rPr>
              <a:t>sơ cho </a:t>
            </a:r>
            <a:r>
              <a:rPr dirty="0" sz="1550">
                <a:latin typeface="Times New Roman"/>
                <a:cs typeface="Times New Roman"/>
              </a:rPr>
              <a:t>ly </a:t>
            </a:r>
            <a:r>
              <a:rPr dirty="0" sz="1550" spc="5">
                <a:latin typeface="Times New Roman"/>
                <a:cs typeface="Times New Roman"/>
              </a:rPr>
              <a:t>thuyết </a:t>
            </a:r>
            <a:r>
              <a:rPr dirty="0" sz="1550" spc="15">
                <a:latin typeface="Times New Roman"/>
                <a:cs typeface="Times New Roman"/>
              </a:rPr>
              <a:t>nông </a:t>
            </a:r>
            <a:r>
              <a:rPr dirty="0" sz="1550" spc="10">
                <a:latin typeface="Times New Roman"/>
                <a:cs typeface="Times New Roman"/>
              </a:rPr>
              <a:t>nghiệp “Sinh </a:t>
            </a:r>
            <a:r>
              <a:rPr dirty="0" sz="1550" spc="15">
                <a:latin typeface="Times New Roman"/>
                <a:cs typeface="Times New Roman"/>
              </a:rPr>
              <a:t>học </a:t>
            </a:r>
            <a:r>
              <a:rPr dirty="0" sz="1550" spc="10">
                <a:latin typeface="Times New Roman"/>
                <a:cs typeface="Times New Roman"/>
              </a:rPr>
              <a:t>năng động”  </a:t>
            </a:r>
            <a:r>
              <a:rPr dirty="0" sz="1550" spc="5">
                <a:latin typeface="Times New Roman"/>
                <a:cs typeface="Times New Roman"/>
              </a:rPr>
              <a:t>(Biodynamic </a:t>
            </a:r>
            <a:r>
              <a:rPr dirty="0" sz="1550" spc="10">
                <a:latin typeface="Times New Roman"/>
                <a:cs typeface="Times New Roman"/>
              </a:rPr>
              <a:t>– gọi </a:t>
            </a:r>
            <a:r>
              <a:rPr dirty="0" sz="1550">
                <a:latin typeface="Times New Roman"/>
                <a:cs typeface="Times New Roman"/>
              </a:rPr>
              <a:t>tắt </a:t>
            </a:r>
            <a:r>
              <a:rPr dirty="0" sz="1550" spc="5">
                <a:latin typeface="Times New Roman"/>
                <a:cs typeface="Times New Roman"/>
              </a:rPr>
              <a:t>là “BD”) </a:t>
            </a:r>
            <a:r>
              <a:rPr dirty="0" sz="1550" spc="10">
                <a:latin typeface="Times New Roman"/>
                <a:cs typeface="Times New Roman"/>
              </a:rPr>
              <a:t>(người </a:t>
            </a:r>
            <a:r>
              <a:rPr dirty="0" sz="1550" spc="5">
                <a:latin typeface="Times New Roman"/>
                <a:cs typeface="Times New Roman"/>
              </a:rPr>
              <a:t>dịch: </a:t>
            </a:r>
            <a:r>
              <a:rPr dirty="0" sz="1050" spc="5">
                <a:solidFill>
                  <a:srgbClr val="4D5056"/>
                </a:solidFill>
                <a:latin typeface="Arial"/>
                <a:cs typeface="Arial"/>
              </a:rPr>
              <a:t>một hình thức nông  </a:t>
            </a:r>
            <a:r>
              <a:rPr dirty="0" sz="1050">
                <a:solidFill>
                  <a:srgbClr val="4D5056"/>
                </a:solidFill>
                <a:latin typeface="Arial"/>
                <a:cs typeface="Arial"/>
              </a:rPr>
              <a:t>nghiệp </a:t>
            </a:r>
            <a:r>
              <a:rPr dirty="0" sz="1050" spc="5">
                <a:solidFill>
                  <a:srgbClr val="4D5056"/>
                </a:solidFill>
                <a:latin typeface="Arial"/>
                <a:cs typeface="Arial"/>
              </a:rPr>
              <a:t>thay thế có </a:t>
            </a:r>
            <a:r>
              <a:rPr dirty="0" sz="1050">
                <a:solidFill>
                  <a:srgbClr val="4D5056"/>
                </a:solidFill>
                <a:latin typeface="Arial"/>
                <a:cs typeface="Arial"/>
              </a:rPr>
              <a:t>nhiều nét </a:t>
            </a:r>
            <a:r>
              <a:rPr dirty="0" sz="1050" spc="5">
                <a:solidFill>
                  <a:srgbClr val="4D5056"/>
                </a:solidFill>
                <a:latin typeface="Arial"/>
                <a:cs typeface="Arial"/>
              </a:rPr>
              <a:t>tương đồng với nông </a:t>
            </a:r>
            <a:r>
              <a:rPr dirty="0" sz="1050">
                <a:solidFill>
                  <a:srgbClr val="4D5056"/>
                </a:solidFill>
                <a:latin typeface="Arial"/>
                <a:cs typeface="Arial"/>
              </a:rPr>
              <a:t>nghiệp </a:t>
            </a:r>
            <a:r>
              <a:rPr dirty="0" sz="1050" spc="10">
                <a:solidFill>
                  <a:srgbClr val="4D5056"/>
                </a:solidFill>
                <a:latin typeface="Arial"/>
                <a:cs typeface="Arial"/>
              </a:rPr>
              <a:t>hữu </a:t>
            </a:r>
            <a:r>
              <a:rPr dirty="0" sz="1050" spc="15">
                <a:solidFill>
                  <a:srgbClr val="4D5056"/>
                </a:solidFill>
                <a:latin typeface="Arial"/>
                <a:cs typeface="Arial"/>
              </a:rPr>
              <a:t>cơ </a:t>
            </a:r>
            <a:r>
              <a:rPr dirty="0" sz="1050" spc="5">
                <a:solidFill>
                  <a:srgbClr val="4D5056"/>
                </a:solidFill>
                <a:latin typeface="Arial"/>
                <a:cs typeface="Arial"/>
              </a:rPr>
              <a:t>nhưng </a:t>
            </a:r>
            <a:r>
              <a:rPr dirty="0" sz="1050">
                <a:solidFill>
                  <a:srgbClr val="4D5056"/>
                </a:solidFill>
                <a:latin typeface="Arial"/>
                <a:cs typeface="Arial"/>
              </a:rPr>
              <a:t>bao </a:t>
            </a:r>
            <a:r>
              <a:rPr dirty="0" sz="1050" spc="5">
                <a:solidFill>
                  <a:srgbClr val="4D5056"/>
                </a:solidFill>
                <a:latin typeface="Arial"/>
                <a:cs typeface="Arial"/>
              </a:rPr>
              <a:t>gồm  các khái </a:t>
            </a:r>
            <a:r>
              <a:rPr dirty="0" sz="1050">
                <a:solidFill>
                  <a:srgbClr val="4D5056"/>
                </a:solidFill>
                <a:latin typeface="Arial"/>
                <a:cs typeface="Arial"/>
              </a:rPr>
              <a:t>niệm bí truyền </a:t>
            </a:r>
            <a:r>
              <a:rPr dirty="0" sz="1050" spc="5">
                <a:solidFill>
                  <a:srgbClr val="4D5056"/>
                </a:solidFill>
                <a:latin typeface="Arial"/>
                <a:cs typeface="Arial"/>
              </a:rPr>
              <a:t>khác nhau được </a:t>
            </a:r>
            <a:r>
              <a:rPr dirty="0" sz="1050">
                <a:solidFill>
                  <a:srgbClr val="4D5056"/>
                </a:solidFill>
                <a:latin typeface="Arial"/>
                <a:cs typeface="Arial"/>
              </a:rPr>
              <a:t>rút </a:t>
            </a:r>
            <a:r>
              <a:rPr dirty="0" sz="1050" spc="5">
                <a:solidFill>
                  <a:srgbClr val="4D5056"/>
                </a:solidFill>
                <a:latin typeface="Arial"/>
                <a:cs typeface="Arial"/>
              </a:rPr>
              <a:t>ra từ những ý tưởng của </a:t>
            </a:r>
            <a:r>
              <a:rPr dirty="0" sz="1050">
                <a:solidFill>
                  <a:srgbClr val="4D5056"/>
                </a:solidFill>
                <a:latin typeface="Arial"/>
                <a:cs typeface="Arial"/>
              </a:rPr>
              <a:t>Rudolf  Steiner)</a:t>
            </a:r>
            <a:endParaRPr sz="1050">
              <a:latin typeface="Arial"/>
              <a:cs typeface="Arial"/>
            </a:endParaRPr>
          </a:p>
          <a:p>
            <a:pPr marL="201295" marR="401320" indent="-189230">
              <a:lnSpc>
                <a:spcPts val="1510"/>
              </a:lnSpc>
              <a:spcBef>
                <a:spcPts val="79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5">
                <a:latin typeface="Times New Roman"/>
                <a:cs typeface="Times New Roman"/>
              </a:rPr>
              <a:t>BD </a:t>
            </a:r>
            <a:r>
              <a:rPr dirty="0" sz="1550" spc="10">
                <a:latin typeface="Times New Roman"/>
                <a:cs typeface="Times New Roman"/>
              </a:rPr>
              <a:t>and </a:t>
            </a:r>
            <a:r>
              <a:rPr dirty="0" sz="1550" spc="5">
                <a:latin typeface="Times New Roman"/>
                <a:cs typeface="Times New Roman"/>
              </a:rPr>
              <a:t>Demeter là </a:t>
            </a:r>
            <a:r>
              <a:rPr dirty="0" sz="1550" spc="15">
                <a:latin typeface="Times New Roman"/>
                <a:cs typeface="Times New Roman"/>
              </a:rPr>
              <a:t>những phong </a:t>
            </a:r>
            <a:r>
              <a:rPr dirty="0" sz="1550">
                <a:latin typeface="Times New Roman"/>
                <a:cs typeface="Times New Roman"/>
              </a:rPr>
              <a:t>trào </a:t>
            </a:r>
            <a:r>
              <a:rPr dirty="0" sz="1550" spc="5">
                <a:latin typeface="Times New Roman"/>
                <a:cs typeface="Times New Roman"/>
              </a:rPr>
              <a:t>tiên </a:t>
            </a:r>
            <a:r>
              <a:rPr dirty="0" sz="1550" spc="10">
                <a:latin typeface="Times New Roman"/>
                <a:cs typeface="Times New Roman"/>
              </a:rPr>
              <a:t>phong </a:t>
            </a:r>
            <a:r>
              <a:rPr dirty="0" sz="1550" spc="5">
                <a:latin typeface="Times New Roman"/>
                <a:cs typeface="Times New Roman"/>
              </a:rPr>
              <a:t>của</a:t>
            </a:r>
            <a:r>
              <a:rPr dirty="0" sz="1550" spc="-23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nông  nghiệp hữu </a:t>
            </a:r>
            <a:r>
              <a:rPr dirty="0" sz="1550" spc="5">
                <a:latin typeface="Times New Roman"/>
                <a:cs typeface="Times New Roman"/>
              </a:rPr>
              <a:t>cơ châu</a:t>
            </a:r>
            <a:r>
              <a:rPr dirty="0" sz="1550" spc="-114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Âu.</a:t>
            </a:r>
            <a:endParaRPr sz="15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700">
              <a:latin typeface="Times New Roman"/>
              <a:cs typeface="Times New Roman"/>
            </a:endParaRPr>
          </a:p>
          <a:p>
            <a:pPr marL="36830" marR="5080" indent="4445">
              <a:lnSpc>
                <a:spcPts val="1500"/>
              </a:lnSpc>
              <a:spcBef>
                <a:spcPts val="1205"/>
              </a:spcBef>
            </a:pPr>
            <a:r>
              <a:rPr dirty="0" sz="1550" spc="10" b="1" i="1">
                <a:latin typeface="Times New Roman"/>
                <a:cs typeface="Times New Roman"/>
              </a:rPr>
              <a:t>“Những hành động </a:t>
            </a:r>
            <a:r>
              <a:rPr dirty="0" sz="1550" spc="5" b="1" i="1">
                <a:latin typeface="Times New Roman"/>
                <a:cs typeface="Times New Roman"/>
              </a:rPr>
              <a:t>của con người, </a:t>
            </a:r>
            <a:r>
              <a:rPr dirty="0" sz="1550" spc="10" b="1" i="1">
                <a:latin typeface="Times New Roman"/>
                <a:cs typeface="Times New Roman"/>
              </a:rPr>
              <a:t>mà </a:t>
            </a:r>
            <a:r>
              <a:rPr dirty="0" sz="1550" spc="5" b="1" i="1">
                <a:latin typeface="Times New Roman"/>
                <a:cs typeface="Times New Roman"/>
              </a:rPr>
              <a:t>trên hết </a:t>
            </a:r>
            <a:r>
              <a:rPr dirty="0" sz="1550" b="1" i="1">
                <a:latin typeface="Times New Roman"/>
                <a:cs typeface="Times New Roman"/>
              </a:rPr>
              <a:t>là </a:t>
            </a:r>
            <a:r>
              <a:rPr dirty="0" sz="1550" spc="15" b="1" i="1">
                <a:latin typeface="Times New Roman"/>
                <a:cs typeface="Times New Roman"/>
              </a:rPr>
              <a:t>bản </a:t>
            </a:r>
            <a:r>
              <a:rPr dirty="0" sz="1550" spc="10" b="1" i="1">
                <a:latin typeface="Times New Roman"/>
                <a:cs typeface="Times New Roman"/>
              </a:rPr>
              <a:t>chất</a:t>
            </a:r>
            <a:r>
              <a:rPr dirty="0" sz="1550" spc="-135" b="1" i="1">
                <a:latin typeface="Times New Roman"/>
                <a:cs typeface="Times New Roman"/>
              </a:rPr>
              <a:t> </a:t>
            </a:r>
            <a:r>
              <a:rPr dirty="0" sz="1550" spc="5" b="1" i="1">
                <a:latin typeface="Times New Roman"/>
                <a:cs typeface="Times New Roman"/>
              </a:rPr>
              <a:t>con  </a:t>
            </a:r>
            <a:r>
              <a:rPr dirty="0" sz="1550" spc="5" b="1" i="1">
                <a:latin typeface="Times New Roman"/>
                <a:cs typeface="Times New Roman"/>
              </a:rPr>
              <a:t>người sẽ quyết </a:t>
            </a:r>
            <a:r>
              <a:rPr dirty="0" sz="1550" spc="10" b="1" i="1">
                <a:latin typeface="Times New Roman"/>
                <a:cs typeface="Times New Roman"/>
              </a:rPr>
              <a:t>định ảnh hưởng </a:t>
            </a:r>
            <a:r>
              <a:rPr dirty="0" sz="1550" spc="5" b="1" i="1">
                <a:latin typeface="Times New Roman"/>
                <a:cs typeface="Times New Roman"/>
              </a:rPr>
              <a:t>của loài người </a:t>
            </a:r>
            <a:r>
              <a:rPr dirty="0" sz="1550" b="1" i="1">
                <a:latin typeface="Times New Roman"/>
                <a:cs typeface="Times New Roman"/>
              </a:rPr>
              <a:t>tới </a:t>
            </a:r>
            <a:r>
              <a:rPr dirty="0" sz="1550" spc="5" b="1" i="1">
                <a:latin typeface="Times New Roman"/>
                <a:cs typeface="Times New Roman"/>
              </a:rPr>
              <a:t>thê </a:t>
            </a:r>
            <a:r>
              <a:rPr dirty="0" sz="1550" spc="10" b="1" i="1">
                <a:latin typeface="Times New Roman"/>
                <a:cs typeface="Times New Roman"/>
              </a:rPr>
              <a:t>giới</a:t>
            </a:r>
            <a:r>
              <a:rPr dirty="0" sz="1550" spc="-80" b="1" i="1">
                <a:latin typeface="Times New Roman"/>
                <a:cs typeface="Times New Roman"/>
              </a:rPr>
              <a:t> </a:t>
            </a:r>
            <a:r>
              <a:rPr dirty="0" sz="1550" spc="5" b="1" i="1">
                <a:latin typeface="Times New Roman"/>
                <a:cs typeface="Times New Roman"/>
              </a:rPr>
              <a:t>này”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1057655"/>
            <a:ext cx="3575304" cy="56586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192523" y="2802635"/>
            <a:ext cx="5204460" cy="0"/>
          </a:xfrm>
          <a:custGeom>
            <a:avLst/>
            <a:gdLst/>
            <a:ahLst/>
            <a:cxnLst/>
            <a:rect l="l" t="t" r="r" b="b"/>
            <a:pathLst>
              <a:path w="5204459" h="0">
                <a:moveTo>
                  <a:pt x="0" y="0"/>
                </a:moveTo>
                <a:lnTo>
                  <a:pt x="5204459" y="0"/>
                </a:lnTo>
              </a:path>
            </a:pathLst>
          </a:custGeom>
          <a:ln w="15240">
            <a:solidFill>
              <a:srgbClr val="4472C3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60076" y="1605783"/>
            <a:ext cx="5289550" cy="981075"/>
          </a:xfrm>
          <a:prstGeom prst="rect"/>
        </p:spPr>
        <p:txBody>
          <a:bodyPr wrap="square" lIns="0" tIns="69850" rIns="0" bIns="0" rtlCol="0" vert="horz">
            <a:spAutoFit/>
          </a:bodyPr>
          <a:lstStyle/>
          <a:p>
            <a:pPr marL="12700" marR="5080">
              <a:lnSpc>
                <a:spcPts val="3560"/>
              </a:lnSpc>
              <a:spcBef>
                <a:spcPts val="550"/>
              </a:spcBef>
            </a:pPr>
            <a:r>
              <a:rPr dirty="0" sz="3300" spc="-165" b="0">
                <a:solidFill>
                  <a:srgbClr val="000000"/>
                </a:solidFill>
                <a:latin typeface="Arial"/>
                <a:cs typeface="Arial"/>
              </a:rPr>
              <a:t>1939 </a:t>
            </a:r>
            <a:r>
              <a:rPr dirty="0" sz="3300" spc="-195" b="0">
                <a:solidFill>
                  <a:srgbClr val="000000"/>
                </a:solidFill>
                <a:latin typeface="Arial"/>
                <a:cs typeface="Arial"/>
              </a:rPr>
              <a:t>– </a:t>
            </a:r>
            <a:r>
              <a:rPr dirty="0" sz="3300" spc="-40" b="0">
                <a:solidFill>
                  <a:srgbClr val="000000"/>
                </a:solidFill>
                <a:latin typeface="Arial"/>
                <a:cs typeface="Arial"/>
              </a:rPr>
              <a:t>thuật </a:t>
            </a:r>
            <a:r>
              <a:rPr dirty="0" sz="3300" spc="-180" b="0">
                <a:solidFill>
                  <a:srgbClr val="000000"/>
                </a:solidFill>
                <a:latin typeface="Arial"/>
                <a:cs typeface="Arial"/>
              </a:rPr>
              <a:t>ngữ </a:t>
            </a:r>
            <a:r>
              <a:rPr dirty="0" sz="3300" spc="-80" b="0">
                <a:solidFill>
                  <a:srgbClr val="000000"/>
                </a:solidFill>
                <a:latin typeface="Arial"/>
                <a:cs typeface="Arial"/>
              </a:rPr>
              <a:t>“nông</a:t>
            </a:r>
            <a:r>
              <a:rPr dirty="0" sz="3300" spc="-409" b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300" spc="-145" b="0">
                <a:solidFill>
                  <a:srgbClr val="000000"/>
                </a:solidFill>
                <a:latin typeface="Arial"/>
                <a:cs typeface="Arial"/>
              </a:rPr>
              <a:t>nghiệp  </a:t>
            </a:r>
            <a:r>
              <a:rPr dirty="0" sz="3300" spc="-185" b="0">
                <a:solidFill>
                  <a:srgbClr val="000000"/>
                </a:solidFill>
                <a:latin typeface="Arial"/>
                <a:cs typeface="Arial"/>
              </a:rPr>
              <a:t>hữu </a:t>
            </a:r>
            <a:r>
              <a:rPr dirty="0" sz="3300" spc="-135" b="0">
                <a:solidFill>
                  <a:srgbClr val="000000"/>
                </a:solidFill>
                <a:latin typeface="Arial"/>
                <a:cs typeface="Arial"/>
              </a:rPr>
              <a:t>cơ” </a:t>
            </a:r>
            <a:r>
              <a:rPr dirty="0" sz="3300" spc="-140" b="0">
                <a:solidFill>
                  <a:srgbClr val="000000"/>
                </a:solidFill>
                <a:latin typeface="Arial"/>
                <a:cs typeface="Arial"/>
              </a:rPr>
              <a:t>lần </a:t>
            </a:r>
            <a:r>
              <a:rPr dirty="0" sz="3300" spc="-155" b="0">
                <a:solidFill>
                  <a:srgbClr val="000000"/>
                </a:solidFill>
                <a:latin typeface="Arial"/>
                <a:cs typeface="Arial"/>
              </a:rPr>
              <a:t>đầu </a:t>
            </a:r>
            <a:r>
              <a:rPr dirty="0" sz="3300" spc="-254" b="0">
                <a:solidFill>
                  <a:srgbClr val="000000"/>
                </a:solidFill>
                <a:latin typeface="Arial"/>
                <a:cs typeface="Arial"/>
              </a:rPr>
              <a:t>được </a:t>
            </a:r>
            <a:r>
              <a:rPr dirty="0" sz="3300" spc="-225" b="0">
                <a:solidFill>
                  <a:srgbClr val="000000"/>
                </a:solidFill>
                <a:latin typeface="Arial"/>
                <a:cs typeface="Arial"/>
              </a:rPr>
              <a:t>sử</a:t>
            </a:r>
            <a:r>
              <a:rPr dirty="0" sz="3300" spc="-245" b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300" spc="-165" b="0">
                <a:solidFill>
                  <a:srgbClr val="000000"/>
                </a:solidFill>
                <a:latin typeface="Arial"/>
                <a:cs typeface="Arial"/>
              </a:rPr>
              <a:t>dụng</a:t>
            </a:r>
            <a:endParaRPr sz="33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160044" y="3030729"/>
            <a:ext cx="242189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b="1">
                <a:latin typeface="Times New Roman"/>
                <a:cs typeface="Times New Roman"/>
              </a:rPr>
              <a:t>Lord Northbourne: 1896 -</a:t>
            </a:r>
            <a:r>
              <a:rPr dirty="0" sz="1400" spc="-95" b="1">
                <a:latin typeface="Times New Roman"/>
                <a:cs typeface="Times New Roman"/>
              </a:rPr>
              <a:t> </a:t>
            </a:r>
            <a:r>
              <a:rPr dirty="0" sz="1400" b="1">
                <a:latin typeface="Times New Roman"/>
                <a:cs typeface="Times New Roman"/>
              </a:rPr>
              <a:t>1982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201295" indent="-189230">
              <a:lnSpc>
                <a:spcPts val="1430"/>
              </a:lnSpc>
              <a:spcBef>
                <a:spcPts val="10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pc="-5"/>
              <a:t>Liên </a:t>
            </a:r>
            <a:r>
              <a:rPr dirty="0"/>
              <a:t>kết </a:t>
            </a:r>
            <a:r>
              <a:rPr dirty="0" spc="-5"/>
              <a:t>chặt </a:t>
            </a:r>
            <a:r>
              <a:rPr dirty="0"/>
              <a:t>chẽ </a:t>
            </a:r>
            <a:r>
              <a:rPr dirty="0" spc="5"/>
              <a:t>với </a:t>
            </a:r>
            <a:r>
              <a:rPr dirty="0"/>
              <a:t>nông nghiệp </a:t>
            </a:r>
            <a:r>
              <a:rPr dirty="0" spc="5"/>
              <a:t>sinh học </a:t>
            </a:r>
            <a:r>
              <a:rPr dirty="0"/>
              <a:t>năng động thông </a:t>
            </a:r>
            <a:r>
              <a:rPr dirty="0" spc="5"/>
              <a:t>qua</a:t>
            </a:r>
            <a:r>
              <a:rPr dirty="0" spc="-195"/>
              <a:t> </a:t>
            </a:r>
            <a:r>
              <a:rPr dirty="0"/>
              <a:t>hoạt</a:t>
            </a:r>
          </a:p>
          <a:p>
            <a:pPr marL="201295" marR="210820">
              <a:lnSpc>
                <a:spcPct val="70000"/>
              </a:lnSpc>
              <a:spcBef>
                <a:spcPts val="250"/>
              </a:spcBef>
            </a:pPr>
            <a:r>
              <a:rPr dirty="0"/>
              <a:t>động của Ehrenfried Pfeiffer - </a:t>
            </a:r>
            <a:r>
              <a:rPr dirty="0" spc="-5"/>
              <a:t>người </a:t>
            </a:r>
            <a:r>
              <a:rPr dirty="0" spc="5"/>
              <a:t>ủng </a:t>
            </a:r>
            <a:r>
              <a:rPr dirty="0"/>
              <a:t>hô </a:t>
            </a:r>
            <a:r>
              <a:rPr dirty="0" spc="5"/>
              <a:t>phong </a:t>
            </a:r>
            <a:r>
              <a:rPr dirty="0"/>
              <a:t>trào nông</a:t>
            </a:r>
            <a:r>
              <a:rPr dirty="0" spc="-185"/>
              <a:t> </a:t>
            </a:r>
            <a:r>
              <a:rPr dirty="0"/>
              <a:t>nghiệp  </a:t>
            </a:r>
            <a:r>
              <a:rPr dirty="0" spc="5"/>
              <a:t>sinh học </a:t>
            </a:r>
            <a:r>
              <a:rPr dirty="0"/>
              <a:t>năng </a:t>
            </a:r>
            <a:r>
              <a:rPr dirty="0" spc="5"/>
              <a:t>động sơ</a:t>
            </a:r>
            <a:r>
              <a:rPr dirty="0" spc="-130"/>
              <a:t> </a:t>
            </a:r>
            <a:r>
              <a:rPr dirty="0"/>
              <a:t>khai.</a:t>
            </a:r>
          </a:p>
          <a:p>
            <a:pPr marL="201295" indent="-189230">
              <a:lnSpc>
                <a:spcPts val="1430"/>
              </a:lnSpc>
              <a:spcBef>
                <a:spcPts val="32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pc="-5"/>
              <a:t>“Nông </a:t>
            </a:r>
            <a:r>
              <a:rPr dirty="0"/>
              <a:t>nghiệp hữu </a:t>
            </a:r>
            <a:r>
              <a:rPr dirty="0" spc="-5"/>
              <a:t>cơ” </a:t>
            </a:r>
            <a:r>
              <a:rPr dirty="0" spc="5"/>
              <a:t>xuất </a:t>
            </a:r>
            <a:r>
              <a:rPr dirty="0"/>
              <a:t>phát tư khái niệm </a:t>
            </a:r>
            <a:r>
              <a:rPr dirty="0" spc="-10"/>
              <a:t>“cả </a:t>
            </a:r>
            <a:r>
              <a:rPr dirty="0"/>
              <a:t>trang trại là </a:t>
            </a:r>
            <a:r>
              <a:rPr dirty="0" spc="-5"/>
              <a:t>một</a:t>
            </a:r>
            <a:r>
              <a:rPr dirty="0" spc="-80"/>
              <a:t> </a:t>
            </a:r>
            <a:r>
              <a:rPr dirty="0"/>
              <a:t>thực</a:t>
            </a:r>
          </a:p>
          <a:p>
            <a:pPr marL="201295" marR="228600">
              <a:lnSpc>
                <a:spcPct val="70000"/>
              </a:lnSpc>
              <a:spcBef>
                <a:spcPts val="250"/>
              </a:spcBef>
            </a:pPr>
            <a:r>
              <a:rPr dirty="0" spc="5"/>
              <a:t>thê</a:t>
            </a:r>
            <a:r>
              <a:rPr dirty="0" spc="-10"/>
              <a:t> </a:t>
            </a:r>
            <a:r>
              <a:rPr dirty="0"/>
              <a:t>sinh</a:t>
            </a:r>
            <a:r>
              <a:rPr dirty="0" spc="-45"/>
              <a:t> </a:t>
            </a:r>
            <a:r>
              <a:rPr dirty="0" spc="5"/>
              <a:t>học”</a:t>
            </a:r>
            <a:r>
              <a:rPr dirty="0" spc="-35"/>
              <a:t> </a:t>
            </a:r>
            <a:r>
              <a:rPr dirty="0"/>
              <a:t>của</a:t>
            </a:r>
            <a:r>
              <a:rPr dirty="0" spc="-5"/>
              <a:t> </a:t>
            </a:r>
            <a:r>
              <a:rPr dirty="0"/>
              <a:t>ông,</a:t>
            </a:r>
            <a:r>
              <a:rPr dirty="0" spc="-15"/>
              <a:t> </a:t>
            </a:r>
            <a:r>
              <a:rPr dirty="0"/>
              <a:t>được</a:t>
            </a:r>
            <a:r>
              <a:rPr dirty="0" spc="-10"/>
              <a:t> </a:t>
            </a:r>
            <a:r>
              <a:rPr dirty="0" spc="5"/>
              <a:t>ông</a:t>
            </a:r>
            <a:r>
              <a:rPr dirty="0" spc="-30"/>
              <a:t> </a:t>
            </a:r>
            <a:r>
              <a:rPr dirty="0"/>
              <a:t>giải thích</a:t>
            </a:r>
            <a:r>
              <a:rPr dirty="0" spc="-30"/>
              <a:t> </a:t>
            </a:r>
            <a:r>
              <a:rPr dirty="0" spc="5"/>
              <a:t>trong</a:t>
            </a:r>
            <a:r>
              <a:rPr dirty="0" spc="-30"/>
              <a:t> </a:t>
            </a:r>
            <a:r>
              <a:rPr dirty="0" spc="5"/>
              <a:t>cuốn</a:t>
            </a:r>
            <a:r>
              <a:rPr dirty="0" spc="-35"/>
              <a:t> </a:t>
            </a:r>
            <a:r>
              <a:rPr dirty="0"/>
              <a:t>sách</a:t>
            </a:r>
            <a:r>
              <a:rPr dirty="0" spc="-15"/>
              <a:t> </a:t>
            </a:r>
            <a:r>
              <a:rPr dirty="0" spc="-5"/>
              <a:t>“Look</a:t>
            </a:r>
            <a:r>
              <a:rPr dirty="0"/>
              <a:t> to  </a:t>
            </a:r>
            <a:r>
              <a:rPr dirty="0" spc="5"/>
              <a:t>the </a:t>
            </a:r>
            <a:r>
              <a:rPr dirty="0"/>
              <a:t>Land” (tạm dịch </a:t>
            </a:r>
            <a:r>
              <a:rPr dirty="0" spc="-10"/>
              <a:t>“Hãy </a:t>
            </a:r>
            <a:r>
              <a:rPr dirty="0"/>
              <a:t>quan tâm tới đất”</a:t>
            </a:r>
            <a:r>
              <a:rPr dirty="0" spc="-110"/>
              <a:t> </a:t>
            </a:r>
            <a:r>
              <a:rPr dirty="0"/>
              <a:t>(1940).</a:t>
            </a:r>
          </a:p>
          <a:p>
            <a:pPr marL="201295" marR="210820" indent="-189230">
              <a:lnSpc>
                <a:spcPct val="70000"/>
              </a:lnSpc>
              <a:spcBef>
                <a:spcPts val="830"/>
              </a:spcBef>
              <a:buFont typeface="Arial"/>
              <a:buChar char="•"/>
              <a:tabLst>
                <a:tab pos="201930" algn="l"/>
              </a:tabLst>
            </a:pPr>
            <a:r>
              <a:rPr dirty="0"/>
              <a:t>Mô tả hướng tiếp cân bằng </a:t>
            </a:r>
            <a:r>
              <a:rPr dirty="0" spc="5"/>
              <a:t>sinh thái </a:t>
            </a:r>
            <a:r>
              <a:rPr dirty="0" spc="-10"/>
              <a:t>một </a:t>
            </a:r>
            <a:r>
              <a:rPr dirty="0" spc="-5"/>
              <a:t>cách </a:t>
            </a:r>
            <a:r>
              <a:rPr dirty="0"/>
              <a:t>chính thức trong</a:t>
            </a:r>
            <a:r>
              <a:rPr dirty="0" spc="-120"/>
              <a:t> </a:t>
            </a:r>
            <a:r>
              <a:rPr dirty="0"/>
              <a:t>nông  nghiệp.</a:t>
            </a:r>
          </a:p>
          <a:p>
            <a:pPr marL="201295" indent="-189230">
              <a:lnSpc>
                <a:spcPct val="100000"/>
              </a:lnSpc>
              <a:spcBef>
                <a:spcPts val="320"/>
              </a:spcBef>
              <a:buFont typeface="Arial"/>
              <a:buChar char="•"/>
              <a:tabLst>
                <a:tab pos="201930" algn="l"/>
              </a:tabLst>
            </a:pPr>
            <a:r>
              <a:rPr dirty="0"/>
              <a:t>Luận bàn </a:t>
            </a:r>
            <a:r>
              <a:rPr dirty="0" spc="5"/>
              <a:t>vê </a:t>
            </a:r>
            <a:r>
              <a:rPr dirty="0"/>
              <a:t>cuộc </a:t>
            </a:r>
            <a:r>
              <a:rPr dirty="0" spc="-5"/>
              <a:t>chiến </a:t>
            </a:r>
            <a:r>
              <a:rPr dirty="0"/>
              <a:t>giữa </a:t>
            </a:r>
            <a:r>
              <a:rPr dirty="0" spc="-5"/>
              <a:t>“nông </a:t>
            </a:r>
            <a:r>
              <a:rPr dirty="0"/>
              <a:t>nghiệp </a:t>
            </a:r>
            <a:r>
              <a:rPr dirty="0" spc="5"/>
              <a:t>hóa </a:t>
            </a:r>
            <a:r>
              <a:rPr dirty="0" spc="-5"/>
              <a:t>chất </a:t>
            </a:r>
            <a:r>
              <a:rPr dirty="0" spc="5"/>
              <a:t>va </a:t>
            </a:r>
            <a:r>
              <a:rPr dirty="0"/>
              <a:t>nông</a:t>
            </a:r>
            <a:r>
              <a:rPr dirty="0" spc="-160"/>
              <a:t> </a:t>
            </a:r>
            <a:r>
              <a:rPr dirty="0"/>
              <a:t>nghiệp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348975" y="4944845"/>
            <a:ext cx="598805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>
                <a:latin typeface="Times New Roman"/>
                <a:cs typeface="Times New Roman"/>
              </a:rPr>
              <a:t>hữu</a:t>
            </a:r>
            <a:r>
              <a:rPr dirty="0" sz="1400" spc="-70">
                <a:latin typeface="Times New Roman"/>
                <a:cs typeface="Times New Roman"/>
              </a:rPr>
              <a:t> </a:t>
            </a:r>
            <a:r>
              <a:rPr dirty="0" sz="1400">
                <a:latin typeface="Times New Roman"/>
                <a:cs typeface="Times New Roman"/>
              </a:rPr>
              <a:t>cơ”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93564" y="5126200"/>
            <a:ext cx="5241290" cy="98806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>
              <a:lnSpc>
                <a:spcPts val="1430"/>
              </a:lnSpc>
              <a:spcBef>
                <a:spcPts val="105"/>
              </a:spcBef>
            </a:pPr>
            <a:r>
              <a:rPr dirty="0" sz="1400" b="1" i="1">
                <a:latin typeface="Times New Roman"/>
                <a:cs typeface="Times New Roman"/>
              </a:rPr>
              <a:t>“Bởi chúng </a:t>
            </a:r>
            <a:r>
              <a:rPr dirty="0" sz="1400" spc="5" b="1" i="1">
                <a:latin typeface="Times New Roman"/>
                <a:cs typeface="Times New Roman"/>
              </a:rPr>
              <a:t>ta </a:t>
            </a:r>
            <a:r>
              <a:rPr dirty="0" sz="1400" b="1" i="1">
                <a:latin typeface="Times New Roman"/>
                <a:cs typeface="Times New Roman"/>
              </a:rPr>
              <a:t>phải lựa chọn giữa </a:t>
            </a:r>
            <a:r>
              <a:rPr dirty="0" sz="1400" spc="5" b="1" i="1">
                <a:latin typeface="Times New Roman"/>
                <a:cs typeface="Times New Roman"/>
              </a:rPr>
              <a:t>sản </a:t>
            </a:r>
            <a:r>
              <a:rPr dirty="0" sz="1400" b="1" i="1">
                <a:latin typeface="Times New Roman"/>
                <a:cs typeface="Times New Roman"/>
              </a:rPr>
              <a:t>xuất nông nghiệp hay diệt</a:t>
            </a:r>
            <a:r>
              <a:rPr dirty="0" sz="1400" spc="-80" b="1" i="1">
                <a:latin typeface="Times New Roman"/>
                <a:cs typeface="Times New Roman"/>
              </a:rPr>
              <a:t> </a:t>
            </a:r>
            <a:r>
              <a:rPr dirty="0" sz="1400" b="1" i="1">
                <a:latin typeface="Times New Roman"/>
                <a:cs typeface="Times New Roman"/>
              </a:rPr>
              <a:t>vong.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ts val="1180"/>
              </a:lnSpc>
            </a:pPr>
            <a:r>
              <a:rPr dirty="0" sz="1400" b="1" i="1">
                <a:latin typeface="Times New Roman"/>
                <a:cs typeface="Times New Roman"/>
              </a:rPr>
              <a:t>Bằng việc </a:t>
            </a:r>
            <a:r>
              <a:rPr dirty="0" sz="1400" spc="5" b="1" i="1">
                <a:latin typeface="Times New Roman"/>
                <a:cs typeface="Times New Roman"/>
              </a:rPr>
              <a:t>đảm bảo sản </a:t>
            </a:r>
            <a:r>
              <a:rPr dirty="0" sz="1400" b="1" i="1">
                <a:latin typeface="Times New Roman"/>
                <a:cs typeface="Times New Roman"/>
              </a:rPr>
              <a:t>xuất nông nghiệp, chúng ta nhận lãnh</a:t>
            </a:r>
            <a:r>
              <a:rPr dirty="0" sz="1400" spc="-125" b="1" i="1">
                <a:latin typeface="Times New Roman"/>
                <a:cs typeface="Times New Roman"/>
              </a:rPr>
              <a:t> </a:t>
            </a:r>
            <a:r>
              <a:rPr dirty="0" sz="1400" spc="5" b="1" i="1">
                <a:latin typeface="Times New Roman"/>
                <a:cs typeface="Times New Roman"/>
              </a:rPr>
              <a:t>trách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ts val="1180"/>
              </a:lnSpc>
            </a:pPr>
            <a:r>
              <a:rPr dirty="0" sz="1400" b="1" i="1">
                <a:latin typeface="Times New Roman"/>
                <a:cs typeface="Times New Roman"/>
              </a:rPr>
              <a:t>nhiệm </a:t>
            </a:r>
            <a:r>
              <a:rPr dirty="0" sz="1400" spc="5" b="1" i="1">
                <a:latin typeface="Times New Roman"/>
                <a:cs typeface="Times New Roman"/>
              </a:rPr>
              <a:t>đảm bảo </a:t>
            </a:r>
            <a:r>
              <a:rPr dirty="0" sz="1400" b="1" i="1">
                <a:latin typeface="Times New Roman"/>
                <a:cs typeface="Times New Roman"/>
              </a:rPr>
              <a:t>cả chu trình của sư sống. Chúng ta </a:t>
            </a:r>
            <a:r>
              <a:rPr dirty="0" sz="1400" spc="-5" b="1" i="1">
                <a:latin typeface="Times New Roman"/>
                <a:cs typeface="Times New Roman"/>
              </a:rPr>
              <a:t>có </a:t>
            </a:r>
            <a:r>
              <a:rPr dirty="0" sz="1400" b="1" i="1">
                <a:latin typeface="Times New Roman"/>
                <a:cs typeface="Times New Roman"/>
              </a:rPr>
              <a:t>thê pha vỡ</a:t>
            </a:r>
            <a:r>
              <a:rPr dirty="0" sz="1400" spc="-85" b="1" i="1">
                <a:latin typeface="Times New Roman"/>
                <a:cs typeface="Times New Roman"/>
              </a:rPr>
              <a:t> </a:t>
            </a:r>
            <a:r>
              <a:rPr dirty="0" sz="1400" b="1" i="1">
                <a:latin typeface="Times New Roman"/>
                <a:cs typeface="Times New Roman"/>
              </a:rPr>
              <a:t>chu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ts val="1175"/>
              </a:lnSpc>
            </a:pPr>
            <a:r>
              <a:rPr dirty="0" sz="1400" b="1" i="1">
                <a:latin typeface="Times New Roman"/>
                <a:cs typeface="Times New Roman"/>
              </a:rPr>
              <a:t>trình này hoăc </a:t>
            </a:r>
            <a:r>
              <a:rPr dirty="0" sz="1400" spc="5" b="1" i="1">
                <a:latin typeface="Times New Roman"/>
                <a:cs typeface="Times New Roman"/>
              </a:rPr>
              <a:t>bảo </a:t>
            </a:r>
            <a:r>
              <a:rPr dirty="0" sz="1400" b="1" i="1">
                <a:latin typeface="Times New Roman"/>
                <a:cs typeface="Times New Roman"/>
              </a:rPr>
              <a:t>toàn nó. </a:t>
            </a:r>
            <a:r>
              <a:rPr dirty="0" sz="1400" spc="-5" b="1" i="1">
                <a:latin typeface="Times New Roman"/>
                <a:cs typeface="Times New Roman"/>
              </a:rPr>
              <a:t>Chúng </a:t>
            </a:r>
            <a:r>
              <a:rPr dirty="0" sz="1400" spc="5" b="1" i="1">
                <a:latin typeface="Times New Roman"/>
                <a:cs typeface="Times New Roman"/>
              </a:rPr>
              <a:t>ta </a:t>
            </a:r>
            <a:r>
              <a:rPr dirty="0" sz="1400" b="1" i="1">
                <a:latin typeface="Times New Roman"/>
                <a:cs typeface="Times New Roman"/>
              </a:rPr>
              <a:t>đã </a:t>
            </a:r>
            <a:r>
              <a:rPr dirty="0" sz="1400" spc="-5" b="1" i="1">
                <a:latin typeface="Times New Roman"/>
                <a:cs typeface="Times New Roman"/>
              </a:rPr>
              <a:t>từng </a:t>
            </a:r>
            <a:r>
              <a:rPr dirty="0" sz="1400" b="1" i="1">
                <a:latin typeface="Times New Roman"/>
                <a:cs typeface="Times New Roman"/>
              </a:rPr>
              <a:t>pha </a:t>
            </a:r>
            <a:r>
              <a:rPr dirty="0" sz="1400" spc="-5" b="1" i="1">
                <a:latin typeface="Times New Roman"/>
                <a:cs typeface="Times New Roman"/>
              </a:rPr>
              <a:t>vỡ </a:t>
            </a:r>
            <a:r>
              <a:rPr dirty="0" sz="1400" b="1" i="1">
                <a:latin typeface="Times New Roman"/>
                <a:cs typeface="Times New Roman"/>
              </a:rPr>
              <a:t>nó, </a:t>
            </a:r>
            <a:r>
              <a:rPr dirty="0" sz="1400" spc="-5" b="1" i="1">
                <a:latin typeface="Times New Roman"/>
                <a:cs typeface="Times New Roman"/>
              </a:rPr>
              <a:t>nhưng </a:t>
            </a:r>
            <a:r>
              <a:rPr dirty="0" sz="1400" b="1" i="1">
                <a:latin typeface="Times New Roman"/>
                <a:cs typeface="Times New Roman"/>
              </a:rPr>
              <a:t>vẫn</a:t>
            </a:r>
            <a:endParaRPr sz="1400">
              <a:latin typeface="Times New Roman"/>
              <a:cs typeface="Times New Roman"/>
            </a:endParaRPr>
          </a:p>
          <a:p>
            <a:pPr algn="ctr" marL="106680" marR="101600">
              <a:lnSpc>
                <a:spcPct val="70000"/>
              </a:lnSpc>
              <a:spcBef>
                <a:spcPts val="250"/>
              </a:spcBef>
            </a:pPr>
            <a:r>
              <a:rPr dirty="0" sz="1400" b="1" i="1">
                <a:latin typeface="Times New Roman"/>
                <a:cs typeface="Times New Roman"/>
              </a:rPr>
              <a:t>còn thời </a:t>
            </a:r>
            <a:r>
              <a:rPr dirty="0" sz="1400" spc="5" b="1" i="1">
                <a:latin typeface="Times New Roman"/>
                <a:cs typeface="Times New Roman"/>
              </a:rPr>
              <a:t>gian sửa </a:t>
            </a:r>
            <a:r>
              <a:rPr dirty="0" sz="1400" b="1" i="1">
                <a:latin typeface="Times New Roman"/>
                <a:cs typeface="Times New Roman"/>
              </a:rPr>
              <a:t>đổi, </a:t>
            </a:r>
            <a:r>
              <a:rPr dirty="0" sz="1400" spc="-5" b="1" i="1">
                <a:latin typeface="Times New Roman"/>
                <a:cs typeface="Times New Roman"/>
              </a:rPr>
              <a:t>có </a:t>
            </a:r>
            <a:r>
              <a:rPr dirty="0" sz="1400" b="1" i="1">
                <a:latin typeface="Times New Roman"/>
                <a:cs typeface="Times New Roman"/>
              </a:rPr>
              <a:t>lẽ cũng chỉ </a:t>
            </a:r>
            <a:r>
              <a:rPr dirty="0" sz="1400" spc="-5" b="1" i="1">
                <a:latin typeface="Times New Roman"/>
                <a:cs typeface="Times New Roman"/>
              </a:rPr>
              <a:t>có </a:t>
            </a:r>
            <a:r>
              <a:rPr dirty="0" sz="1400" b="1" i="1">
                <a:latin typeface="Times New Roman"/>
                <a:cs typeface="Times New Roman"/>
              </a:rPr>
              <a:t>thời gian </a:t>
            </a:r>
            <a:r>
              <a:rPr dirty="0" sz="1400" spc="10" b="1" i="1">
                <a:latin typeface="Times New Roman"/>
                <a:cs typeface="Times New Roman"/>
              </a:rPr>
              <a:t>mới </a:t>
            </a:r>
            <a:r>
              <a:rPr dirty="0" sz="1400" b="1" i="1">
                <a:latin typeface="Times New Roman"/>
                <a:cs typeface="Times New Roman"/>
              </a:rPr>
              <a:t>làm được</a:t>
            </a:r>
            <a:r>
              <a:rPr dirty="0" sz="1400" spc="-165" b="1" i="1">
                <a:latin typeface="Times New Roman"/>
                <a:cs typeface="Times New Roman"/>
              </a:rPr>
              <a:t> </a:t>
            </a:r>
            <a:r>
              <a:rPr dirty="0" sz="1400" b="1" i="1">
                <a:latin typeface="Times New Roman"/>
                <a:cs typeface="Times New Roman"/>
              </a:rPr>
              <a:t>điều  </a:t>
            </a:r>
            <a:r>
              <a:rPr dirty="0" sz="1400" b="1" i="1">
                <a:latin typeface="Times New Roman"/>
                <a:cs typeface="Times New Roman"/>
              </a:rPr>
              <a:t>này”.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1057655"/>
            <a:ext cx="3575304" cy="56586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192523" y="2802635"/>
            <a:ext cx="5204460" cy="0"/>
          </a:xfrm>
          <a:custGeom>
            <a:avLst/>
            <a:gdLst/>
            <a:ahLst/>
            <a:cxnLst/>
            <a:rect l="l" t="t" r="r" b="b"/>
            <a:pathLst>
              <a:path w="5204459" h="0">
                <a:moveTo>
                  <a:pt x="0" y="0"/>
                </a:moveTo>
                <a:lnTo>
                  <a:pt x="5204459" y="0"/>
                </a:lnTo>
              </a:path>
            </a:pathLst>
          </a:custGeom>
          <a:ln w="15240">
            <a:solidFill>
              <a:srgbClr val="4472C3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60076" y="1604350"/>
            <a:ext cx="4919345" cy="981075"/>
          </a:xfrm>
          <a:prstGeom prst="rect"/>
        </p:spPr>
        <p:txBody>
          <a:bodyPr wrap="square" lIns="0" tIns="69850" rIns="0" bIns="0" rtlCol="0" vert="horz">
            <a:spAutoFit/>
          </a:bodyPr>
          <a:lstStyle/>
          <a:p>
            <a:pPr marL="12700" marR="5080">
              <a:lnSpc>
                <a:spcPts val="3560"/>
              </a:lnSpc>
              <a:spcBef>
                <a:spcPts val="550"/>
              </a:spcBef>
            </a:pPr>
            <a:r>
              <a:rPr dirty="0" sz="3300" spc="-335" b="0" i="1">
                <a:solidFill>
                  <a:srgbClr val="000000"/>
                </a:solidFill>
                <a:latin typeface="Arial"/>
                <a:cs typeface="Arial"/>
              </a:rPr>
              <a:t>Cảm </a:t>
            </a:r>
            <a:r>
              <a:rPr dirty="0" sz="3300" spc="-195" b="0" i="1">
                <a:solidFill>
                  <a:srgbClr val="000000"/>
                </a:solidFill>
                <a:latin typeface="Arial"/>
                <a:cs typeface="Arial"/>
              </a:rPr>
              <a:t>hứng hữu </a:t>
            </a:r>
            <a:r>
              <a:rPr dirty="0" sz="3300" spc="-275" b="0" i="1">
                <a:solidFill>
                  <a:srgbClr val="000000"/>
                </a:solidFill>
                <a:latin typeface="Arial"/>
                <a:cs typeface="Arial"/>
              </a:rPr>
              <a:t>cơ </a:t>
            </a:r>
            <a:r>
              <a:rPr dirty="0" sz="3300" spc="-40" b="0" i="1">
                <a:solidFill>
                  <a:srgbClr val="000000"/>
                </a:solidFill>
                <a:latin typeface="Arial"/>
                <a:cs typeface="Arial"/>
              </a:rPr>
              <a:t>từ </a:t>
            </a:r>
            <a:r>
              <a:rPr dirty="0" sz="3300" spc="-225" b="0" i="1">
                <a:solidFill>
                  <a:srgbClr val="000000"/>
                </a:solidFill>
                <a:latin typeface="Arial"/>
                <a:cs typeface="Arial"/>
              </a:rPr>
              <a:t>Tiểu </a:t>
            </a:r>
            <a:r>
              <a:rPr dirty="0" sz="3300" spc="-155" b="0" i="1">
                <a:solidFill>
                  <a:srgbClr val="000000"/>
                </a:solidFill>
                <a:latin typeface="Arial"/>
                <a:cs typeface="Arial"/>
              </a:rPr>
              <a:t>lục  </a:t>
            </a:r>
            <a:r>
              <a:rPr dirty="0" sz="3300" spc="-75" b="0" i="1">
                <a:solidFill>
                  <a:srgbClr val="000000"/>
                </a:solidFill>
                <a:latin typeface="Arial"/>
                <a:cs typeface="Arial"/>
              </a:rPr>
              <a:t>địa </a:t>
            </a:r>
            <a:r>
              <a:rPr dirty="0" sz="3300" spc="-254" b="0" i="1">
                <a:solidFill>
                  <a:srgbClr val="000000"/>
                </a:solidFill>
                <a:latin typeface="Arial"/>
                <a:cs typeface="Arial"/>
              </a:rPr>
              <a:t>Ấn</a:t>
            </a:r>
            <a:r>
              <a:rPr dirty="0" sz="3300" spc="-285" b="0" i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300" spc="-275" b="0" i="1">
                <a:solidFill>
                  <a:srgbClr val="000000"/>
                </a:solidFill>
                <a:latin typeface="Arial"/>
                <a:cs typeface="Arial"/>
              </a:rPr>
              <a:t>Đô</a:t>
            </a:r>
            <a:endParaRPr sz="33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160045" y="2986899"/>
            <a:ext cx="5219700" cy="3101340"/>
          </a:xfrm>
          <a:prstGeom prst="rect">
            <a:avLst/>
          </a:prstGeom>
        </p:spPr>
        <p:txBody>
          <a:bodyPr wrap="square" lIns="0" tIns="482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dirty="0" sz="1550" spc="5" b="1">
                <a:latin typeface="Times New Roman"/>
                <a:cs typeface="Times New Roman"/>
              </a:rPr>
              <a:t>Albert </a:t>
            </a:r>
            <a:r>
              <a:rPr dirty="0" sz="1550" spc="10" b="1">
                <a:latin typeface="Times New Roman"/>
                <a:cs typeface="Times New Roman"/>
              </a:rPr>
              <a:t>Howard: 1873 </a:t>
            </a:r>
            <a:r>
              <a:rPr dirty="0" sz="1550" spc="5" b="1">
                <a:latin typeface="Times New Roman"/>
                <a:cs typeface="Times New Roman"/>
              </a:rPr>
              <a:t>-</a:t>
            </a:r>
            <a:r>
              <a:rPr dirty="0" sz="1550" spc="-80" b="1">
                <a:latin typeface="Times New Roman"/>
                <a:cs typeface="Times New Roman"/>
              </a:rPr>
              <a:t> </a:t>
            </a:r>
            <a:r>
              <a:rPr dirty="0" sz="1550" spc="10" b="1">
                <a:latin typeface="Times New Roman"/>
                <a:cs typeface="Times New Roman"/>
              </a:rPr>
              <a:t>1947</a:t>
            </a:r>
            <a:endParaRPr sz="1550">
              <a:latin typeface="Times New Roman"/>
              <a:cs typeface="Times New Roman"/>
            </a:endParaRPr>
          </a:p>
          <a:p>
            <a:pPr marL="201295" indent="-189230">
              <a:lnSpc>
                <a:spcPts val="1585"/>
              </a:lnSpc>
              <a:spcBef>
                <a:spcPts val="29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5">
                <a:latin typeface="Times New Roman"/>
                <a:cs typeface="Times New Roman"/>
              </a:rPr>
              <a:t>Được truyền cảm </a:t>
            </a:r>
            <a:r>
              <a:rPr dirty="0" sz="1550" spc="10">
                <a:latin typeface="Times New Roman"/>
                <a:cs typeface="Times New Roman"/>
              </a:rPr>
              <a:t>hứng </a:t>
            </a:r>
            <a:r>
              <a:rPr dirty="0" sz="1550" spc="5">
                <a:latin typeface="Times New Roman"/>
                <a:cs typeface="Times New Roman"/>
              </a:rPr>
              <a:t>tư chính </a:t>
            </a:r>
            <a:r>
              <a:rPr dirty="0" sz="1550" spc="10">
                <a:latin typeface="Times New Roman"/>
                <a:cs typeface="Times New Roman"/>
              </a:rPr>
              <a:t>công </a:t>
            </a:r>
            <a:r>
              <a:rPr dirty="0" sz="1550" spc="5">
                <a:latin typeface="Times New Roman"/>
                <a:cs typeface="Times New Roman"/>
              </a:rPr>
              <a:t>việc </a:t>
            </a:r>
            <a:r>
              <a:rPr dirty="0" sz="1550" spc="10">
                <a:latin typeface="Times New Roman"/>
                <a:cs typeface="Times New Roman"/>
              </a:rPr>
              <a:t>của </a:t>
            </a:r>
            <a:r>
              <a:rPr dirty="0" sz="1550" spc="5">
                <a:latin typeface="Times New Roman"/>
                <a:cs typeface="Times New Roman"/>
              </a:rPr>
              <a:t>mình </a:t>
            </a:r>
            <a:r>
              <a:rPr dirty="0" sz="1550" spc="10">
                <a:latin typeface="Times New Roman"/>
                <a:cs typeface="Times New Roman"/>
              </a:rPr>
              <a:t>ở </a:t>
            </a:r>
            <a:r>
              <a:rPr dirty="0" sz="1550" spc="15">
                <a:latin typeface="Times New Roman"/>
                <a:cs typeface="Times New Roman"/>
              </a:rPr>
              <a:t>Ấn</a:t>
            </a:r>
            <a:r>
              <a:rPr dirty="0" sz="1550" spc="-24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Đô</a:t>
            </a:r>
            <a:endParaRPr sz="1550">
              <a:latin typeface="Times New Roman"/>
              <a:cs typeface="Times New Roman"/>
            </a:endParaRPr>
          </a:p>
          <a:p>
            <a:pPr marL="201295" marR="254000">
              <a:lnSpc>
                <a:spcPct val="71000"/>
              </a:lnSpc>
              <a:spcBef>
                <a:spcPts val="265"/>
              </a:spcBef>
            </a:pPr>
            <a:r>
              <a:rPr dirty="0" sz="1550" spc="10">
                <a:latin typeface="Times New Roman"/>
                <a:cs typeface="Times New Roman"/>
              </a:rPr>
              <a:t>va </a:t>
            </a:r>
            <a:r>
              <a:rPr dirty="0" sz="1550">
                <a:latin typeface="Times New Roman"/>
                <a:cs typeface="Times New Roman"/>
              </a:rPr>
              <a:t>các </a:t>
            </a:r>
            <a:r>
              <a:rPr dirty="0" sz="1550" spc="5">
                <a:latin typeface="Times New Roman"/>
                <a:cs typeface="Times New Roman"/>
              </a:rPr>
              <a:t>nghiên cứu sau đo, </a:t>
            </a:r>
            <a:r>
              <a:rPr dirty="0" sz="1550" spc="10">
                <a:latin typeface="Times New Roman"/>
                <a:cs typeface="Times New Roman"/>
              </a:rPr>
              <a:t>Howard </a:t>
            </a:r>
            <a:r>
              <a:rPr dirty="0" sz="1550">
                <a:latin typeface="Times New Roman"/>
                <a:cs typeface="Times New Roman"/>
              </a:rPr>
              <a:t>đã </a:t>
            </a:r>
            <a:r>
              <a:rPr dirty="0" sz="1550" spc="5">
                <a:latin typeface="Times New Roman"/>
                <a:cs typeface="Times New Roman"/>
              </a:rPr>
              <a:t>viết “Bức di thư</a:t>
            </a:r>
            <a:r>
              <a:rPr dirty="0" sz="1550" spc="-15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nông  nghiệp”</a:t>
            </a:r>
            <a:endParaRPr sz="1550">
              <a:latin typeface="Times New Roman"/>
              <a:cs typeface="Times New Roman"/>
            </a:endParaRPr>
          </a:p>
          <a:p>
            <a:pPr marL="201295" marR="230504" indent="-189230">
              <a:lnSpc>
                <a:spcPct val="70300"/>
              </a:lnSpc>
              <a:spcBef>
                <a:spcPts val="84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5">
                <a:latin typeface="Times New Roman"/>
                <a:cs typeface="Times New Roman"/>
              </a:rPr>
              <a:t>Được </a:t>
            </a:r>
            <a:r>
              <a:rPr dirty="0" sz="1550" spc="10">
                <a:latin typeface="Times New Roman"/>
                <a:cs typeface="Times New Roman"/>
              </a:rPr>
              <a:t>coi </a:t>
            </a:r>
            <a:r>
              <a:rPr dirty="0" sz="1550">
                <a:latin typeface="Times New Roman"/>
                <a:cs typeface="Times New Roman"/>
              </a:rPr>
              <a:t>là </a:t>
            </a:r>
            <a:r>
              <a:rPr dirty="0" sz="1550" spc="10">
                <a:latin typeface="Times New Roman"/>
                <a:cs typeface="Times New Roman"/>
              </a:rPr>
              <a:t>một </a:t>
            </a:r>
            <a:r>
              <a:rPr dirty="0" sz="1550" spc="15">
                <a:latin typeface="Times New Roman"/>
                <a:cs typeface="Times New Roman"/>
              </a:rPr>
              <a:t>“nha </a:t>
            </a:r>
            <a:r>
              <a:rPr dirty="0" sz="1550" spc="10">
                <a:latin typeface="Times New Roman"/>
                <a:cs typeface="Times New Roman"/>
              </a:rPr>
              <a:t>sáng </a:t>
            </a:r>
            <a:r>
              <a:rPr dirty="0" sz="1550" spc="5">
                <a:latin typeface="Times New Roman"/>
                <a:cs typeface="Times New Roman"/>
              </a:rPr>
              <a:t>lập” </a:t>
            </a:r>
            <a:r>
              <a:rPr dirty="0" sz="1550" spc="10">
                <a:latin typeface="Times New Roman"/>
                <a:cs typeface="Times New Roman"/>
              </a:rPr>
              <a:t>của phong </a:t>
            </a:r>
            <a:r>
              <a:rPr dirty="0" sz="1550">
                <a:latin typeface="Times New Roman"/>
                <a:cs typeface="Times New Roman"/>
              </a:rPr>
              <a:t>trào </a:t>
            </a:r>
            <a:r>
              <a:rPr dirty="0" sz="1550" spc="10">
                <a:latin typeface="Times New Roman"/>
                <a:cs typeface="Times New Roman"/>
              </a:rPr>
              <a:t>nông</a:t>
            </a:r>
            <a:r>
              <a:rPr dirty="0" sz="1550" spc="-27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nghiệp  hữu</a:t>
            </a:r>
            <a:r>
              <a:rPr dirty="0" sz="1550" spc="-20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cơ.</a:t>
            </a:r>
            <a:endParaRPr sz="1550">
              <a:latin typeface="Times New Roman"/>
              <a:cs typeface="Times New Roman"/>
            </a:endParaRPr>
          </a:p>
          <a:p>
            <a:pPr marL="201295" marR="238760" indent="-189230">
              <a:lnSpc>
                <a:spcPct val="71000"/>
              </a:lnSpc>
              <a:spcBef>
                <a:spcPts val="82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5">
                <a:latin typeface="Times New Roman"/>
                <a:cs typeface="Times New Roman"/>
              </a:rPr>
              <a:t>Điều </a:t>
            </a:r>
            <a:r>
              <a:rPr dirty="0" sz="1550" spc="10">
                <a:latin typeface="Times New Roman"/>
                <a:cs typeface="Times New Roman"/>
              </a:rPr>
              <a:t>này </a:t>
            </a:r>
            <a:r>
              <a:rPr dirty="0" sz="1550" spc="5">
                <a:latin typeface="Times New Roman"/>
                <a:cs typeface="Times New Roman"/>
              </a:rPr>
              <a:t>có sức </a:t>
            </a:r>
            <a:r>
              <a:rPr dirty="0" sz="1550" spc="10">
                <a:latin typeface="Times New Roman"/>
                <a:cs typeface="Times New Roman"/>
              </a:rPr>
              <a:t>ảnh hưởng trong </a:t>
            </a:r>
            <a:r>
              <a:rPr dirty="0" sz="1550" spc="5">
                <a:latin typeface="Times New Roman"/>
                <a:cs typeface="Times New Roman"/>
              </a:rPr>
              <a:t>việc thúc </a:t>
            </a:r>
            <a:r>
              <a:rPr dirty="0" sz="1550" spc="10">
                <a:latin typeface="Times New Roman"/>
                <a:cs typeface="Times New Roman"/>
              </a:rPr>
              <a:t>đẩy </a:t>
            </a:r>
            <a:r>
              <a:rPr dirty="0" sz="1550">
                <a:latin typeface="Times New Roman"/>
                <a:cs typeface="Times New Roman"/>
              </a:rPr>
              <a:t>các </a:t>
            </a:r>
            <a:r>
              <a:rPr dirty="0" sz="1550" spc="10">
                <a:latin typeface="Times New Roman"/>
                <a:cs typeface="Times New Roman"/>
              </a:rPr>
              <a:t>kỹ</a:t>
            </a:r>
            <a:r>
              <a:rPr dirty="0" sz="1550" spc="-240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thuật  canh tác hữu</a:t>
            </a:r>
            <a:r>
              <a:rPr dirty="0" sz="1550" spc="-65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cơ.</a:t>
            </a:r>
            <a:endParaRPr sz="1550">
              <a:latin typeface="Times New Roman"/>
              <a:cs typeface="Times New Roman"/>
            </a:endParaRPr>
          </a:p>
          <a:p>
            <a:pPr marL="201295" indent="-189230">
              <a:lnSpc>
                <a:spcPts val="1590"/>
              </a:lnSpc>
              <a:spcBef>
                <a:spcPts val="27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10">
                <a:latin typeface="Times New Roman"/>
                <a:cs typeface="Times New Roman"/>
              </a:rPr>
              <a:t>Cuốn</a:t>
            </a:r>
            <a:r>
              <a:rPr dirty="0" sz="1550" spc="-35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sách</a:t>
            </a:r>
            <a:r>
              <a:rPr dirty="0" sz="1550" spc="-1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“Đất</a:t>
            </a:r>
            <a:r>
              <a:rPr dirty="0" sz="1550" spc="-2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va Sức</a:t>
            </a:r>
            <a:r>
              <a:rPr dirty="0" sz="1550" spc="-3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khỏe,</a:t>
            </a:r>
            <a:r>
              <a:rPr dirty="0" sz="1550" spc="-30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Một</a:t>
            </a:r>
            <a:r>
              <a:rPr dirty="0" sz="1550" spc="-1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nghiên</a:t>
            </a:r>
            <a:r>
              <a:rPr dirty="0" sz="1550" spc="-30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cứu</a:t>
            </a:r>
            <a:r>
              <a:rPr dirty="0" sz="1550" spc="-15">
                <a:latin typeface="Times New Roman"/>
                <a:cs typeface="Times New Roman"/>
              </a:rPr>
              <a:t> </a:t>
            </a:r>
            <a:r>
              <a:rPr dirty="0" sz="1550" spc="15">
                <a:latin typeface="Times New Roman"/>
                <a:cs typeface="Times New Roman"/>
              </a:rPr>
              <a:t>vê</a:t>
            </a:r>
            <a:r>
              <a:rPr dirty="0" sz="1550" spc="-10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Nông</a:t>
            </a:r>
            <a:r>
              <a:rPr dirty="0" sz="1550" spc="-30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nghiệp</a:t>
            </a:r>
            <a:endParaRPr sz="1550">
              <a:latin typeface="Times New Roman"/>
              <a:cs typeface="Times New Roman"/>
            </a:endParaRPr>
          </a:p>
          <a:p>
            <a:pPr marL="201295" marR="870585">
              <a:lnSpc>
                <a:spcPct val="71000"/>
              </a:lnSpc>
              <a:spcBef>
                <a:spcPts val="270"/>
              </a:spcBef>
            </a:pPr>
            <a:r>
              <a:rPr dirty="0" sz="1550" spc="10">
                <a:latin typeface="Times New Roman"/>
                <a:cs typeface="Times New Roman"/>
              </a:rPr>
              <a:t>hữu </a:t>
            </a:r>
            <a:r>
              <a:rPr dirty="0" sz="1550" spc="5">
                <a:latin typeface="Times New Roman"/>
                <a:cs typeface="Times New Roman"/>
              </a:rPr>
              <a:t>cơ” năm </a:t>
            </a:r>
            <a:r>
              <a:rPr dirty="0" sz="1550" spc="10">
                <a:latin typeface="Times New Roman"/>
                <a:cs typeface="Times New Roman"/>
              </a:rPr>
              <a:t>1947 của ông </a:t>
            </a:r>
            <a:r>
              <a:rPr dirty="0" sz="1550" spc="5">
                <a:latin typeface="Times New Roman"/>
                <a:cs typeface="Times New Roman"/>
              </a:rPr>
              <a:t>chấp </a:t>
            </a:r>
            <a:r>
              <a:rPr dirty="0" sz="1550" spc="10">
                <a:latin typeface="Times New Roman"/>
                <a:cs typeface="Times New Roman"/>
              </a:rPr>
              <a:t>nhận </a:t>
            </a:r>
            <a:r>
              <a:rPr dirty="0" sz="1550" spc="5">
                <a:latin typeface="Times New Roman"/>
                <a:cs typeface="Times New Roman"/>
              </a:rPr>
              <a:t>thuật </a:t>
            </a:r>
            <a:r>
              <a:rPr dirty="0" sz="1550" spc="10">
                <a:latin typeface="Times New Roman"/>
                <a:cs typeface="Times New Roman"/>
              </a:rPr>
              <a:t>ngữ</a:t>
            </a:r>
            <a:r>
              <a:rPr dirty="0" sz="1550" spc="-260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của  Northbourne.</a:t>
            </a:r>
            <a:endParaRPr sz="15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700">
              <a:latin typeface="Times New Roman"/>
              <a:cs typeface="Times New Roman"/>
            </a:endParaRPr>
          </a:p>
          <a:p>
            <a:pPr marL="289560" marR="5080" indent="-192405">
              <a:lnSpc>
                <a:spcPct val="71000"/>
              </a:lnSpc>
              <a:spcBef>
                <a:spcPts val="994"/>
              </a:spcBef>
            </a:pPr>
            <a:r>
              <a:rPr dirty="0" sz="1550" spc="10" b="1" i="1">
                <a:latin typeface="Times New Roman"/>
                <a:cs typeface="Times New Roman"/>
              </a:rPr>
              <a:t>“Bánh </a:t>
            </a:r>
            <a:r>
              <a:rPr dirty="0" sz="1550" spc="15" b="1" i="1">
                <a:latin typeface="Times New Roman"/>
                <a:cs typeface="Times New Roman"/>
              </a:rPr>
              <a:t>xe </a:t>
            </a:r>
            <a:r>
              <a:rPr dirty="0" sz="1550" spc="10" b="1" i="1">
                <a:latin typeface="Times New Roman"/>
                <a:cs typeface="Times New Roman"/>
              </a:rPr>
              <a:t>cuộc đời được </a:t>
            </a:r>
            <a:r>
              <a:rPr dirty="0" sz="1550" spc="5" b="1" i="1">
                <a:latin typeface="Times New Roman"/>
                <a:cs typeface="Times New Roman"/>
              </a:rPr>
              <a:t>tạo nên tư </a:t>
            </a:r>
            <a:r>
              <a:rPr dirty="0" sz="1550" spc="10" b="1" i="1">
                <a:latin typeface="Times New Roman"/>
                <a:cs typeface="Times New Roman"/>
              </a:rPr>
              <a:t>hai </a:t>
            </a:r>
            <a:r>
              <a:rPr dirty="0" sz="1550" spc="5" b="1" i="1">
                <a:latin typeface="Times New Roman"/>
                <a:cs typeface="Times New Roman"/>
              </a:rPr>
              <a:t>chu trình, </a:t>
            </a:r>
            <a:r>
              <a:rPr dirty="0" sz="1550" spc="10" b="1" i="1">
                <a:latin typeface="Times New Roman"/>
                <a:cs typeface="Times New Roman"/>
              </a:rPr>
              <a:t>tăng</a:t>
            </a:r>
            <a:r>
              <a:rPr dirty="0" sz="1550" spc="-210" b="1" i="1">
                <a:latin typeface="Times New Roman"/>
                <a:cs typeface="Times New Roman"/>
              </a:rPr>
              <a:t> </a:t>
            </a:r>
            <a:r>
              <a:rPr dirty="0" sz="1550" spc="5" b="1" i="1">
                <a:latin typeface="Times New Roman"/>
                <a:cs typeface="Times New Roman"/>
              </a:rPr>
              <a:t>trưởng  </a:t>
            </a:r>
            <a:r>
              <a:rPr dirty="0" sz="1550" spc="5" b="1" i="1">
                <a:latin typeface="Times New Roman"/>
                <a:cs typeface="Times New Roman"/>
              </a:rPr>
              <a:t>va </a:t>
            </a:r>
            <a:r>
              <a:rPr dirty="0" sz="1550" spc="10" b="1" i="1">
                <a:latin typeface="Times New Roman"/>
                <a:cs typeface="Times New Roman"/>
              </a:rPr>
              <a:t>suy tàn. </a:t>
            </a:r>
            <a:r>
              <a:rPr dirty="0" sz="1550" spc="5" b="1" i="1">
                <a:latin typeface="Times New Roman"/>
                <a:cs typeface="Times New Roman"/>
              </a:rPr>
              <a:t>Chu trình </a:t>
            </a:r>
            <a:r>
              <a:rPr dirty="0" sz="1550" spc="10" b="1" i="1">
                <a:latin typeface="Times New Roman"/>
                <a:cs typeface="Times New Roman"/>
              </a:rPr>
              <a:t>này </a:t>
            </a:r>
            <a:r>
              <a:rPr dirty="0" sz="1550" b="1" i="1">
                <a:latin typeface="Times New Roman"/>
                <a:cs typeface="Times New Roman"/>
              </a:rPr>
              <a:t>là </a:t>
            </a:r>
            <a:r>
              <a:rPr dirty="0" sz="1550" spc="10" b="1" i="1">
                <a:latin typeface="Times New Roman"/>
                <a:cs typeface="Times New Roman"/>
              </a:rPr>
              <a:t>đối trọng </a:t>
            </a:r>
            <a:r>
              <a:rPr dirty="0" sz="1550" spc="5" b="1" i="1">
                <a:latin typeface="Times New Roman"/>
                <a:cs typeface="Times New Roman"/>
              </a:rPr>
              <a:t>của chu trình</a:t>
            </a:r>
            <a:r>
              <a:rPr dirty="0" sz="1550" spc="-140" b="1" i="1">
                <a:latin typeface="Times New Roman"/>
                <a:cs typeface="Times New Roman"/>
              </a:rPr>
              <a:t> </a:t>
            </a:r>
            <a:r>
              <a:rPr dirty="0" sz="1550" spc="5" b="1" i="1">
                <a:latin typeface="Times New Roman"/>
                <a:cs typeface="Times New Roman"/>
              </a:rPr>
              <a:t>kia."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1057655"/>
            <a:ext cx="3570731" cy="56586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192523" y="2802635"/>
            <a:ext cx="5204460" cy="0"/>
          </a:xfrm>
          <a:custGeom>
            <a:avLst/>
            <a:gdLst/>
            <a:ahLst/>
            <a:cxnLst/>
            <a:rect l="l" t="t" r="r" b="b"/>
            <a:pathLst>
              <a:path w="5204459" h="0">
                <a:moveTo>
                  <a:pt x="0" y="0"/>
                </a:moveTo>
                <a:lnTo>
                  <a:pt x="5204459" y="0"/>
                </a:lnTo>
              </a:path>
            </a:pathLst>
          </a:custGeom>
          <a:ln w="15240">
            <a:solidFill>
              <a:srgbClr val="4472C3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60076" y="1604350"/>
            <a:ext cx="4655185" cy="981075"/>
          </a:xfrm>
          <a:prstGeom prst="rect"/>
        </p:spPr>
        <p:txBody>
          <a:bodyPr wrap="square" lIns="0" tIns="69850" rIns="0" bIns="0" rtlCol="0" vert="horz">
            <a:spAutoFit/>
          </a:bodyPr>
          <a:lstStyle/>
          <a:p>
            <a:pPr marL="12700" marR="5080">
              <a:lnSpc>
                <a:spcPts val="3560"/>
              </a:lnSpc>
              <a:spcBef>
                <a:spcPts val="550"/>
              </a:spcBef>
            </a:pPr>
            <a:r>
              <a:rPr dirty="0" sz="3300" spc="-265" b="0" i="1">
                <a:solidFill>
                  <a:srgbClr val="000000"/>
                </a:solidFill>
                <a:latin typeface="Arial"/>
                <a:cs typeface="Arial"/>
              </a:rPr>
              <a:t>Làn </a:t>
            </a:r>
            <a:r>
              <a:rPr dirty="0" sz="3300" spc="-80" b="0" i="1">
                <a:solidFill>
                  <a:srgbClr val="000000"/>
                </a:solidFill>
                <a:latin typeface="Arial"/>
                <a:cs typeface="Arial"/>
              </a:rPr>
              <a:t>gió </a:t>
            </a:r>
            <a:r>
              <a:rPr dirty="0" sz="3300" spc="-105" b="0" i="1">
                <a:solidFill>
                  <a:srgbClr val="000000"/>
                </a:solidFill>
                <a:latin typeface="Arial"/>
                <a:cs typeface="Arial"/>
              </a:rPr>
              <a:t>thay </a:t>
            </a:r>
            <a:r>
              <a:rPr dirty="0" sz="3300" spc="-75" b="0" i="1">
                <a:solidFill>
                  <a:srgbClr val="000000"/>
                </a:solidFill>
                <a:latin typeface="Arial"/>
                <a:cs typeface="Arial"/>
              </a:rPr>
              <a:t>đổi </a:t>
            </a:r>
            <a:r>
              <a:rPr dirty="0" sz="3300" spc="-40" b="0" i="1">
                <a:solidFill>
                  <a:srgbClr val="000000"/>
                </a:solidFill>
                <a:latin typeface="Arial"/>
                <a:cs typeface="Arial"/>
              </a:rPr>
              <a:t>từ </a:t>
            </a:r>
            <a:r>
              <a:rPr dirty="0" sz="3300" spc="-265" b="0" i="1">
                <a:solidFill>
                  <a:srgbClr val="000000"/>
                </a:solidFill>
                <a:latin typeface="Arial"/>
                <a:cs typeface="Arial"/>
              </a:rPr>
              <a:t>Phương  </a:t>
            </a:r>
            <a:r>
              <a:rPr dirty="0" sz="3300" spc="-215" b="0" i="1">
                <a:solidFill>
                  <a:srgbClr val="000000"/>
                </a:solidFill>
                <a:latin typeface="Arial"/>
                <a:cs typeface="Arial"/>
              </a:rPr>
              <a:t>Đông</a:t>
            </a:r>
            <a:endParaRPr sz="33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160045" y="2983780"/>
            <a:ext cx="5211445" cy="3137535"/>
          </a:xfrm>
          <a:prstGeom prst="rect">
            <a:avLst/>
          </a:prstGeom>
        </p:spPr>
        <p:txBody>
          <a:bodyPr wrap="square" lIns="0" tIns="711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60"/>
              </a:spcBef>
            </a:pPr>
            <a:r>
              <a:rPr dirty="0" sz="1550" spc="10" b="1">
                <a:latin typeface="Times New Roman"/>
                <a:cs typeface="Times New Roman"/>
              </a:rPr>
              <a:t>Masanobu Fukuoka: 1913 </a:t>
            </a:r>
            <a:r>
              <a:rPr dirty="0" sz="1550" spc="5" b="1">
                <a:latin typeface="Times New Roman"/>
                <a:cs typeface="Times New Roman"/>
              </a:rPr>
              <a:t>-</a:t>
            </a:r>
            <a:r>
              <a:rPr dirty="0" sz="1550" spc="-100" b="1">
                <a:latin typeface="Times New Roman"/>
                <a:cs typeface="Times New Roman"/>
              </a:rPr>
              <a:t> </a:t>
            </a:r>
            <a:r>
              <a:rPr dirty="0" sz="1550" spc="10" b="1">
                <a:latin typeface="Times New Roman"/>
                <a:cs typeface="Times New Roman"/>
              </a:rPr>
              <a:t>2008</a:t>
            </a:r>
            <a:endParaRPr sz="1550">
              <a:latin typeface="Times New Roman"/>
              <a:cs typeface="Times New Roman"/>
            </a:endParaRPr>
          </a:p>
          <a:p>
            <a:pPr marL="201295" marR="5080" indent="-189230">
              <a:lnSpc>
                <a:spcPts val="1500"/>
              </a:lnSpc>
              <a:spcBef>
                <a:spcPts val="819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10">
                <a:latin typeface="Times New Roman"/>
                <a:cs typeface="Times New Roman"/>
              </a:rPr>
              <a:t>Trong</a:t>
            </a:r>
            <a:r>
              <a:rPr dirty="0" sz="1550" spc="-15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suốt</a:t>
            </a:r>
            <a:r>
              <a:rPr dirty="0" sz="1550" spc="-10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thời</a:t>
            </a:r>
            <a:r>
              <a:rPr dirty="0" sz="1550" spc="-10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gian</a:t>
            </a:r>
            <a:r>
              <a:rPr dirty="0" sz="1550" spc="-1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nghiên</a:t>
            </a:r>
            <a:r>
              <a:rPr dirty="0" sz="1550" spc="-30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cứu</a:t>
            </a:r>
            <a:r>
              <a:rPr dirty="0" sz="1550" spc="-1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khoa</a:t>
            </a:r>
            <a:r>
              <a:rPr dirty="0" sz="1550" spc="-3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học,</a:t>
            </a:r>
            <a:r>
              <a:rPr dirty="0" sz="1550" spc="-10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Fukuoka</a:t>
            </a:r>
            <a:r>
              <a:rPr dirty="0" sz="1550" spc="-50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đã </a:t>
            </a:r>
            <a:r>
              <a:rPr dirty="0" sz="1550" spc="10">
                <a:latin typeface="Times New Roman"/>
                <a:cs typeface="Times New Roman"/>
              </a:rPr>
              <a:t>bắt</a:t>
            </a:r>
            <a:r>
              <a:rPr dirty="0" sz="1550" spc="-2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đầu  nghi </a:t>
            </a:r>
            <a:r>
              <a:rPr dirty="0" sz="1550" spc="15">
                <a:latin typeface="Times New Roman"/>
                <a:cs typeface="Times New Roman"/>
              </a:rPr>
              <a:t>ngơ </a:t>
            </a:r>
            <a:r>
              <a:rPr dirty="0" sz="1550" spc="10">
                <a:latin typeface="Times New Roman"/>
                <a:cs typeface="Times New Roman"/>
              </a:rPr>
              <a:t>sư phát </a:t>
            </a:r>
            <a:r>
              <a:rPr dirty="0" sz="1550" spc="5">
                <a:latin typeface="Times New Roman"/>
                <a:cs typeface="Times New Roman"/>
              </a:rPr>
              <a:t>triển </a:t>
            </a:r>
            <a:r>
              <a:rPr dirty="0" sz="1550" spc="10">
                <a:latin typeface="Times New Roman"/>
                <a:cs typeface="Times New Roman"/>
              </a:rPr>
              <a:t>của nông nghiệp </a:t>
            </a:r>
            <a:r>
              <a:rPr dirty="0" sz="1550" spc="5">
                <a:latin typeface="Times New Roman"/>
                <a:cs typeface="Times New Roman"/>
              </a:rPr>
              <a:t>hiện</a:t>
            </a:r>
            <a:r>
              <a:rPr dirty="0" sz="1550" spc="-275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đại.</a:t>
            </a:r>
            <a:endParaRPr sz="1550">
              <a:latin typeface="Times New Roman"/>
              <a:cs typeface="Times New Roman"/>
            </a:endParaRPr>
          </a:p>
          <a:p>
            <a:pPr marL="201295" marR="127635" indent="-189230">
              <a:lnSpc>
                <a:spcPct val="81000"/>
              </a:lnSpc>
              <a:spcBef>
                <a:spcPts val="83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10">
                <a:latin typeface="Times New Roman"/>
                <a:cs typeface="Times New Roman"/>
              </a:rPr>
              <a:t>Đầu những </a:t>
            </a:r>
            <a:r>
              <a:rPr dirty="0" sz="1550" spc="5">
                <a:latin typeface="Times New Roman"/>
                <a:cs typeface="Times New Roman"/>
              </a:rPr>
              <a:t>năm </a:t>
            </a:r>
            <a:r>
              <a:rPr dirty="0" sz="1550" spc="10">
                <a:latin typeface="Times New Roman"/>
                <a:cs typeface="Times New Roman"/>
              </a:rPr>
              <a:t>1940, ông rời </a:t>
            </a:r>
            <a:r>
              <a:rPr dirty="0" sz="1550" spc="15">
                <a:latin typeface="Times New Roman"/>
                <a:cs typeface="Times New Roman"/>
              </a:rPr>
              <a:t>bo </a:t>
            </a:r>
            <a:r>
              <a:rPr dirty="0" sz="1550" spc="10">
                <a:latin typeface="Times New Roman"/>
                <a:cs typeface="Times New Roman"/>
              </a:rPr>
              <a:t>công </a:t>
            </a:r>
            <a:r>
              <a:rPr dirty="0" sz="1550" spc="5">
                <a:latin typeface="Times New Roman"/>
                <a:cs typeface="Times New Roman"/>
              </a:rPr>
              <a:t>việc </a:t>
            </a:r>
            <a:r>
              <a:rPr dirty="0" sz="1550" spc="10">
                <a:latin typeface="Times New Roman"/>
                <a:cs typeface="Times New Roman"/>
              </a:rPr>
              <a:t>va </a:t>
            </a:r>
            <a:r>
              <a:rPr dirty="0" sz="1550" spc="5">
                <a:latin typeface="Times New Roman"/>
                <a:cs typeface="Times New Roman"/>
              </a:rPr>
              <a:t>quay trơ </a:t>
            </a:r>
            <a:r>
              <a:rPr dirty="0" sz="1550" spc="10">
                <a:latin typeface="Times New Roman"/>
                <a:cs typeface="Times New Roman"/>
              </a:rPr>
              <a:t>vê  nông</a:t>
            </a:r>
            <a:r>
              <a:rPr dirty="0" sz="1550" spc="-30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trại</a:t>
            </a:r>
            <a:r>
              <a:rPr dirty="0" sz="1550" spc="-10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của</a:t>
            </a:r>
            <a:r>
              <a:rPr dirty="0" sz="1550" spc="-20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gia</a:t>
            </a:r>
            <a:r>
              <a:rPr dirty="0" sz="1550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đình</a:t>
            </a:r>
            <a:r>
              <a:rPr dirty="0" sz="1550" spc="-15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mình</a:t>
            </a:r>
            <a:r>
              <a:rPr dirty="0" sz="1550" spc="-15">
                <a:latin typeface="Times New Roman"/>
                <a:cs typeface="Times New Roman"/>
              </a:rPr>
              <a:t> </a:t>
            </a:r>
            <a:r>
              <a:rPr dirty="0" sz="1550" spc="15">
                <a:latin typeface="Times New Roman"/>
                <a:cs typeface="Times New Roman"/>
              </a:rPr>
              <a:t>va</a:t>
            </a:r>
            <a:r>
              <a:rPr dirty="0" sz="1550" spc="-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cống</a:t>
            </a:r>
            <a:r>
              <a:rPr dirty="0" sz="1550" spc="-25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hiến</a:t>
            </a:r>
            <a:r>
              <a:rPr dirty="0" sz="1550" spc="-1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30</a:t>
            </a:r>
            <a:r>
              <a:rPr dirty="0" sz="1550" spc="-1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năm</a:t>
            </a:r>
            <a:r>
              <a:rPr dirty="0" sz="1550" spc="-20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tiếp</a:t>
            </a:r>
            <a:r>
              <a:rPr dirty="0" sz="1550" spc="-1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theo</a:t>
            </a:r>
            <a:r>
              <a:rPr dirty="0" sz="1550" spc="-1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đê  phát </a:t>
            </a:r>
            <a:r>
              <a:rPr dirty="0" sz="1550" spc="5">
                <a:latin typeface="Times New Roman"/>
                <a:cs typeface="Times New Roman"/>
              </a:rPr>
              <a:t>triển </a:t>
            </a:r>
            <a:r>
              <a:rPr dirty="0" sz="1550" spc="10">
                <a:latin typeface="Times New Roman"/>
                <a:cs typeface="Times New Roman"/>
              </a:rPr>
              <a:t>phương pháp </a:t>
            </a:r>
            <a:r>
              <a:rPr dirty="0" sz="1550" spc="5">
                <a:latin typeface="Times New Roman"/>
                <a:cs typeface="Times New Roman"/>
              </a:rPr>
              <a:t>hữu </a:t>
            </a:r>
            <a:r>
              <a:rPr dirty="0" sz="1550" spc="10">
                <a:latin typeface="Times New Roman"/>
                <a:cs typeface="Times New Roman"/>
              </a:rPr>
              <a:t>cơ không </a:t>
            </a:r>
            <a:r>
              <a:rPr dirty="0" sz="1550">
                <a:latin typeface="Times New Roman"/>
                <a:cs typeface="Times New Roman"/>
              </a:rPr>
              <a:t>cày </a:t>
            </a:r>
            <a:r>
              <a:rPr dirty="0" sz="1550" spc="5">
                <a:latin typeface="Times New Roman"/>
                <a:cs typeface="Times New Roman"/>
              </a:rPr>
              <a:t>xới </a:t>
            </a:r>
            <a:r>
              <a:rPr dirty="0" sz="1550">
                <a:latin typeface="Times New Roman"/>
                <a:cs typeface="Times New Roman"/>
              </a:rPr>
              <a:t>triệt </a:t>
            </a:r>
            <a:r>
              <a:rPr dirty="0" sz="1550" spc="10">
                <a:latin typeface="Times New Roman"/>
                <a:cs typeface="Times New Roman"/>
              </a:rPr>
              <a:t>đê trong  trồng </a:t>
            </a:r>
            <a:r>
              <a:rPr dirty="0" sz="1550">
                <a:latin typeface="Times New Roman"/>
                <a:cs typeface="Times New Roman"/>
              </a:rPr>
              <a:t>cây </a:t>
            </a:r>
            <a:r>
              <a:rPr dirty="0" sz="1550" spc="15">
                <a:latin typeface="Times New Roman"/>
                <a:cs typeface="Times New Roman"/>
              </a:rPr>
              <a:t>ngũ </a:t>
            </a:r>
            <a:r>
              <a:rPr dirty="0" sz="1550">
                <a:latin typeface="Times New Roman"/>
                <a:cs typeface="Times New Roman"/>
              </a:rPr>
              <a:t>cốc, </a:t>
            </a:r>
            <a:r>
              <a:rPr dirty="0" sz="1550" spc="10">
                <a:latin typeface="Times New Roman"/>
                <a:cs typeface="Times New Roman"/>
              </a:rPr>
              <a:t>ngày </a:t>
            </a:r>
            <a:r>
              <a:rPr dirty="0" sz="1550" spc="5">
                <a:latin typeface="Times New Roman"/>
                <a:cs typeface="Times New Roman"/>
              </a:rPr>
              <a:t>nay </a:t>
            </a:r>
            <a:r>
              <a:rPr dirty="0" sz="1550" spc="10">
                <a:latin typeface="Times New Roman"/>
                <a:cs typeface="Times New Roman"/>
              </a:rPr>
              <a:t>gọi </a:t>
            </a:r>
            <a:r>
              <a:rPr dirty="0" sz="1550" spc="5">
                <a:latin typeface="Times New Roman"/>
                <a:cs typeface="Times New Roman"/>
              </a:rPr>
              <a:t>là </a:t>
            </a:r>
            <a:r>
              <a:rPr dirty="0" sz="1550" spc="10">
                <a:latin typeface="Times New Roman"/>
                <a:cs typeface="Times New Roman"/>
              </a:rPr>
              <a:t>Phương pháp “canh </a:t>
            </a:r>
            <a:r>
              <a:rPr dirty="0" sz="1550">
                <a:latin typeface="Times New Roman"/>
                <a:cs typeface="Times New Roman"/>
              </a:rPr>
              <a:t>tác  </a:t>
            </a:r>
            <a:r>
              <a:rPr dirty="0" sz="1550" spc="10">
                <a:latin typeface="Times New Roman"/>
                <a:cs typeface="Times New Roman"/>
              </a:rPr>
              <a:t>Fukuoka”</a:t>
            </a:r>
            <a:endParaRPr sz="1550">
              <a:latin typeface="Times New Roman"/>
              <a:cs typeface="Times New Roman"/>
            </a:endParaRPr>
          </a:p>
          <a:p>
            <a:pPr marL="201295" indent="-189230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15">
                <a:latin typeface="Times New Roman"/>
                <a:cs typeface="Times New Roman"/>
              </a:rPr>
              <a:t>1975:</a:t>
            </a:r>
            <a:r>
              <a:rPr dirty="0" sz="1550" spc="-28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xuất bản cuốn “Cuộc </a:t>
            </a:r>
            <a:r>
              <a:rPr dirty="0" sz="1550" spc="5">
                <a:latin typeface="Times New Roman"/>
                <a:cs typeface="Times New Roman"/>
              </a:rPr>
              <a:t>Cách mạng Một </a:t>
            </a:r>
            <a:r>
              <a:rPr dirty="0" sz="1550" spc="15">
                <a:latin typeface="Times New Roman"/>
                <a:cs typeface="Times New Roman"/>
              </a:rPr>
              <a:t>Cọng </a:t>
            </a:r>
            <a:r>
              <a:rPr dirty="0" sz="1550" spc="5">
                <a:latin typeface="Times New Roman"/>
                <a:cs typeface="Times New Roman"/>
              </a:rPr>
              <a:t>Rơm”</a:t>
            </a:r>
            <a:endParaRPr sz="1550">
              <a:latin typeface="Times New Roman"/>
              <a:cs typeface="Times New Roman"/>
            </a:endParaRPr>
          </a:p>
          <a:p>
            <a:pPr marL="201295" marR="346075" indent="-189230">
              <a:lnSpc>
                <a:spcPts val="1510"/>
              </a:lnSpc>
              <a:spcBef>
                <a:spcPts val="81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5">
                <a:latin typeface="Times New Roman"/>
                <a:cs typeface="Times New Roman"/>
              </a:rPr>
              <a:t>Được</a:t>
            </a:r>
            <a:r>
              <a:rPr dirty="0" sz="1550" spc="-20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coi</a:t>
            </a:r>
            <a:r>
              <a:rPr dirty="0" sz="1550" spc="-10">
                <a:latin typeface="Times New Roman"/>
                <a:cs typeface="Times New Roman"/>
              </a:rPr>
              <a:t> </a:t>
            </a:r>
            <a:r>
              <a:rPr dirty="0" sz="1550">
                <a:latin typeface="Times New Roman"/>
                <a:cs typeface="Times New Roman"/>
              </a:rPr>
              <a:t>là</a:t>
            </a:r>
            <a:r>
              <a:rPr dirty="0" sz="1550" spc="-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1</a:t>
            </a:r>
            <a:r>
              <a:rPr dirty="0" sz="1550" spc="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trong</a:t>
            </a:r>
            <a:r>
              <a:rPr dirty="0" sz="1550" spc="-30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năm</a:t>
            </a:r>
            <a:r>
              <a:rPr dirty="0" sz="1550" spc="-2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“người</a:t>
            </a:r>
            <a:r>
              <a:rPr dirty="0" sz="1550" spc="-40">
                <a:latin typeface="Times New Roman"/>
                <a:cs typeface="Times New Roman"/>
              </a:rPr>
              <a:t> </a:t>
            </a:r>
            <a:r>
              <a:rPr dirty="0" sz="1550" spc="15">
                <a:latin typeface="Times New Roman"/>
                <a:cs typeface="Times New Roman"/>
              </a:rPr>
              <a:t>khổng</a:t>
            </a:r>
            <a:r>
              <a:rPr dirty="0" sz="1550" spc="-45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lô </a:t>
            </a:r>
            <a:r>
              <a:rPr dirty="0" sz="1550" spc="15">
                <a:latin typeface="Times New Roman"/>
                <a:cs typeface="Times New Roman"/>
              </a:rPr>
              <a:t>vĩ</a:t>
            </a:r>
            <a:r>
              <a:rPr dirty="0" sz="1550" spc="-25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đại”</a:t>
            </a:r>
            <a:r>
              <a:rPr dirty="0" sz="1550" spc="-20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của</a:t>
            </a:r>
            <a:r>
              <a:rPr dirty="0" sz="1550" spc="-20">
                <a:latin typeface="Times New Roman"/>
                <a:cs typeface="Times New Roman"/>
              </a:rPr>
              <a:t> </a:t>
            </a:r>
            <a:r>
              <a:rPr dirty="0" sz="1550" spc="15">
                <a:latin typeface="Times New Roman"/>
                <a:cs typeface="Times New Roman"/>
              </a:rPr>
              <a:t>nông  </a:t>
            </a:r>
            <a:r>
              <a:rPr dirty="0" sz="1550" spc="10">
                <a:latin typeface="Times New Roman"/>
                <a:cs typeface="Times New Roman"/>
              </a:rPr>
              <a:t>nghiệp hữu</a:t>
            </a:r>
            <a:r>
              <a:rPr dirty="0" sz="1550" spc="-75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cơ.</a:t>
            </a:r>
            <a:endParaRPr sz="1550">
              <a:latin typeface="Times New Roman"/>
              <a:cs typeface="Times New Roman"/>
            </a:endParaRPr>
          </a:p>
          <a:p>
            <a:pPr marL="990600" marR="6350" indent="-881380">
              <a:lnSpc>
                <a:spcPts val="1500"/>
              </a:lnSpc>
              <a:spcBef>
                <a:spcPts val="830"/>
              </a:spcBef>
            </a:pPr>
            <a:r>
              <a:rPr dirty="0" sz="1550" spc="10" b="1" i="1">
                <a:latin typeface="Times New Roman"/>
                <a:cs typeface="Times New Roman"/>
              </a:rPr>
              <a:t>“Mục </a:t>
            </a:r>
            <a:r>
              <a:rPr dirty="0" sz="1550" spc="5" b="1" i="1">
                <a:latin typeface="Times New Roman"/>
                <a:cs typeface="Times New Roman"/>
              </a:rPr>
              <a:t>tiêu tối thượng của </a:t>
            </a:r>
            <a:r>
              <a:rPr dirty="0" sz="1550" spc="10" b="1" i="1">
                <a:latin typeface="Times New Roman"/>
                <a:cs typeface="Times New Roman"/>
              </a:rPr>
              <a:t>nghê nông </a:t>
            </a:r>
            <a:r>
              <a:rPr dirty="0" sz="1550" spc="15" b="1" i="1">
                <a:latin typeface="Times New Roman"/>
                <a:cs typeface="Times New Roman"/>
              </a:rPr>
              <a:t>không </a:t>
            </a:r>
            <a:r>
              <a:rPr dirty="0" sz="1550" spc="10" b="1" i="1">
                <a:latin typeface="Times New Roman"/>
                <a:cs typeface="Times New Roman"/>
              </a:rPr>
              <a:t>phải </a:t>
            </a:r>
            <a:r>
              <a:rPr dirty="0" sz="1550" spc="5" b="1" i="1">
                <a:latin typeface="Times New Roman"/>
                <a:cs typeface="Times New Roman"/>
              </a:rPr>
              <a:t>là </a:t>
            </a:r>
            <a:r>
              <a:rPr dirty="0" sz="1550" spc="10" b="1" i="1">
                <a:latin typeface="Times New Roman"/>
                <a:cs typeface="Times New Roman"/>
              </a:rPr>
              <a:t>trồng</a:t>
            </a:r>
            <a:r>
              <a:rPr dirty="0" sz="1550" spc="-180" b="1" i="1">
                <a:latin typeface="Times New Roman"/>
                <a:cs typeface="Times New Roman"/>
              </a:rPr>
              <a:t> </a:t>
            </a:r>
            <a:r>
              <a:rPr dirty="0" sz="1550" spc="5" b="1" i="1">
                <a:latin typeface="Times New Roman"/>
                <a:cs typeface="Times New Roman"/>
              </a:rPr>
              <a:t>cây,  </a:t>
            </a:r>
            <a:r>
              <a:rPr dirty="0" sz="1550" spc="10" b="1" i="1">
                <a:latin typeface="Times New Roman"/>
                <a:cs typeface="Times New Roman"/>
              </a:rPr>
              <a:t>mà </a:t>
            </a:r>
            <a:r>
              <a:rPr dirty="0" sz="1550" b="1" i="1">
                <a:latin typeface="Times New Roman"/>
                <a:cs typeface="Times New Roman"/>
              </a:rPr>
              <a:t>là </a:t>
            </a:r>
            <a:r>
              <a:rPr dirty="0" sz="1550" spc="5" b="1" i="1">
                <a:latin typeface="Times New Roman"/>
                <a:cs typeface="Times New Roman"/>
              </a:rPr>
              <a:t>trau </a:t>
            </a:r>
            <a:r>
              <a:rPr dirty="0" sz="1550" spc="10" b="1" i="1">
                <a:latin typeface="Times New Roman"/>
                <a:cs typeface="Times New Roman"/>
              </a:rPr>
              <a:t>dồi </a:t>
            </a:r>
            <a:r>
              <a:rPr dirty="0" sz="1550" spc="5" b="1" i="1">
                <a:latin typeface="Times New Roman"/>
                <a:cs typeface="Times New Roman"/>
              </a:rPr>
              <a:t>va </a:t>
            </a:r>
            <a:r>
              <a:rPr dirty="0" sz="1550" spc="10" b="1" i="1">
                <a:latin typeface="Times New Roman"/>
                <a:cs typeface="Times New Roman"/>
              </a:rPr>
              <a:t>hoàn </a:t>
            </a:r>
            <a:r>
              <a:rPr dirty="0" sz="1550" spc="5" b="1" i="1">
                <a:latin typeface="Times New Roman"/>
                <a:cs typeface="Times New Roman"/>
              </a:rPr>
              <a:t>thiện </a:t>
            </a:r>
            <a:r>
              <a:rPr dirty="0" sz="1550" spc="10" b="1" i="1">
                <a:latin typeface="Times New Roman"/>
                <a:cs typeface="Times New Roman"/>
              </a:rPr>
              <a:t>con</a:t>
            </a:r>
            <a:r>
              <a:rPr dirty="0" sz="1550" spc="-90" b="1" i="1">
                <a:latin typeface="Times New Roman"/>
                <a:cs typeface="Times New Roman"/>
              </a:rPr>
              <a:t> </a:t>
            </a:r>
            <a:r>
              <a:rPr dirty="0" sz="1550" spc="5" b="1" i="1">
                <a:latin typeface="Times New Roman"/>
                <a:cs typeface="Times New Roman"/>
              </a:rPr>
              <a:t>người”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1057655"/>
            <a:ext cx="3570731" cy="56586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192523" y="2802635"/>
            <a:ext cx="5204460" cy="0"/>
          </a:xfrm>
          <a:custGeom>
            <a:avLst/>
            <a:gdLst/>
            <a:ahLst/>
            <a:cxnLst/>
            <a:rect l="l" t="t" r="r" b="b"/>
            <a:pathLst>
              <a:path w="5204459" h="0">
                <a:moveTo>
                  <a:pt x="0" y="0"/>
                </a:moveTo>
                <a:lnTo>
                  <a:pt x="5204459" y="0"/>
                </a:lnTo>
              </a:path>
            </a:pathLst>
          </a:custGeom>
          <a:ln w="15240">
            <a:solidFill>
              <a:srgbClr val="4472C3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59927" y="2003491"/>
            <a:ext cx="2310765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-200" b="0" i="1">
                <a:solidFill>
                  <a:srgbClr val="000000"/>
                </a:solidFill>
                <a:latin typeface="Arial"/>
                <a:cs typeface="Arial"/>
              </a:rPr>
              <a:t>Hiệp </a:t>
            </a:r>
            <a:r>
              <a:rPr dirty="0" sz="3600" spc="-114" b="0" i="1">
                <a:solidFill>
                  <a:srgbClr val="000000"/>
                </a:solidFill>
                <a:latin typeface="Arial"/>
                <a:cs typeface="Arial"/>
              </a:rPr>
              <a:t>hội</a:t>
            </a:r>
            <a:r>
              <a:rPr dirty="0" sz="3600" spc="-250" b="0" i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600" spc="-114" b="0" i="1">
                <a:solidFill>
                  <a:srgbClr val="000000"/>
                </a:solidFill>
                <a:latin typeface="Arial"/>
                <a:cs typeface="Arial"/>
              </a:rPr>
              <a:t>Đất</a:t>
            </a:r>
            <a:endParaRPr sz="3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160074" y="2981235"/>
            <a:ext cx="5272405" cy="3023870"/>
          </a:xfrm>
          <a:prstGeom prst="rect">
            <a:avLst/>
          </a:prstGeom>
        </p:spPr>
        <p:txBody>
          <a:bodyPr wrap="square" lIns="0" tIns="933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dirty="0" sz="1650" b="1">
                <a:latin typeface="Times New Roman"/>
                <a:cs typeface="Times New Roman"/>
              </a:rPr>
              <a:t>Eve </a:t>
            </a:r>
            <a:r>
              <a:rPr dirty="0" sz="1650" spc="-5" b="1">
                <a:latin typeface="Times New Roman"/>
                <a:cs typeface="Times New Roman"/>
              </a:rPr>
              <a:t>Balfour: </a:t>
            </a:r>
            <a:r>
              <a:rPr dirty="0" sz="1650" b="1">
                <a:latin typeface="Times New Roman"/>
                <a:cs typeface="Times New Roman"/>
              </a:rPr>
              <a:t>1898 -</a:t>
            </a:r>
            <a:r>
              <a:rPr dirty="0" sz="1650" spc="-55" b="1">
                <a:latin typeface="Times New Roman"/>
                <a:cs typeface="Times New Roman"/>
              </a:rPr>
              <a:t> </a:t>
            </a:r>
            <a:r>
              <a:rPr dirty="0" sz="1650" b="1">
                <a:latin typeface="Times New Roman"/>
                <a:cs typeface="Times New Roman"/>
              </a:rPr>
              <a:t>1990</a:t>
            </a:r>
            <a:endParaRPr sz="1650">
              <a:latin typeface="Times New Roman"/>
              <a:cs typeface="Times New Roman"/>
            </a:endParaRPr>
          </a:p>
          <a:p>
            <a:pPr marL="201295" marR="5080" indent="-189230">
              <a:lnSpc>
                <a:spcPts val="1780"/>
              </a:lnSpc>
              <a:spcBef>
                <a:spcPts val="86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650">
                <a:latin typeface="Times New Roman"/>
                <a:cs typeface="Times New Roman"/>
              </a:rPr>
              <a:t>1943 – </a:t>
            </a:r>
            <a:r>
              <a:rPr dirty="0" sz="1650" spc="5">
                <a:latin typeface="Times New Roman"/>
                <a:cs typeface="Times New Roman"/>
              </a:rPr>
              <a:t>“Đất </a:t>
            </a:r>
            <a:r>
              <a:rPr dirty="0" sz="1650">
                <a:latin typeface="Times New Roman"/>
                <a:cs typeface="Times New Roman"/>
              </a:rPr>
              <a:t>sống”, </a:t>
            </a:r>
            <a:r>
              <a:rPr dirty="0" sz="1650" spc="-5">
                <a:latin typeface="Times New Roman"/>
                <a:cs typeface="Times New Roman"/>
              </a:rPr>
              <a:t>Balfour </a:t>
            </a:r>
            <a:r>
              <a:rPr dirty="0" sz="1650" spc="5">
                <a:latin typeface="Times New Roman"/>
                <a:cs typeface="Times New Roman"/>
              </a:rPr>
              <a:t>xuất </a:t>
            </a:r>
            <a:r>
              <a:rPr dirty="0" sz="1650" spc="-5">
                <a:latin typeface="Times New Roman"/>
                <a:cs typeface="Times New Roman"/>
              </a:rPr>
              <a:t>bản </a:t>
            </a:r>
            <a:r>
              <a:rPr dirty="0" sz="1650">
                <a:latin typeface="Times New Roman"/>
                <a:cs typeface="Times New Roman"/>
              </a:rPr>
              <a:t>cuốn sách </a:t>
            </a:r>
            <a:r>
              <a:rPr dirty="0" sz="1650" spc="-5">
                <a:latin typeface="Times New Roman"/>
                <a:cs typeface="Times New Roman"/>
              </a:rPr>
              <a:t>này </a:t>
            </a:r>
            <a:r>
              <a:rPr dirty="0" sz="1650">
                <a:latin typeface="Times New Roman"/>
                <a:cs typeface="Times New Roman"/>
              </a:rPr>
              <a:t>dựa</a:t>
            </a:r>
            <a:r>
              <a:rPr dirty="0" sz="1650" spc="-150">
                <a:latin typeface="Times New Roman"/>
                <a:cs typeface="Times New Roman"/>
              </a:rPr>
              <a:t> </a:t>
            </a:r>
            <a:r>
              <a:rPr dirty="0" sz="1650" spc="-5">
                <a:latin typeface="Times New Roman"/>
                <a:cs typeface="Times New Roman"/>
              </a:rPr>
              <a:t>trên  các </a:t>
            </a:r>
            <a:r>
              <a:rPr dirty="0" sz="1650">
                <a:latin typeface="Times New Roman"/>
                <a:cs typeface="Times New Roman"/>
              </a:rPr>
              <a:t>phát </a:t>
            </a:r>
            <a:r>
              <a:rPr dirty="0" sz="1650" spc="-5">
                <a:latin typeface="Times New Roman"/>
                <a:cs typeface="Times New Roman"/>
              </a:rPr>
              <a:t>hiện ban đầu </a:t>
            </a:r>
            <a:r>
              <a:rPr dirty="0" sz="1650">
                <a:latin typeface="Times New Roman"/>
                <a:cs typeface="Times New Roman"/>
              </a:rPr>
              <a:t>trong thi nghiệm</a:t>
            </a:r>
            <a:r>
              <a:rPr dirty="0" sz="1650" spc="-60">
                <a:latin typeface="Times New Roman"/>
                <a:cs typeface="Times New Roman"/>
              </a:rPr>
              <a:t> </a:t>
            </a:r>
            <a:r>
              <a:rPr dirty="0" sz="1650" spc="-5">
                <a:latin typeface="Times New Roman"/>
                <a:cs typeface="Times New Roman"/>
              </a:rPr>
              <a:t>Haughley.</a:t>
            </a:r>
            <a:endParaRPr sz="1650">
              <a:latin typeface="Times New Roman"/>
              <a:cs typeface="Times New Roman"/>
            </a:endParaRPr>
          </a:p>
          <a:p>
            <a:pPr marL="201295" marR="40640" indent="-189230">
              <a:lnSpc>
                <a:spcPts val="1789"/>
              </a:lnSpc>
              <a:spcBef>
                <a:spcPts val="81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650" spc="5">
                <a:latin typeface="Times New Roman"/>
                <a:cs typeface="Times New Roman"/>
              </a:rPr>
              <a:t>Năm </a:t>
            </a:r>
            <a:r>
              <a:rPr dirty="0" sz="1650">
                <a:latin typeface="Times New Roman"/>
                <a:cs typeface="Times New Roman"/>
              </a:rPr>
              <a:t>1939, </a:t>
            </a:r>
            <a:r>
              <a:rPr dirty="0" sz="1650" spc="-5">
                <a:latin typeface="Times New Roman"/>
                <a:cs typeface="Times New Roman"/>
              </a:rPr>
              <a:t>lần đầu tiên </a:t>
            </a:r>
            <a:r>
              <a:rPr dirty="0" sz="1650" spc="5">
                <a:latin typeface="Times New Roman"/>
                <a:cs typeface="Times New Roman"/>
              </a:rPr>
              <a:t>có </a:t>
            </a:r>
            <a:r>
              <a:rPr dirty="0" sz="1650" spc="10">
                <a:latin typeface="Times New Roman"/>
                <a:cs typeface="Times New Roman"/>
              </a:rPr>
              <a:t>sư </a:t>
            </a:r>
            <a:r>
              <a:rPr dirty="0" sz="1650">
                <a:latin typeface="Times New Roman"/>
                <a:cs typeface="Times New Roman"/>
              </a:rPr>
              <a:t>so sánh giữa nông nghiệp</a:t>
            </a:r>
            <a:r>
              <a:rPr dirty="0" sz="1650" spc="-215">
                <a:latin typeface="Times New Roman"/>
                <a:cs typeface="Times New Roman"/>
              </a:rPr>
              <a:t> </a:t>
            </a:r>
            <a:r>
              <a:rPr dirty="0" sz="1650">
                <a:latin typeface="Times New Roman"/>
                <a:cs typeface="Times New Roman"/>
              </a:rPr>
              <a:t>hữu  </a:t>
            </a:r>
            <a:r>
              <a:rPr dirty="0" sz="1650" spc="-5">
                <a:latin typeface="Times New Roman"/>
                <a:cs typeface="Times New Roman"/>
              </a:rPr>
              <a:t>cơ </a:t>
            </a:r>
            <a:r>
              <a:rPr dirty="0" sz="1650">
                <a:latin typeface="Times New Roman"/>
                <a:cs typeface="Times New Roman"/>
              </a:rPr>
              <a:t>va nông nghiệp dựa </a:t>
            </a:r>
            <a:r>
              <a:rPr dirty="0" sz="1650" spc="-5">
                <a:latin typeface="Times New Roman"/>
                <a:cs typeface="Times New Roman"/>
              </a:rPr>
              <a:t>vào </a:t>
            </a:r>
            <a:r>
              <a:rPr dirty="0" sz="1650">
                <a:latin typeface="Times New Roman"/>
                <a:cs typeface="Times New Roman"/>
              </a:rPr>
              <a:t>hóa</a:t>
            </a:r>
            <a:r>
              <a:rPr dirty="0" sz="1650" spc="-55">
                <a:latin typeface="Times New Roman"/>
                <a:cs typeface="Times New Roman"/>
              </a:rPr>
              <a:t> </a:t>
            </a:r>
            <a:r>
              <a:rPr dirty="0" sz="1650" spc="-5">
                <a:latin typeface="Times New Roman"/>
                <a:cs typeface="Times New Roman"/>
              </a:rPr>
              <a:t>chất</a:t>
            </a:r>
            <a:endParaRPr sz="1650">
              <a:latin typeface="Times New Roman"/>
              <a:cs typeface="Times New Roman"/>
            </a:endParaRPr>
          </a:p>
          <a:p>
            <a:pPr marL="201295" indent="-189230">
              <a:lnSpc>
                <a:spcPct val="100000"/>
              </a:lnSpc>
              <a:spcBef>
                <a:spcPts val="59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650" spc="-5">
                <a:latin typeface="Times New Roman"/>
                <a:cs typeface="Times New Roman"/>
              </a:rPr>
              <a:t>Lãnh đạo </a:t>
            </a:r>
            <a:r>
              <a:rPr dirty="0" sz="1650">
                <a:latin typeface="Times New Roman"/>
                <a:cs typeface="Times New Roman"/>
              </a:rPr>
              <a:t>sáng lập </a:t>
            </a:r>
            <a:r>
              <a:rPr dirty="0" sz="1650" spc="-5">
                <a:latin typeface="Times New Roman"/>
                <a:cs typeface="Times New Roman"/>
              </a:rPr>
              <a:t>Hiệp </a:t>
            </a:r>
            <a:r>
              <a:rPr dirty="0" sz="1650">
                <a:latin typeface="Times New Roman"/>
                <a:cs typeface="Times New Roman"/>
              </a:rPr>
              <a:t>hội Đất năm</a:t>
            </a:r>
            <a:r>
              <a:rPr dirty="0" sz="1650" spc="-70">
                <a:latin typeface="Times New Roman"/>
                <a:cs typeface="Times New Roman"/>
              </a:rPr>
              <a:t> </a:t>
            </a:r>
            <a:r>
              <a:rPr dirty="0" sz="1650">
                <a:latin typeface="Times New Roman"/>
                <a:cs typeface="Times New Roman"/>
              </a:rPr>
              <a:t>1946</a:t>
            </a:r>
            <a:endParaRPr sz="1650">
              <a:latin typeface="Times New Roman"/>
              <a:cs typeface="Times New Roman"/>
            </a:endParaRPr>
          </a:p>
          <a:p>
            <a:pPr marL="201295" indent="-189230">
              <a:lnSpc>
                <a:spcPct val="100000"/>
              </a:lnSpc>
              <a:spcBef>
                <a:spcPts val="62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650">
                <a:latin typeface="Times New Roman"/>
                <a:cs typeface="Times New Roman"/>
              </a:rPr>
              <a:t>Là thành viên sáng </a:t>
            </a:r>
            <a:r>
              <a:rPr dirty="0" sz="1650" spc="-10">
                <a:latin typeface="Times New Roman"/>
                <a:cs typeface="Times New Roman"/>
              </a:rPr>
              <a:t>lập </a:t>
            </a:r>
            <a:r>
              <a:rPr dirty="0" sz="1650">
                <a:latin typeface="Times New Roman"/>
                <a:cs typeface="Times New Roman"/>
              </a:rPr>
              <a:t>IFOAM </a:t>
            </a:r>
            <a:r>
              <a:rPr dirty="0" sz="1650" spc="5">
                <a:latin typeface="Times New Roman"/>
                <a:cs typeface="Times New Roman"/>
              </a:rPr>
              <a:t>năm</a:t>
            </a:r>
            <a:r>
              <a:rPr dirty="0" sz="1650" spc="-125">
                <a:latin typeface="Times New Roman"/>
                <a:cs typeface="Times New Roman"/>
              </a:rPr>
              <a:t> </a:t>
            </a:r>
            <a:r>
              <a:rPr dirty="0" sz="1650">
                <a:latin typeface="Times New Roman"/>
                <a:cs typeface="Times New Roman"/>
              </a:rPr>
              <a:t>1972</a:t>
            </a:r>
            <a:endParaRPr sz="16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>
              <a:latin typeface="Times New Roman"/>
              <a:cs typeface="Times New Roman"/>
            </a:endParaRPr>
          </a:p>
          <a:p>
            <a:pPr marL="1115695" marR="60960" indent="-1012190">
              <a:lnSpc>
                <a:spcPts val="1780"/>
              </a:lnSpc>
              <a:spcBef>
                <a:spcPts val="1395"/>
              </a:spcBef>
            </a:pPr>
            <a:r>
              <a:rPr dirty="0" sz="1650" b="1" i="1">
                <a:latin typeface="Times New Roman"/>
                <a:cs typeface="Times New Roman"/>
              </a:rPr>
              <a:t>“Sức khỏe của </a:t>
            </a:r>
            <a:r>
              <a:rPr dirty="0" sz="1650" spc="-5" b="1" i="1">
                <a:latin typeface="Times New Roman"/>
                <a:cs typeface="Times New Roman"/>
              </a:rPr>
              <a:t>đất, </a:t>
            </a:r>
            <a:r>
              <a:rPr dirty="0" sz="1650" spc="5" b="1" i="1">
                <a:latin typeface="Times New Roman"/>
                <a:cs typeface="Times New Roman"/>
              </a:rPr>
              <a:t>cây </a:t>
            </a:r>
            <a:r>
              <a:rPr dirty="0" sz="1650" b="1" i="1">
                <a:latin typeface="Times New Roman"/>
                <a:cs typeface="Times New Roman"/>
              </a:rPr>
              <a:t>trồng, </a:t>
            </a:r>
            <a:r>
              <a:rPr dirty="0" sz="1650" spc="5" b="1" i="1">
                <a:latin typeface="Times New Roman"/>
                <a:cs typeface="Times New Roman"/>
              </a:rPr>
              <a:t>vật </a:t>
            </a:r>
            <a:r>
              <a:rPr dirty="0" sz="1650" b="1" i="1">
                <a:latin typeface="Times New Roman"/>
                <a:cs typeface="Times New Roman"/>
              </a:rPr>
              <a:t>nuôi </a:t>
            </a:r>
            <a:r>
              <a:rPr dirty="0" sz="1650" spc="-5" b="1" i="1">
                <a:latin typeface="Times New Roman"/>
                <a:cs typeface="Times New Roman"/>
              </a:rPr>
              <a:t>và </a:t>
            </a:r>
            <a:r>
              <a:rPr dirty="0" sz="1650" spc="5" b="1" i="1">
                <a:latin typeface="Times New Roman"/>
                <a:cs typeface="Times New Roman"/>
              </a:rPr>
              <a:t>con người </a:t>
            </a:r>
            <a:r>
              <a:rPr dirty="0" sz="1650" b="1" i="1">
                <a:latin typeface="Times New Roman"/>
                <a:cs typeface="Times New Roman"/>
              </a:rPr>
              <a:t>là</a:t>
            </a:r>
            <a:r>
              <a:rPr dirty="0" sz="1650" spc="-225" b="1" i="1">
                <a:latin typeface="Times New Roman"/>
                <a:cs typeface="Times New Roman"/>
              </a:rPr>
              <a:t> </a:t>
            </a:r>
            <a:r>
              <a:rPr dirty="0" sz="1650" spc="-5" b="1" i="1">
                <a:latin typeface="Times New Roman"/>
                <a:cs typeface="Times New Roman"/>
              </a:rPr>
              <a:t>một  </a:t>
            </a:r>
            <a:r>
              <a:rPr dirty="0" sz="1650" b="1" i="1">
                <a:latin typeface="Times New Roman"/>
                <a:cs typeface="Times New Roman"/>
              </a:rPr>
              <a:t>thể thống nhất không thể tách</a:t>
            </a:r>
            <a:r>
              <a:rPr dirty="0" sz="1650" spc="-114" b="1" i="1">
                <a:latin typeface="Times New Roman"/>
                <a:cs typeface="Times New Roman"/>
              </a:rPr>
              <a:t> </a:t>
            </a:r>
            <a:r>
              <a:rPr dirty="0" sz="1650" spc="-5" b="1" i="1">
                <a:latin typeface="Times New Roman"/>
                <a:cs typeface="Times New Roman"/>
              </a:rPr>
              <a:t>rời.”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1057655"/>
            <a:ext cx="3570731" cy="56586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192523" y="2802635"/>
            <a:ext cx="5204460" cy="0"/>
          </a:xfrm>
          <a:custGeom>
            <a:avLst/>
            <a:gdLst/>
            <a:ahLst/>
            <a:cxnLst/>
            <a:rect l="l" t="t" r="r" b="b"/>
            <a:pathLst>
              <a:path w="5204459" h="0">
                <a:moveTo>
                  <a:pt x="0" y="0"/>
                </a:moveTo>
                <a:lnTo>
                  <a:pt x="5204459" y="0"/>
                </a:lnTo>
              </a:path>
            </a:pathLst>
          </a:custGeom>
          <a:ln w="15240">
            <a:solidFill>
              <a:srgbClr val="4472C3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60098" y="1703405"/>
            <a:ext cx="4816475" cy="885825"/>
          </a:xfrm>
          <a:prstGeom prst="rect"/>
        </p:spPr>
        <p:txBody>
          <a:bodyPr wrap="square" lIns="0" tIns="65405" rIns="0" bIns="0" rtlCol="0" vert="horz">
            <a:spAutoFit/>
          </a:bodyPr>
          <a:lstStyle/>
          <a:p>
            <a:pPr marL="12700" marR="5080">
              <a:lnSpc>
                <a:spcPts val="3200"/>
              </a:lnSpc>
              <a:spcBef>
                <a:spcPts val="515"/>
              </a:spcBef>
            </a:pPr>
            <a:r>
              <a:rPr dirty="0" sz="2950" spc="20" b="0" i="1">
                <a:solidFill>
                  <a:srgbClr val="000000"/>
                </a:solidFill>
                <a:latin typeface="Arial"/>
                <a:cs typeface="Arial"/>
              </a:rPr>
              <a:t>Một </a:t>
            </a:r>
            <a:r>
              <a:rPr dirty="0" sz="2950" spc="-65" b="0" i="1">
                <a:solidFill>
                  <a:srgbClr val="000000"/>
                </a:solidFill>
                <a:latin typeface="Arial"/>
                <a:cs typeface="Arial"/>
              </a:rPr>
              <a:t>“Ghandi” </a:t>
            </a:r>
            <a:r>
              <a:rPr dirty="0" sz="2950" spc="-175" b="0" i="1">
                <a:solidFill>
                  <a:srgbClr val="000000"/>
                </a:solidFill>
                <a:latin typeface="Arial"/>
                <a:cs typeface="Arial"/>
              </a:rPr>
              <a:t>của </a:t>
            </a:r>
            <a:r>
              <a:rPr dirty="0" sz="2950" spc="-145" b="0" i="1">
                <a:solidFill>
                  <a:srgbClr val="000000"/>
                </a:solidFill>
                <a:latin typeface="Arial"/>
                <a:cs typeface="Arial"/>
              </a:rPr>
              <a:t>nông </a:t>
            </a:r>
            <a:r>
              <a:rPr dirty="0" sz="2950" spc="-130" b="0" i="1">
                <a:solidFill>
                  <a:srgbClr val="000000"/>
                </a:solidFill>
                <a:latin typeface="Arial"/>
                <a:cs typeface="Arial"/>
              </a:rPr>
              <a:t>nghiệp  </a:t>
            </a:r>
            <a:r>
              <a:rPr dirty="0" sz="2950" spc="-165" b="0" i="1">
                <a:solidFill>
                  <a:srgbClr val="000000"/>
                </a:solidFill>
                <a:latin typeface="Arial"/>
                <a:cs typeface="Arial"/>
              </a:rPr>
              <a:t>hữu</a:t>
            </a:r>
            <a:r>
              <a:rPr dirty="0" sz="2950" spc="-170" b="0" i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950" spc="-250" b="0" i="1">
                <a:solidFill>
                  <a:srgbClr val="000000"/>
                </a:solidFill>
                <a:latin typeface="Arial"/>
                <a:cs typeface="Arial"/>
              </a:rPr>
              <a:t>cơ</a:t>
            </a:r>
            <a:endParaRPr sz="295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160045" y="2983780"/>
            <a:ext cx="5285740" cy="3155950"/>
          </a:xfrm>
          <a:prstGeom prst="rect">
            <a:avLst/>
          </a:prstGeom>
        </p:spPr>
        <p:txBody>
          <a:bodyPr wrap="square" lIns="0" tIns="711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60"/>
              </a:spcBef>
            </a:pPr>
            <a:r>
              <a:rPr dirty="0" sz="1550" spc="5" b="1">
                <a:latin typeface="Times New Roman"/>
                <a:cs typeface="Times New Roman"/>
              </a:rPr>
              <a:t>Sri </a:t>
            </a:r>
            <a:r>
              <a:rPr dirty="0" sz="1550" spc="10" b="1">
                <a:latin typeface="Times New Roman"/>
                <a:cs typeface="Times New Roman"/>
              </a:rPr>
              <a:t>Bhaskar</a:t>
            </a:r>
            <a:r>
              <a:rPr dirty="0" sz="1550" spc="-40" b="1">
                <a:latin typeface="Times New Roman"/>
                <a:cs typeface="Times New Roman"/>
              </a:rPr>
              <a:t> </a:t>
            </a:r>
            <a:r>
              <a:rPr dirty="0" sz="1550" spc="15" b="1">
                <a:latin typeface="Times New Roman"/>
                <a:cs typeface="Times New Roman"/>
              </a:rPr>
              <a:t>Save</a:t>
            </a:r>
            <a:endParaRPr sz="1550">
              <a:latin typeface="Times New Roman"/>
              <a:cs typeface="Times New Roman"/>
            </a:endParaRPr>
          </a:p>
          <a:p>
            <a:pPr marL="201295" marR="62865" indent="-189230">
              <a:lnSpc>
                <a:spcPts val="1500"/>
              </a:lnSpc>
              <a:spcBef>
                <a:spcPts val="819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5">
                <a:latin typeface="Times New Roman"/>
                <a:cs typeface="Times New Roman"/>
              </a:rPr>
              <a:t>Bharat Mansata </a:t>
            </a:r>
            <a:r>
              <a:rPr dirty="0" sz="1550" spc="10">
                <a:latin typeface="Times New Roman"/>
                <a:cs typeface="Times New Roman"/>
              </a:rPr>
              <a:t>soạn </a:t>
            </a:r>
            <a:r>
              <a:rPr dirty="0" sz="1550" spc="5">
                <a:latin typeface="Times New Roman"/>
                <a:cs typeface="Times New Roman"/>
              </a:rPr>
              <a:t>thảo </a:t>
            </a:r>
            <a:r>
              <a:rPr dirty="0" sz="1550" spc="10">
                <a:latin typeface="Times New Roman"/>
                <a:cs typeface="Times New Roman"/>
              </a:rPr>
              <a:t>cuốn </a:t>
            </a:r>
            <a:r>
              <a:rPr dirty="0" sz="1550" spc="5">
                <a:latin typeface="Times New Roman"/>
                <a:cs typeface="Times New Roman"/>
              </a:rPr>
              <a:t>sách </a:t>
            </a:r>
            <a:r>
              <a:rPr dirty="0" sz="1550" spc="10">
                <a:latin typeface="Times New Roman"/>
                <a:cs typeface="Times New Roman"/>
              </a:rPr>
              <a:t>“Thách </a:t>
            </a:r>
            <a:r>
              <a:rPr dirty="0" sz="1550" spc="5">
                <a:latin typeface="Times New Roman"/>
                <a:cs typeface="Times New Roman"/>
              </a:rPr>
              <a:t>thức lớn </a:t>
            </a:r>
            <a:r>
              <a:rPr dirty="0" sz="1550" spc="10">
                <a:latin typeface="Times New Roman"/>
                <a:cs typeface="Times New Roman"/>
              </a:rPr>
              <a:t>của</a:t>
            </a:r>
            <a:r>
              <a:rPr dirty="0" sz="1550" spc="-27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nông  nghiệp</a:t>
            </a:r>
            <a:endParaRPr sz="1550">
              <a:latin typeface="Times New Roman"/>
              <a:cs typeface="Times New Roman"/>
            </a:endParaRPr>
          </a:p>
          <a:p>
            <a:pPr marL="201295" indent="-189230">
              <a:lnSpc>
                <a:spcPct val="100000"/>
              </a:lnSpc>
              <a:spcBef>
                <a:spcPts val="48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10">
                <a:latin typeface="Times New Roman"/>
                <a:cs typeface="Times New Roman"/>
              </a:rPr>
              <a:t>Một</a:t>
            </a:r>
            <a:r>
              <a:rPr dirty="0" sz="1550" spc="-10">
                <a:latin typeface="Times New Roman"/>
                <a:cs typeface="Times New Roman"/>
              </a:rPr>
              <a:t> </a:t>
            </a:r>
            <a:r>
              <a:rPr dirty="0" sz="1550" spc="15">
                <a:latin typeface="Times New Roman"/>
                <a:cs typeface="Times New Roman"/>
              </a:rPr>
              <a:t>nha</a:t>
            </a:r>
            <a:r>
              <a:rPr dirty="0" sz="1550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giáo</a:t>
            </a:r>
            <a:r>
              <a:rPr dirty="0" sz="1550" spc="-30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dục,</a:t>
            </a:r>
            <a:r>
              <a:rPr dirty="0" sz="1550" spc="-25">
                <a:latin typeface="Times New Roman"/>
                <a:cs typeface="Times New Roman"/>
              </a:rPr>
              <a:t> </a:t>
            </a:r>
            <a:r>
              <a:rPr dirty="0" sz="1550" spc="15">
                <a:latin typeface="Times New Roman"/>
                <a:cs typeface="Times New Roman"/>
              </a:rPr>
              <a:t>nha</a:t>
            </a:r>
            <a:r>
              <a:rPr dirty="0" sz="1550" spc="-5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hoạt</a:t>
            </a:r>
            <a:r>
              <a:rPr dirty="0" sz="1550" spc="-20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động</a:t>
            </a:r>
            <a:r>
              <a:rPr dirty="0" sz="1550" spc="-30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xã</a:t>
            </a:r>
            <a:r>
              <a:rPr dirty="0" sz="1550" spc="10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hội,</a:t>
            </a:r>
            <a:r>
              <a:rPr dirty="0" sz="1550" spc="-2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doanh</a:t>
            </a:r>
            <a:r>
              <a:rPr dirty="0" sz="1550" spc="-4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nhân,</a:t>
            </a:r>
            <a:r>
              <a:rPr dirty="0" sz="1550" spc="-2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nông</a:t>
            </a:r>
            <a:r>
              <a:rPr dirty="0" sz="1550" spc="-30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dân.</a:t>
            </a:r>
            <a:endParaRPr sz="1550">
              <a:latin typeface="Times New Roman"/>
              <a:cs typeface="Times New Roman"/>
            </a:endParaRPr>
          </a:p>
          <a:p>
            <a:pPr marL="201295" marR="208915" indent="-189230">
              <a:lnSpc>
                <a:spcPts val="1500"/>
              </a:lnSpc>
              <a:spcBef>
                <a:spcPts val="83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>
                <a:latin typeface="Times New Roman"/>
                <a:cs typeface="Times New Roman"/>
              </a:rPr>
              <a:t>Truyền </a:t>
            </a:r>
            <a:r>
              <a:rPr dirty="0" sz="1550" spc="5">
                <a:latin typeface="Times New Roman"/>
                <a:cs typeface="Times New Roman"/>
              </a:rPr>
              <a:t>cảm </a:t>
            </a:r>
            <a:r>
              <a:rPr dirty="0" sz="1550" spc="10">
                <a:latin typeface="Times New Roman"/>
                <a:cs typeface="Times New Roman"/>
              </a:rPr>
              <a:t>hứng </a:t>
            </a:r>
            <a:r>
              <a:rPr dirty="0" sz="1550" spc="15">
                <a:latin typeface="Times New Roman"/>
                <a:cs typeface="Times New Roman"/>
              </a:rPr>
              <a:t>va </a:t>
            </a:r>
            <a:r>
              <a:rPr dirty="0" sz="1550" spc="10">
                <a:latin typeface="Times New Roman"/>
                <a:cs typeface="Times New Roman"/>
              </a:rPr>
              <a:t>giảng dạy </a:t>
            </a:r>
            <a:r>
              <a:rPr dirty="0" sz="1550" spc="5">
                <a:latin typeface="Times New Roman"/>
                <a:cs typeface="Times New Roman"/>
              </a:rPr>
              <a:t>cho </a:t>
            </a:r>
            <a:r>
              <a:rPr dirty="0" sz="1550" spc="10">
                <a:latin typeface="Times New Roman"/>
                <a:cs typeface="Times New Roman"/>
              </a:rPr>
              <a:t>3 </a:t>
            </a:r>
            <a:r>
              <a:rPr dirty="0" sz="1550">
                <a:latin typeface="Times New Roman"/>
                <a:cs typeface="Times New Roman"/>
              </a:rPr>
              <a:t>thê </a:t>
            </a:r>
            <a:r>
              <a:rPr dirty="0" sz="1550" spc="10">
                <a:latin typeface="Times New Roman"/>
                <a:cs typeface="Times New Roman"/>
              </a:rPr>
              <a:t>hê nông </a:t>
            </a:r>
            <a:r>
              <a:rPr dirty="0" sz="1550" spc="5">
                <a:latin typeface="Times New Roman"/>
                <a:cs typeface="Times New Roman"/>
              </a:rPr>
              <a:t>dân hữu</a:t>
            </a:r>
            <a:r>
              <a:rPr dirty="0" sz="1550" spc="-260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cơ  </a:t>
            </a:r>
            <a:r>
              <a:rPr dirty="0" sz="1550" spc="15">
                <a:latin typeface="Times New Roman"/>
                <a:cs typeface="Times New Roman"/>
              </a:rPr>
              <a:t>Ấn</a:t>
            </a:r>
            <a:r>
              <a:rPr dirty="0" sz="1550" spc="-20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Đô.</a:t>
            </a:r>
            <a:endParaRPr sz="1550">
              <a:latin typeface="Times New Roman"/>
              <a:cs typeface="Times New Roman"/>
            </a:endParaRPr>
          </a:p>
          <a:p>
            <a:pPr marL="201295" marR="464184" indent="-189230">
              <a:lnSpc>
                <a:spcPts val="1510"/>
              </a:lnSpc>
              <a:spcBef>
                <a:spcPts val="82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10">
                <a:latin typeface="Times New Roman"/>
                <a:cs typeface="Times New Roman"/>
              </a:rPr>
              <a:t>Công khai phản </a:t>
            </a:r>
            <a:r>
              <a:rPr dirty="0" sz="1550" spc="5">
                <a:latin typeface="Times New Roman"/>
                <a:cs typeface="Times New Roman"/>
              </a:rPr>
              <a:t>đối </a:t>
            </a:r>
            <a:r>
              <a:rPr dirty="0" sz="1550">
                <a:latin typeface="Times New Roman"/>
                <a:cs typeface="Times New Roman"/>
              </a:rPr>
              <a:t>các </a:t>
            </a:r>
            <a:r>
              <a:rPr dirty="0" sz="1550" spc="10">
                <a:latin typeface="Times New Roman"/>
                <a:cs typeface="Times New Roman"/>
              </a:rPr>
              <a:t>chính </a:t>
            </a:r>
            <a:r>
              <a:rPr dirty="0" sz="1550">
                <a:latin typeface="Times New Roman"/>
                <a:cs typeface="Times New Roman"/>
              </a:rPr>
              <a:t>sách </a:t>
            </a:r>
            <a:r>
              <a:rPr dirty="0" sz="1550" spc="10">
                <a:latin typeface="Times New Roman"/>
                <a:cs typeface="Times New Roman"/>
              </a:rPr>
              <a:t>trong cuộc </a:t>
            </a:r>
            <a:r>
              <a:rPr dirty="0" sz="1550" spc="5">
                <a:latin typeface="Times New Roman"/>
                <a:cs typeface="Times New Roman"/>
              </a:rPr>
              <a:t>Cách</a:t>
            </a:r>
            <a:r>
              <a:rPr dirty="0" sz="1550" spc="-260">
                <a:latin typeface="Times New Roman"/>
                <a:cs typeface="Times New Roman"/>
              </a:rPr>
              <a:t> </a:t>
            </a:r>
            <a:r>
              <a:rPr dirty="0" sz="1550" spc="5">
                <a:latin typeface="Times New Roman"/>
                <a:cs typeface="Times New Roman"/>
              </a:rPr>
              <a:t>mạng  </a:t>
            </a:r>
            <a:r>
              <a:rPr dirty="0" sz="1550" spc="10">
                <a:latin typeface="Times New Roman"/>
                <a:cs typeface="Times New Roman"/>
              </a:rPr>
              <a:t>xanh.</a:t>
            </a:r>
            <a:endParaRPr sz="1550">
              <a:latin typeface="Times New Roman"/>
              <a:cs typeface="Times New Roman"/>
            </a:endParaRPr>
          </a:p>
          <a:p>
            <a:pPr marL="201295" indent="-189230">
              <a:lnSpc>
                <a:spcPct val="100000"/>
              </a:lnSpc>
              <a:spcBef>
                <a:spcPts val="47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5">
                <a:latin typeface="Times New Roman"/>
                <a:cs typeface="Times New Roman"/>
              </a:rPr>
              <a:t>Được trao giải </a:t>
            </a:r>
            <a:r>
              <a:rPr dirty="0" sz="1550" spc="15">
                <a:latin typeface="Times New Roman"/>
                <a:cs typeface="Times New Roman"/>
              </a:rPr>
              <a:t>“One </a:t>
            </a:r>
            <a:r>
              <a:rPr dirty="0" sz="1550" spc="5">
                <a:latin typeface="Times New Roman"/>
                <a:cs typeface="Times New Roman"/>
              </a:rPr>
              <a:t>World </a:t>
            </a:r>
            <a:r>
              <a:rPr dirty="0" sz="1550">
                <a:latin typeface="Times New Roman"/>
                <a:cs typeface="Times New Roman"/>
              </a:rPr>
              <a:t>Lifetime </a:t>
            </a:r>
            <a:r>
              <a:rPr dirty="0" sz="1550" spc="5">
                <a:latin typeface="Times New Roman"/>
                <a:cs typeface="Times New Roman"/>
              </a:rPr>
              <a:t>Achievement” -</a:t>
            </a:r>
            <a:r>
              <a:rPr dirty="0" sz="1550" spc="-145">
                <a:latin typeface="Times New Roman"/>
                <a:cs typeface="Times New Roman"/>
              </a:rPr>
              <a:t> </a:t>
            </a:r>
            <a:r>
              <a:rPr dirty="0" sz="1550" spc="10">
                <a:latin typeface="Times New Roman"/>
                <a:cs typeface="Times New Roman"/>
              </a:rPr>
              <a:t>2010</a:t>
            </a:r>
            <a:endParaRPr sz="15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700">
              <a:latin typeface="Times New Roman"/>
              <a:cs typeface="Times New Roman"/>
            </a:endParaRPr>
          </a:p>
          <a:p>
            <a:pPr marL="1343025" marR="50165" indent="-1263650">
              <a:lnSpc>
                <a:spcPts val="1500"/>
              </a:lnSpc>
              <a:spcBef>
                <a:spcPts val="1190"/>
              </a:spcBef>
            </a:pPr>
            <a:r>
              <a:rPr dirty="0" sz="1550" spc="10" b="1" i="1">
                <a:latin typeface="Times New Roman"/>
                <a:cs typeface="Times New Roman"/>
              </a:rPr>
              <a:t>“Sức </a:t>
            </a:r>
            <a:r>
              <a:rPr dirty="0" sz="1550" spc="15" b="1" i="1">
                <a:latin typeface="Times New Roman"/>
                <a:cs typeface="Times New Roman"/>
              </a:rPr>
              <a:t>khỏe </a:t>
            </a:r>
            <a:r>
              <a:rPr dirty="0" sz="1550" spc="5" b="1" i="1">
                <a:latin typeface="Times New Roman"/>
                <a:cs typeface="Times New Roman"/>
              </a:rPr>
              <a:t>của đất, </a:t>
            </a:r>
            <a:r>
              <a:rPr dirty="0" sz="1550" spc="10" b="1" i="1">
                <a:latin typeface="Times New Roman"/>
                <a:cs typeface="Times New Roman"/>
              </a:rPr>
              <a:t>cây </a:t>
            </a:r>
            <a:r>
              <a:rPr dirty="0" sz="1550" spc="5" b="1" i="1">
                <a:latin typeface="Times New Roman"/>
                <a:cs typeface="Times New Roman"/>
              </a:rPr>
              <a:t>trồng, </a:t>
            </a:r>
            <a:r>
              <a:rPr dirty="0" sz="1550" spc="10" b="1" i="1">
                <a:latin typeface="Times New Roman"/>
                <a:cs typeface="Times New Roman"/>
              </a:rPr>
              <a:t>vật nuôi </a:t>
            </a:r>
            <a:r>
              <a:rPr dirty="0" sz="1550" spc="5" b="1" i="1">
                <a:latin typeface="Times New Roman"/>
                <a:cs typeface="Times New Roman"/>
              </a:rPr>
              <a:t>va </a:t>
            </a:r>
            <a:r>
              <a:rPr dirty="0" sz="1550" spc="10" b="1" i="1">
                <a:latin typeface="Times New Roman"/>
                <a:cs typeface="Times New Roman"/>
              </a:rPr>
              <a:t>con </a:t>
            </a:r>
            <a:r>
              <a:rPr dirty="0" sz="1550" spc="5" b="1" i="1">
                <a:latin typeface="Times New Roman"/>
                <a:cs typeface="Times New Roman"/>
              </a:rPr>
              <a:t>người là </a:t>
            </a:r>
            <a:r>
              <a:rPr dirty="0" sz="1550" spc="10" b="1" i="1">
                <a:latin typeface="Times New Roman"/>
                <a:cs typeface="Times New Roman"/>
              </a:rPr>
              <a:t>một</a:t>
            </a:r>
            <a:r>
              <a:rPr dirty="0" sz="1550" spc="-245" b="1" i="1">
                <a:latin typeface="Times New Roman"/>
                <a:cs typeface="Times New Roman"/>
              </a:rPr>
              <a:t> </a:t>
            </a:r>
            <a:r>
              <a:rPr dirty="0" sz="1550" spc="5" b="1" i="1">
                <a:latin typeface="Times New Roman"/>
                <a:cs typeface="Times New Roman"/>
              </a:rPr>
              <a:t>thê  </a:t>
            </a:r>
            <a:r>
              <a:rPr dirty="0" sz="1550" spc="5" b="1" i="1">
                <a:latin typeface="Times New Roman"/>
                <a:cs typeface="Times New Roman"/>
              </a:rPr>
              <a:t>thống </a:t>
            </a:r>
            <a:r>
              <a:rPr dirty="0" sz="1550" spc="10" b="1" i="1">
                <a:latin typeface="Times New Roman"/>
                <a:cs typeface="Times New Roman"/>
              </a:rPr>
              <a:t>nhất không </a:t>
            </a:r>
            <a:r>
              <a:rPr dirty="0" sz="1550" spc="5" b="1" i="1">
                <a:latin typeface="Times New Roman"/>
                <a:cs typeface="Times New Roman"/>
              </a:rPr>
              <a:t>thể tách</a:t>
            </a:r>
            <a:r>
              <a:rPr dirty="0" sz="1550" spc="-75" b="1" i="1">
                <a:latin typeface="Times New Roman"/>
                <a:cs typeface="Times New Roman"/>
              </a:rPr>
              <a:t> </a:t>
            </a:r>
            <a:r>
              <a:rPr dirty="0" sz="1550" spc="5" b="1" i="1">
                <a:latin typeface="Times New Roman"/>
                <a:cs typeface="Times New Roman"/>
              </a:rPr>
              <a:t>rời.”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1057655"/>
            <a:ext cx="3570731" cy="56586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192523" y="2802635"/>
            <a:ext cx="5204460" cy="0"/>
          </a:xfrm>
          <a:custGeom>
            <a:avLst/>
            <a:gdLst/>
            <a:ahLst/>
            <a:cxnLst/>
            <a:rect l="l" t="t" r="r" b="b"/>
            <a:pathLst>
              <a:path w="5204459" h="0">
                <a:moveTo>
                  <a:pt x="0" y="0"/>
                </a:moveTo>
                <a:lnTo>
                  <a:pt x="5204459" y="0"/>
                </a:lnTo>
              </a:path>
            </a:pathLst>
          </a:custGeom>
          <a:ln w="15240">
            <a:solidFill>
              <a:srgbClr val="4472C3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59969" y="2165149"/>
            <a:ext cx="4793615" cy="427990"/>
          </a:xfrm>
          <a:prstGeom prst="rect"/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2650" spc="-90" b="0" i="1">
                <a:solidFill>
                  <a:srgbClr val="000000"/>
                </a:solidFill>
                <a:latin typeface="Arial"/>
                <a:cs typeface="Arial"/>
              </a:rPr>
              <a:t>Miền </a:t>
            </a:r>
            <a:r>
              <a:rPr dirty="0" sz="2650" spc="-170" b="0" i="1">
                <a:solidFill>
                  <a:srgbClr val="000000"/>
                </a:solidFill>
                <a:latin typeface="Arial"/>
                <a:cs typeface="Arial"/>
              </a:rPr>
              <a:t>Nam </a:t>
            </a:r>
            <a:r>
              <a:rPr dirty="0" sz="2650" spc="-110" b="0" i="1">
                <a:solidFill>
                  <a:srgbClr val="000000"/>
                </a:solidFill>
                <a:latin typeface="Arial"/>
                <a:cs typeface="Arial"/>
              </a:rPr>
              <a:t>và </a:t>
            </a:r>
            <a:r>
              <a:rPr dirty="0" sz="2650" spc="-140" b="0" i="1">
                <a:solidFill>
                  <a:srgbClr val="000000"/>
                </a:solidFill>
                <a:latin typeface="Arial"/>
                <a:cs typeface="Arial"/>
              </a:rPr>
              <a:t>nông </a:t>
            </a:r>
            <a:r>
              <a:rPr dirty="0" sz="2650" spc="-130" b="0" i="1">
                <a:solidFill>
                  <a:srgbClr val="000000"/>
                </a:solidFill>
                <a:latin typeface="Arial"/>
                <a:cs typeface="Arial"/>
              </a:rPr>
              <a:t>nghiệp </a:t>
            </a:r>
            <a:r>
              <a:rPr dirty="0" sz="2650" spc="-145" b="0" i="1">
                <a:solidFill>
                  <a:srgbClr val="000000"/>
                </a:solidFill>
                <a:latin typeface="Arial"/>
                <a:cs typeface="Arial"/>
              </a:rPr>
              <a:t>sinh</a:t>
            </a:r>
            <a:r>
              <a:rPr dirty="0" sz="2650" spc="-290" b="0" i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650" spc="-35" b="0" i="1">
                <a:solidFill>
                  <a:srgbClr val="000000"/>
                </a:solidFill>
                <a:latin typeface="Arial"/>
                <a:cs typeface="Arial"/>
              </a:rPr>
              <a:t>thái</a:t>
            </a:r>
            <a:endParaRPr sz="265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160074" y="2982878"/>
            <a:ext cx="5031740" cy="2971800"/>
          </a:xfrm>
          <a:prstGeom prst="rect">
            <a:avLst/>
          </a:prstGeom>
        </p:spPr>
        <p:txBody>
          <a:bodyPr wrap="square" lIns="0" tIns="673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30"/>
              </a:spcBef>
            </a:pPr>
            <a:r>
              <a:rPr dirty="0" sz="1650" b="1">
                <a:latin typeface="Times New Roman"/>
                <a:cs typeface="Times New Roman"/>
              </a:rPr>
              <a:t>Ana Maria </a:t>
            </a:r>
            <a:r>
              <a:rPr dirty="0" sz="1650" spc="-5" b="1">
                <a:latin typeface="Times New Roman"/>
                <a:cs typeface="Times New Roman"/>
              </a:rPr>
              <a:t>Primavesi: </a:t>
            </a:r>
            <a:r>
              <a:rPr dirty="0" sz="1650" b="1">
                <a:latin typeface="Times New Roman"/>
                <a:cs typeface="Times New Roman"/>
              </a:rPr>
              <a:t>1920 -</a:t>
            </a:r>
            <a:r>
              <a:rPr dirty="0" sz="1650" spc="-65" b="1">
                <a:latin typeface="Times New Roman"/>
                <a:cs typeface="Times New Roman"/>
              </a:rPr>
              <a:t> </a:t>
            </a:r>
            <a:r>
              <a:rPr dirty="0" sz="1650" b="1">
                <a:latin typeface="Times New Roman"/>
                <a:cs typeface="Times New Roman"/>
              </a:rPr>
              <a:t>2020</a:t>
            </a:r>
            <a:endParaRPr sz="1650">
              <a:latin typeface="Times New Roman"/>
              <a:cs typeface="Times New Roman"/>
            </a:endParaRPr>
          </a:p>
          <a:p>
            <a:pPr marL="201295" indent="-189230">
              <a:lnSpc>
                <a:spcPct val="100000"/>
              </a:lnSpc>
              <a:spcBef>
                <a:spcPts val="43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650" spc="-5">
                <a:latin typeface="Times New Roman"/>
                <a:cs typeface="Times New Roman"/>
              </a:rPr>
              <a:t>Làm </a:t>
            </a:r>
            <a:r>
              <a:rPr dirty="0" sz="1650">
                <a:latin typeface="Times New Roman"/>
                <a:cs typeface="Times New Roman"/>
              </a:rPr>
              <a:t>việc va sống </a:t>
            </a:r>
            <a:r>
              <a:rPr dirty="0" sz="1650" spc="-10">
                <a:latin typeface="Times New Roman"/>
                <a:cs typeface="Times New Roman"/>
              </a:rPr>
              <a:t>tại</a:t>
            </a:r>
            <a:r>
              <a:rPr dirty="0" sz="1650" spc="-40">
                <a:latin typeface="Times New Roman"/>
                <a:cs typeface="Times New Roman"/>
              </a:rPr>
              <a:t> </a:t>
            </a:r>
            <a:r>
              <a:rPr dirty="0" sz="1650" spc="-5">
                <a:latin typeface="Times New Roman"/>
                <a:cs typeface="Times New Roman"/>
              </a:rPr>
              <a:t>Brazil</a:t>
            </a:r>
            <a:endParaRPr sz="1650">
              <a:latin typeface="Times New Roman"/>
              <a:cs typeface="Times New Roman"/>
            </a:endParaRPr>
          </a:p>
          <a:p>
            <a:pPr marL="201295" marR="98425" indent="-189230">
              <a:lnSpc>
                <a:spcPts val="1580"/>
              </a:lnSpc>
              <a:spcBef>
                <a:spcPts val="80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650">
                <a:latin typeface="Times New Roman"/>
                <a:cs typeface="Times New Roman"/>
              </a:rPr>
              <a:t>Là </a:t>
            </a:r>
            <a:r>
              <a:rPr dirty="0" sz="1650" spc="-5">
                <a:latin typeface="Times New Roman"/>
                <a:cs typeface="Times New Roman"/>
              </a:rPr>
              <a:t>một </a:t>
            </a:r>
            <a:r>
              <a:rPr dirty="0" sz="1650" spc="5">
                <a:latin typeface="Times New Roman"/>
                <a:cs typeface="Times New Roman"/>
              </a:rPr>
              <a:t>phát </a:t>
            </a:r>
            <a:r>
              <a:rPr dirty="0" sz="1650">
                <a:latin typeface="Times New Roman"/>
                <a:cs typeface="Times New Roman"/>
              </a:rPr>
              <a:t>ngôn </a:t>
            </a:r>
            <a:r>
              <a:rPr dirty="0" sz="1650" spc="-5">
                <a:latin typeface="Times New Roman"/>
                <a:cs typeface="Times New Roman"/>
              </a:rPr>
              <a:t>viên đầy thuyết </a:t>
            </a:r>
            <a:r>
              <a:rPr dirty="0" sz="1650">
                <a:latin typeface="Times New Roman"/>
                <a:cs typeface="Times New Roman"/>
              </a:rPr>
              <a:t>phục </a:t>
            </a:r>
            <a:r>
              <a:rPr dirty="0" sz="1650" spc="-5">
                <a:latin typeface="Times New Roman"/>
                <a:cs typeface="Times New Roman"/>
              </a:rPr>
              <a:t>của </a:t>
            </a:r>
            <a:r>
              <a:rPr dirty="0" sz="1650">
                <a:latin typeface="Times New Roman"/>
                <a:cs typeface="Times New Roman"/>
              </a:rPr>
              <a:t>nông</a:t>
            </a:r>
            <a:r>
              <a:rPr dirty="0" sz="1650" spc="-70">
                <a:latin typeface="Times New Roman"/>
                <a:cs typeface="Times New Roman"/>
              </a:rPr>
              <a:t> </a:t>
            </a:r>
            <a:r>
              <a:rPr dirty="0" sz="1650">
                <a:latin typeface="Times New Roman"/>
                <a:cs typeface="Times New Roman"/>
              </a:rPr>
              <a:t>nghiệp  sinh </a:t>
            </a:r>
            <a:r>
              <a:rPr dirty="0" sz="1650" spc="-5">
                <a:latin typeface="Times New Roman"/>
                <a:cs typeface="Times New Roman"/>
              </a:rPr>
              <a:t>thái </a:t>
            </a:r>
            <a:r>
              <a:rPr dirty="0" sz="1650">
                <a:latin typeface="Times New Roman"/>
                <a:cs typeface="Times New Roman"/>
              </a:rPr>
              <a:t>va </a:t>
            </a:r>
            <a:r>
              <a:rPr dirty="0" sz="1650" spc="-5">
                <a:latin typeface="Times New Roman"/>
                <a:cs typeface="Times New Roman"/>
              </a:rPr>
              <a:t>đất</a:t>
            </a:r>
            <a:r>
              <a:rPr dirty="0" sz="1650" spc="-35">
                <a:latin typeface="Times New Roman"/>
                <a:cs typeface="Times New Roman"/>
              </a:rPr>
              <a:t> </a:t>
            </a:r>
            <a:r>
              <a:rPr dirty="0" sz="1650">
                <a:latin typeface="Times New Roman"/>
                <a:cs typeface="Times New Roman"/>
              </a:rPr>
              <a:t>sống.</a:t>
            </a:r>
            <a:endParaRPr sz="1650">
              <a:latin typeface="Times New Roman"/>
              <a:cs typeface="Times New Roman"/>
            </a:endParaRPr>
          </a:p>
          <a:p>
            <a:pPr algn="just" marL="201295" marR="168275" indent="-189230">
              <a:lnSpc>
                <a:spcPts val="1580"/>
              </a:lnSpc>
              <a:spcBef>
                <a:spcPts val="84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650" spc="5">
                <a:latin typeface="Times New Roman"/>
                <a:cs typeface="Times New Roman"/>
              </a:rPr>
              <a:t>“Quản </a:t>
            </a:r>
            <a:r>
              <a:rPr dirty="0" sz="1650">
                <a:latin typeface="Times New Roman"/>
                <a:cs typeface="Times New Roman"/>
              </a:rPr>
              <a:t>ly </a:t>
            </a:r>
            <a:r>
              <a:rPr dirty="0" sz="1650" spc="-5">
                <a:latin typeface="Times New Roman"/>
                <a:cs typeface="Times New Roman"/>
              </a:rPr>
              <a:t>đất </a:t>
            </a:r>
            <a:r>
              <a:rPr dirty="0" sz="1650">
                <a:latin typeface="Times New Roman"/>
                <a:cs typeface="Times New Roman"/>
              </a:rPr>
              <a:t>sinh học” (Manejo </a:t>
            </a:r>
            <a:r>
              <a:rPr dirty="0" sz="1650" spc="-5">
                <a:latin typeface="Times New Roman"/>
                <a:cs typeface="Times New Roman"/>
              </a:rPr>
              <a:t>ecológico </a:t>
            </a:r>
            <a:r>
              <a:rPr dirty="0" sz="1650">
                <a:latin typeface="Times New Roman"/>
                <a:cs typeface="Times New Roman"/>
              </a:rPr>
              <a:t>do solo)</a:t>
            </a:r>
            <a:r>
              <a:rPr dirty="0" sz="1650" spc="-160">
                <a:latin typeface="Times New Roman"/>
                <a:cs typeface="Times New Roman"/>
              </a:rPr>
              <a:t> </a:t>
            </a:r>
            <a:r>
              <a:rPr dirty="0" sz="1650" spc="-10">
                <a:latin typeface="Times New Roman"/>
                <a:cs typeface="Times New Roman"/>
              </a:rPr>
              <a:t>một  </a:t>
            </a:r>
            <a:r>
              <a:rPr dirty="0" sz="1650">
                <a:latin typeface="Times New Roman"/>
                <a:cs typeface="Times New Roman"/>
              </a:rPr>
              <a:t>cuộc cách </a:t>
            </a:r>
            <a:r>
              <a:rPr dirty="0" sz="1650" spc="-5">
                <a:latin typeface="Times New Roman"/>
                <a:cs typeface="Times New Roman"/>
              </a:rPr>
              <a:t>mạng </a:t>
            </a:r>
            <a:r>
              <a:rPr dirty="0" sz="1650">
                <a:latin typeface="Times New Roman"/>
                <a:cs typeface="Times New Roman"/>
              </a:rPr>
              <a:t>trong nông nghiệp sinh học nhiệt </a:t>
            </a:r>
            <a:r>
              <a:rPr dirty="0" sz="1650" spc="-5">
                <a:latin typeface="Times New Roman"/>
                <a:cs typeface="Times New Roman"/>
              </a:rPr>
              <a:t>đới</a:t>
            </a:r>
            <a:r>
              <a:rPr dirty="0" sz="1650" spc="-170">
                <a:latin typeface="Times New Roman"/>
                <a:cs typeface="Times New Roman"/>
              </a:rPr>
              <a:t> </a:t>
            </a:r>
            <a:r>
              <a:rPr dirty="0" sz="1650">
                <a:latin typeface="Times New Roman"/>
                <a:cs typeface="Times New Roman"/>
              </a:rPr>
              <a:t>ở  Châu </a:t>
            </a:r>
            <a:r>
              <a:rPr dirty="0" sz="1650" spc="10">
                <a:latin typeface="Times New Roman"/>
                <a:cs typeface="Times New Roman"/>
              </a:rPr>
              <a:t>Mỹ </a:t>
            </a:r>
            <a:r>
              <a:rPr dirty="0" sz="1650" spc="-10">
                <a:latin typeface="Times New Roman"/>
                <a:cs typeface="Times New Roman"/>
              </a:rPr>
              <a:t>La </a:t>
            </a:r>
            <a:r>
              <a:rPr dirty="0" sz="1650">
                <a:latin typeface="Times New Roman"/>
                <a:cs typeface="Times New Roman"/>
              </a:rPr>
              <a:t>–</a:t>
            </a:r>
            <a:r>
              <a:rPr dirty="0" sz="1650" spc="-35">
                <a:latin typeface="Times New Roman"/>
                <a:cs typeface="Times New Roman"/>
              </a:rPr>
              <a:t> </a:t>
            </a:r>
            <a:r>
              <a:rPr dirty="0" sz="1650" spc="-5">
                <a:latin typeface="Times New Roman"/>
                <a:cs typeface="Times New Roman"/>
              </a:rPr>
              <a:t>tinh.</a:t>
            </a:r>
            <a:endParaRPr sz="1650">
              <a:latin typeface="Times New Roman"/>
              <a:cs typeface="Times New Roman"/>
            </a:endParaRPr>
          </a:p>
          <a:p>
            <a:pPr algn="just" marL="201295" indent="-189230">
              <a:lnSpc>
                <a:spcPct val="100000"/>
              </a:lnSpc>
              <a:spcBef>
                <a:spcPts val="45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650">
                <a:latin typeface="Times New Roman"/>
                <a:cs typeface="Times New Roman"/>
              </a:rPr>
              <a:t>Đạt giải thưởng </a:t>
            </a:r>
            <a:r>
              <a:rPr dirty="0" sz="1650" spc="5">
                <a:latin typeface="Times New Roman"/>
                <a:cs typeface="Times New Roman"/>
              </a:rPr>
              <a:t>“One </a:t>
            </a:r>
            <a:r>
              <a:rPr dirty="0" sz="1650" spc="-5">
                <a:latin typeface="Times New Roman"/>
                <a:cs typeface="Times New Roman"/>
              </a:rPr>
              <a:t>World” </a:t>
            </a:r>
            <a:r>
              <a:rPr dirty="0" sz="1650">
                <a:latin typeface="Times New Roman"/>
                <a:cs typeface="Times New Roman"/>
              </a:rPr>
              <a:t>năm</a:t>
            </a:r>
            <a:r>
              <a:rPr dirty="0" sz="1650" spc="-114">
                <a:latin typeface="Times New Roman"/>
                <a:cs typeface="Times New Roman"/>
              </a:rPr>
              <a:t> </a:t>
            </a:r>
            <a:r>
              <a:rPr dirty="0" sz="1650">
                <a:latin typeface="Times New Roman"/>
                <a:cs typeface="Times New Roman"/>
              </a:rPr>
              <a:t>2012.</a:t>
            </a:r>
            <a:endParaRPr sz="16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>
              <a:latin typeface="Times New Roman"/>
              <a:cs typeface="Times New Roman"/>
            </a:endParaRPr>
          </a:p>
          <a:p>
            <a:pPr marL="861060" marR="5080" indent="-574675">
              <a:lnSpc>
                <a:spcPts val="1580"/>
              </a:lnSpc>
              <a:spcBef>
                <a:spcPts val="1150"/>
              </a:spcBef>
            </a:pPr>
            <a:r>
              <a:rPr dirty="0" sz="1650" b="1" i="1">
                <a:latin typeface="Times New Roman"/>
                <a:cs typeface="Times New Roman"/>
              </a:rPr>
              <a:t>“Nếu môi trường </a:t>
            </a:r>
            <a:r>
              <a:rPr dirty="0" sz="1650" spc="5" b="1" i="1">
                <a:latin typeface="Times New Roman"/>
                <a:cs typeface="Times New Roman"/>
              </a:rPr>
              <a:t>và </a:t>
            </a:r>
            <a:r>
              <a:rPr dirty="0" sz="1650" b="1" i="1">
                <a:latin typeface="Times New Roman"/>
                <a:cs typeface="Times New Roman"/>
              </a:rPr>
              <a:t>nền </a:t>
            </a:r>
            <a:r>
              <a:rPr dirty="0" sz="1650" spc="5" b="1" i="1">
                <a:latin typeface="Times New Roman"/>
                <a:cs typeface="Times New Roman"/>
              </a:rPr>
              <a:t>nông </a:t>
            </a:r>
            <a:r>
              <a:rPr dirty="0" sz="1650" spc="-5" b="1" i="1">
                <a:latin typeface="Times New Roman"/>
                <a:cs typeface="Times New Roman"/>
              </a:rPr>
              <a:t>nghiệp </a:t>
            </a:r>
            <a:r>
              <a:rPr dirty="0" sz="1650" b="1" i="1">
                <a:latin typeface="Times New Roman"/>
                <a:cs typeface="Times New Roman"/>
              </a:rPr>
              <a:t>không hồi</a:t>
            </a:r>
            <a:r>
              <a:rPr dirty="0" sz="1650" spc="-185" b="1" i="1">
                <a:latin typeface="Times New Roman"/>
                <a:cs typeface="Times New Roman"/>
              </a:rPr>
              <a:t> </a:t>
            </a:r>
            <a:r>
              <a:rPr dirty="0" sz="1650" spc="-5" b="1" i="1">
                <a:latin typeface="Times New Roman"/>
                <a:cs typeface="Times New Roman"/>
              </a:rPr>
              <a:t>phục,  </a:t>
            </a:r>
            <a:r>
              <a:rPr dirty="0" sz="1650" b="1" i="1">
                <a:latin typeface="Times New Roman"/>
                <a:cs typeface="Times New Roman"/>
              </a:rPr>
              <a:t>chúng ta sẽ không thể chống </a:t>
            </a:r>
            <a:r>
              <a:rPr dirty="0" sz="1650" spc="-5" b="1" i="1">
                <a:latin typeface="Times New Roman"/>
                <a:cs typeface="Times New Roman"/>
              </a:rPr>
              <a:t>lại </a:t>
            </a:r>
            <a:r>
              <a:rPr dirty="0" sz="1650" b="1" i="1">
                <a:latin typeface="Times New Roman"/>
                <a:cs typeface="Times New Roman"/>
              </a:rPr>
              <a:t>nạn</a:t>
            </a:r>
            <a:r>
              <a:rPr dirty="0" sz="1650" spc="-140" b="1" i="1">
                <a:latin typeface="Times New Roman"/>
                <a:cs typeface="Times New Roman"/>
              </a:rPr>
              <a:t> </a:t>
            </a:r>
            <a:r>
              <a:rPr dirty="0" sz="1650" spc="-5" b="1" i="1">
                <a:latin typeface="Times New Roman"/>
                <a:cs typeface="Times New Roman"/>
              </a:rPr>
              <a:t>đói”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1057655"/>
            <a:ext cx="3570731" cy="56586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192523" y="2802635"/>
            <a:ext cx="5204460" cy="0"/>
          </a:xfrm>
          <a:custGeom>
            <a:avLst/>
            <a:gdLst/>
            <a:ahLst/>
            <a:cxnLst/>
            <a:rect l="l" t="t" r="r" b="b"/>
            <a:pathLst>
              <a:path w="5204459" h="0">
                <a:moveTo>
                  <a:pt x="0" y="0"/>
                </a:moveTo>
                <a:lnTo>
                  <a:pt x="5204459" y="0"/>
                </a:lnTo>
              </a:path>
            </a:pathLst>
          </a:custGeom>
          <a:ln w="15240">
            <a:solidFill>
              <a:srgbClr val="4472C3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59927" y="2005069"/>
            <a:ext cx="4740910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-120" b="0" i="1">
                <a:solidFill>
                  <a:srgbClr val="000000"/>
                </a:solidFill>
                <a:latin typeface="Arial"/>
                <a:cs typeface="Arial"/>
              </a:rPr>
              <a:t>“Người </a:t>
            </a:r>
            <a:r>
              <a:rPr dirty="0" sz="3600" spc="-95" b="0" i="1">
                <a:solidFill>
                  <a:srgbClr val="000000"/>
                </a:solidFill>
                <a:latin typeface="Arial"/>
                <a:cs typeface="Arial"/>
              </a:rPr>
              <a:t>cây” </a:t>
            </a:r>
            <a:r>
              <a:rPr dirty="0" sz="3600" spc="-204" b="0" i="1">
                <a:solidFill>
                  <a:srgbClr val="000000"/>
                </a:solidFill>
                <a:latin typeface="Arial"/>
                <a:cs typeface="Arial"/>
              </a:rPr>
              <a:t>của </a:t>
            </a:r>
            <a:r>
              <a:rPr dirty="0" sz="3600" spc="-290" b="0" i="1">
                <a:solidFill>
                  <a:srgbClr val="000000"/>
                </a:solidFill>
                <a:latin typeface="Arial"/>
                <a:cs typeface="Arial"/>
              </a:rPr>
              <a:t>Châu</a:t>
            </a:r>
            <a:r>
              <a:rPr dirty="0" sz="3600" spc="-459" b="0" i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600" spc="-245" b="0" i="1">
                <a:solidFill>
                  <a:srgbClr val="000000"/>
                </a:solidFill>
                <a:latin typeface="Arial"/>
                <a:cs typeface="Arial"/>
              </a:rPr>
              <a:t>Phi</a:t>
            </a:r>
            <a:endParaRPr sz="3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160044" y="2985683"/>
            <a:ext cx="5233035" cy="3086100"/>
          </a:xfrm>
          <a:prstGeom prst="rect">
            <a:avLst/>
          </a:prstGeom>
        </p:spPr>
        <p:txBody>
          <a:bodyPr wrap="square" lIns="0" tIns="749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90"/>
              </a:spcBef>
            </a:pPr>
            <a:r>
              <a:rPr dirty="0" sz="1400" b="1">
                <a:latin typeface="Times New Roman"/>
                <a:cs typeface="Times New Roman"/>
              </a:rPr>
              <a:t>Robert </a:t>
            </a:r>
            <a:r>
              <a:rPr dirty="0" sz="1400" spc="-5" b="1">
                <a:latin typeface="Times New Roman"/>
                <a:cs typeface="Times New Roman"/>
              </a:rPr>
              <a:t>Mazibuko: </a:t>
            </a:r>
            <a:r>
              <a:rPr dirty="0" sz="1400" spc="5" b="1">
                <a:latin typeface="Times New Roman"/>
                <a:cs typeface="Times New Roman"/>
              </a:rPr>
              <a:t>1904 </a:t>
            </a:r>
            <a:r>
              <a:rPr dirty="0" sz="1400" b="1">
                <a:latin typeface="Times New Roman"/>
                <a:cs typeface="Times New Roman"/>
              </a:rPr>
              <a:t>-</a:t>
            </a:r>
            <a:r>
              <a:rPr dirty="0" sz="1400" spc="-50" b="1">
                <a:latin typeface="Times New Roman"/>
                <a:cs typeface="Times New Roman"/>
              </a:rPr>
              <a:t> </a:t>
            </a:r>
            <a:r>
              <a:rPr dirty="0" sz="1400" spc="5" b="1">
                <a:latin typeface="Times New Roman"/>
                <a:cs typeface="Times New Roman"/>
              </a:rPr>
              <a:t>1994</a:t>
            </a:r>
            <a:endParaRPr sz="1400">
              <a:latin typeface="Times New Roman"/>
              <a:cs typeface="Times New Roman"/>
            </a:endParaRPr>
          </a:p>
          <a:p>
            <a:pPr marL="201295" indent="-189230">
              <a:lnSpc>
                <a:spcPct val="100000"/>
              </a:lnSpc>
              <a:spcBef>
                <a:spcPts val="49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400">
                <a:latin typeface="Times New Roman"/>
                <a:cs typeface="Times New Roman"/>
              </a:rPr>
              <a:t>Người tiên </a:t>
            </a:r>
            <a:r>
              <a:rPr dirty="0" sz="1400" spc="5">
                <a:latin typeface="Times New Roman"/>
                <a:cs typeface="Times New Roman"/>
              </a:rPr>
              <a:t>phong </a:t>
            </a:r>
            <a:r>
              <a:rPr dirty="0" sz="1400">
                <a:latin typeface="Times New Roman"/>
                <a:cs typeface="Times New Roman"/>
              </a:rPr>
              <a:t>của </a:t>
            </a:r>
            <a:r>
              <a:rPr dirty="0" sz="1400" spc="5">
                <a:latin typeface="Times New Roman"/>
                <a:cs typeface="Times New Roman"/>
              </a:rPr>
              <a:t>phong </a:t>
            </a:r>
            <a:r>
              <a:rPr dirty="0" sz="1400">
                <a:latin typeface="Times New Roman"/>
                <a:cs typeface="Times New Roman"/>
              </a:rPr>
              <a:t>trào nông nghiệp hữu cơ </a:t>
            </a:r>
            <a:r>
              <a:rPr dirty="0" sz="1400" spc="-5">
                <a:latin typeface="Times New Roman"/>
                <a:cs typeface="Times New Roman"/>
              </a:rPr>
              <a:t>Nam</a:t>
            </a:r>
            <a:r>
              <a:rPr dirty="0" sz="1400" spc="-200">
                <a:latin typeface="Times New Roman"/>
                <a:cs typeface="Times New Roman"/>
              </a:rPr>
              <a:t> </a:t>
            </a:r>
            <a:r>
              <a:rPr dirty="0" sz="1400">
                <a:latin typeface="Times New Roman"/>
                <a:cs typeface="Times New Roman"/>
              </a:rPr>
              <a:t>Phi.</a:t>
            </a:r>
            <a:endParaRPr sz="1400">
              <a:latin typeface="Times New Roman"/>
              <a:cs typeface="Times New Roman"/>
            </a:endParaRPr>
          </a:p>
          <a:p>
            <a:pPr marL="201295" indent="-189230">
              <a:lnSpc>
                <a:spcPct val="100000"/>
              </a:lnSpc>
              <a:spcBef>
                <a:spcPts val="49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400" spc="-5">
                <a:latin typeface="Times New Roman"/>
                <a:cs typeface="Times New Roman"/>
              </a:rPr>
              <a:t>Kết </a:t>
            </a:r>
            <a:r>
              <a:rPr dirty="0" sz="1400" spc="5">
                <a:latin typeface="Times New Roman"/>
                <a:cs typeface="Times New Roman"/>
              </a:rPr>
              <a:t>nối với </a:t>
            </a:r>
            <a:r>
              <a:rPr dirty="0" sz="1400" spc="-5">
                <a:latin typeface="Times New Roman"/>
                <a:cs typeface="Times New Roman"/>
              </a:rPr>
              <a:t>Hiệp </a:t>
            </a:r>
            <a:r>
              <a:rPr dirty="0" sz="1400">
                <a:latin typeface="Times New Roman"/>
                <a:cs typeface="Times New Roman"/>
              </a:rPr>
              <a:t>hội </a:t>
            </a:r>
            <a:r>
              <a:rPr dirty="0" sz="1400" spc="-5">
                <a:latin typeface="Times New Roman"/>
                <a:cs typeface="Times New Roman"/>
              </a:rPr>
              <a:t>Đất Nam </a:t>
            </a:r>
            <a:r>
              <a:rPr dirty="0" sz="1400">
                <a:latin typeface="Times New Roman"/>
                <a:cs typeface="Times New Roman"/>
              </a:rPr>
              <a:t>Phi – thành viên sáng lập của</a:t>
            </a:r>
            <a:r>
              <a:rPr dirty="0" sz="1400" spc="-130">
                <a:latin typeface="Times New Roman"/>
                <a:cs typeface="Times New Roman"/>
              </a:rPr>
              <a:t> </a:t>
            </a:r>
            <a:r>
              <a:rPr dirty="0" sz="1400" spc="-5">
                <a:latin typeface="Times New Roman"/>
                <a:cs typeface="Times New Roman"/>
              </a:rPr>
              <a:t>IFOAM</a:t>
            </a:r>
            <a:endParaRPr sz="1400">
              <a:latin typeface="Times New Roman"/>
              <a:cs typeface="Times New Roman"/>
            </a:endParaRPr>
          </a:p>
          <a:p>
            <a:pPr marL="201295" marR="5080" indent="-189230">
              <a:lnSpc>
                <a:spcPts val="1340"/>
              </a:lnSpc>
              <a:spcBef>
                <a:spcPts val="82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400">
                <a:latin typeface="Times New Roman"/>
                <a:cs typeface="Times New Roman"/>
              </a:rPr>
              <a:t>Tin rằng </a:t>
            </a:r>
            <a:r>
              <a:rPr dirty="0" sz="1400" spc="-10">
                <a:latin typeface="Times New Roman"/>
                <a:cs typeface="Times New Roman"/>
              </a:rPr>
              <a:t>mọi </a:t>
            </a:r>
            <a:r>
              <a:rPr dirty="0" sz="1400" spc="5">
                <a:latin typeface="Times New Roman"/>
                <a:cs typeface="Times New Roman"/>
              </a:rPr>
              <a:t>thư trong tư </a:t>
            </a:r>
            <a:r>
              <a:rPr dirty="0" sz="1400">
                <a:latin typeface="Times New Roman"/>
                <a:cs typeface="Times New Roman"/>
              </a:rPr>
              <a:t>nhiên đều cấu thành </a:t>
            </a:r>
            <a:r>
              <a:rPr dirty="0" sz="1400" spc="-10">
                <a:latin typeface="Times New Roman"/>
                <a:cs typeface="Times New Roman"/>
              </a:rPr>
              <a:t>một </a:t>
            </a:r>
            <a:r>
              <a:rPr dirty="0" sz="1400" spc="5">
                <a:latin typeface="Times New Roman"/>
                <a:cs typeface="Times New Roman"/>
              </a:rPr>
              <a:t>thê </a:t>
            </a:r>
            <a:r>
              <a:rPr dirty="0" sz="1400">
                <a:latin typeface="Times New Roman"/>
                <a:cs typeface="Times New Roman"/>
              </a:rPr>
              <a:t>thống nhất, </a:t>
            </a:r>
            <a:r>
              <a:rPr dirty="0" sz="1400" spc="5">
                <a:latin typeface="Times New Roman"/>
                <a:cs typeface="Times New Roman"/>
              </a:rPr>
              <a:t>va  </a:t>
            </a:r>
            <a:r>
              <a:rPr dirty="0" sz="1400">
                <a:latin typeface="Times New Roman"/>
                <a:cs typeface="Times New Roman"/>
              </a:rPr>
              <a:t>quan </a:t>
            </a:r>
            <a:r>
              <a:rPr dirty="0" sz="1400" spc="-5">
                <a:latin typeface="Times New Roman"/>
                <a:cs typeface="Times New Roman"/>
              </a:rPr>
              <a:t>tâm </a:t>
            </a:r>
            <a:r>
              <a:rPr dirty="0" sz="1400">
                <a:latin typeface="Times New Roman"/>
                <a:cs typeface="Times New Roman"/>
              </a:rPr>
              <a:t>đến </a:t>
            </a:r>
            <a:r>
              <a:rPr dirty="0" sz="1400" spc="-15">
                <a:latin typeface="Times New Roman"/>
                <a:cs typeface="Times New Roman"/>
              </a:rPr>
              <a:t>Trái </a:t>
            </a:r>
            <a:r>
              <a:rPr dirty="0" sz="1400" spc="-5">
                <a:latin typeface="Times New Roman"/>
                <a:cs typeface="Times New Roman"/>
              </a:rPr>
              <a:t>Đất </a:t>
            </a:r>
            <a:r>
              <a:rPr dirty="0" sz="1400">
                <a:latin typeface="Times New Roman"/>
                <a:cs typeface="Times New Roman"/>
              </a:rPr>
              <a:t>này là </a:t>
            </a:r>
            <a:r>
              <a:rPr dirty="0" sz="1400" spc="-5">
                <a:latin typeface="Times New Roman"/>
                <a:cs typeface="Times New Roman"/>
              </a:rPr>
              <a:t>cách </a:t>
            </a:r>
            <a:r>
              <a:rPr dirty="0" sz="1400" spc="5">
                <a:latin typeface="Times New Roman"/>
                <a:cs typeface="Times New Roman"/>
              </a:rPr>
              <a:t>duy </a:t>
            </a:r>
            <a:r>
              <a:rPr dirty="0" sz="1400">
                <a:latin typeface="Times New Roman"/>
                <a:cs typeface="Times New Roman"/>
              </a:rPr>
              <a:t>nhất giúp chúng ta </a:t>
            </a:r>
            <a:r>
              <a:rPr dirty="0" sz="1400" spc="5">
                <a:latin typeface="Times New Roman"/>
                <a:cs typeface="Times New Roman"/>
              </a:rPr>
              <a:t>tư </a:t>
            </a:r>
            <a:r>
              <a:rPr dirty="0" sz="1400">
                <a:latin typeface="Times New Roman"/>
                <a:cs typeface="Times New Roman"/>
              </a:rPr>
              <a:t>chăm</a:t>
            </a:r>
            <a:r>
              <a:rPr dirty="0" sz="1400" spc="-145">
                <a:latin typeface="Times New Roman"/>
                <a:cs typeface="Times New Roman"/>
              </a:rPr>
              <a:t> </a:t>
            </a:r>
            <a:r>
              <a:rPr dirty="0" sz="1400" spc="5">
                <a:latin typeface="Times New Roman"/>
                <a:cs typeface="Times New Roman"/>
              </a:rPr>
              <a:t>sóc  </a:t>
            </a:r>
            <a:r>
              <a:rPr dirty="0" sz="1400">
                <a:latin typeface="Times New Roman"/>
                <a:cs typeface="Times New Roman"/>
              </a:rPr>
              <a:t>cho bản thân</a:t>
            </a:r>
            <a:r>
              <a:rPr dirty="0" sz="1400" spc="-50">
                <a:latin typeface="Times New Roman"/>
                <a:cs typeface="Times New Roman"/>
              </a:rPr>
              <a:t> </a:t>
            </a:r>
            <a:r>
              <a:rPr dirty="0" sz="1400" spc="-5">
                <a:latin typeface="Times New Roman"/>
                <a:cs typeface="Times New Roman"/>
              </a:rPr>
              <a:t>mình.</a:t>
            </a:r>
            <a:endParaRPr sz="1400">
              <a:latin typeface="Times New Roman"/>
              <a:cs typeface="Times New Roman"/>
            </a:endParaRPr>
          </a:p>
          <a:p>
            <a:pPr marL="201295" marR="86360" indent="-189230">
              <a:lnSpc>
                <a:spcPct val="80000"/>
              </a:lnSpc>
              <a:spcBef>
                <a:spcPts val="844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400" spc="-5">
                <a:latin typeface="Times New Roman"/>
                <a:cs typeface="Times New Roman"/>
              </a:rPr>
              <a:t>Là</a:t>
            </a:r>
            <a:r>
              <a:rPr dirty="0" sz="1400" spc="-10">
                <a:latin typeface="Times New Roman"/>
                <a:cs typeface="Times New Roman"/>
              </a:rPr>
              <a:t> </a:t>
            </a:r>
            <a:r>
              <a:rPr dirty="0" sz="1400" spc="5">
                <a:latin typeface="Times New Roman"/>
                <a:cs typeface="Times New Roman"/>
              </a:rPr>
              <a:t>nguồn</a:t>
            </a:r>
            <a:r>
              <a:rPr dirty="0" sz="1400" spc="-30">
                <a:latin typeface="Times New Roman"/>
                <a:cs typeface="Times New Roman"/>
              </a:rPr>
              <a:t> </a:t>
            </a:r>
            <a:r>
              <a:rPr dirty="0" sz="1400">
                <a:latin typeface="Times New Roman"/>
                <a:cs typeface="Times New Roman"/>
              </a:rPr>
              <a:t>cảm</a:t>
            </a:r>
            <a:r>
              <a:rPr dirty="0" sz="1400" spc="-10">
                <a:latin typeface="Times New Roman"/>
                <a:cs typeface="Times New Roman"/>
              </a:rPr>
              <a:t> </a:t>
            </a:r>
            <a:r>
              <a:rPr dirty="0" sz="1400">
                <a:latin typeface="Times New Roman"/>
                <a:cs typeface="Times New Roman"/>
              </a:rPr>
              <a:t>hứng trong</a:t>
            </a:r>
            <a:r>
              <a:rPr dirty="0" sz="1400" spc="-15">
                <a:latin typeface="Times New Roman"/>
                <a:cs typeface="Times New Roman"/>
              </a:rPr>
              <a:t> </a:t>
            </a:r>
            <a:r>
              <a:rPr dirty="0" sz="1400">
                <a:latin typeface="Times New Roman"/>
                <a:cs typeface="Times New Roman"/>
              </a:rPr>
              <a:t>suốt</a:t>
            </a:r>
            <a:r>
              <a:rPr dirty="0" sz="1400" spc="-25">
                <a:latin typeface="Times New Roman"/>
                <a:cs typeface="Times New Roman"/>
              </a:rPr>
              <a:t> </a:t>
            </a:r>
            <a:r>
              <a:rPr dirty="0" sz="1400">
                <a:latin typeface="Times New Roman"/>
                <a:cs typeface="Times New Roman"/>
              </a:rPr>
              <a:t>các</a:t>
            </a:r>
            <a:r>
              <a:rPr dirty="0" sz="1400" spc="-20">
                <a:latin typeface="Times New Roman"/>
                <a:cs typeface="Times New Roman"/>
              </a:rPr>
              <a:t> </a:t>
            </a:r>
            <a:r>
              <a:rPr dirty="0" sz="1400" spc="5">
                <a:latin typeface="Times New Roman"/>
                <a:cs typeface="Times New Roman"/>
              </a:rPr>
              <a:t>phân</a:t>
            </a:r>
            <a:r>
              <a:rPr dirty="0" sz="1400" spc="-30">
                <a:latin typeface="Times New Roman"/>
                <a:cs typeface="Times New Roman"/>
              </a:rPr>
              <a:t> </a:t>
            </a:r>
            <a:r>
              <a:rPr dirty="0" sz="1400" spc="5">
                <a:latin typeface="Times New Roman"/>
                <a:cs typeface="Times New Roman"/>
              </a:rPr>
              <a:t>đoạn</a:t>
            </a:r>
            <a:r>
              <a:rPr dirty="0" sz="1400" spc="-30">
                <a:latin typeface="Times New Roman"/>
                <a:cs typeface="Times New Roman"/>
              </a:rPr>
              <a:t> </a:t>
            </a:r>
            <a:r>
              <a:rPr dirty="0" sz="1400">
                <a:latin typeface="Times New Roman"/>
                <a:cs typeface="Times New Roman"/>
              </a:rPr>
              <a:t>lịch</a:t>
            </a:r>
            <a:r>
              <a:rPr dirty="0" sz="1400" spc="-15">
                <a:latin typeface="Times New Roman"/>
                <a:cs typeface="Times New Roman"/>
              </a:rPr>
              <a:t> </a:t>
            </a:r>
            <a:r>
              <a:rPr dirty="0" sz="1400" spc="5">
                <a:latin typeface="Times New Roman"/>
                <a:cs typeface="Times New Roman"/>
              </a:rPr>
              <a:t>sư</a:t>
            </a:r>
            <a:r>
              <a:rPr dirty="0" sz="1400" spc="-20">
                <a:latin typeface="Times New Roman"/>
                <a:cs typeface="Times New Roman"/>
              </a:rPr>
              <a:t> </a:t>
            </a:r>
            <a:r>
              <a:rPr dirty="0" sz="1400">
                <a:latin typeface="Times New Roman"/>
                <a:cs typeface="Times New Roman"/>
              </a:rPr>
              <a:t>của</a:t>
            </a:r>
            <a:r>
              <a:rPr dirty="0" sz="1400" spc="-20">
                <a:latin typeface="Times New Roman"/>
                <a:cs typeface="Times New Roman"/>
              </a:rPr>
              <a:t> </a:t>
            </a:r>
            <a:r>
              <a:rPr dirty="0" sz="1400">
                <a:latin typeface="Times New Roman"/>
                <a:cs typeface="Times New Roman"/>
              </a:rPr>
              <a:t>xã </a:t>
            </a:r>
            <a:r>
              <a:rPr dirty="0" sz="1400" spc="5">
                <a:latin typeface="Times New Roman"/>
                <a:cs typeface="Times New Roman"/>
              </a:rPr>
              <a:t>hội</a:t>
            </a:r>
            <a:r>
              <a:rPr dirty="0" sz="1400" spc="-25">
                <a:latin typeface="Times New Roman"/>
                <a:cs typeface="Times New Roman"/>
              </a:rPr>
              <a:t> </a:t>
            </a:r>
            <a:r>
              <a:rPr dirty="0" sz="1400" spc="-5">
                <a:latin typeface="Times New Roman"/>
                <a:cs typeface="Times New Roman"/>
              </a:rPr>
              <a:t>Nam  </a:t>
            </a:r>
            <a:r>
              <a:rPr dirty="0" sz="1400">
                <a:latin typeface="Times New Roman"/>
                <a:cs typeface="Times New Roman"/>
              </a:rPr>
              <a:t>Phi</a:t>
            </a:r>
            <a:endParaRPr sz="1400">
              <a:latin typeface="Times New Roman"/>
              <a:cs typeface="Times New Roman"/>
            </a:endParaRPr>
          </a:p>
          <a:p>
            <a:pPr marL="201295" marR="66675" indent="-189230">
              <a:lnSpc>
                <a:spcPts val="1340"/>
              </a:lnSpc>
              <a:spcBef>
                <a:spcPts val="819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400" spc="-5">
                <a:latin typeface="Times New Roman"/>
                <a:cs typeface="Times New Roman"/>
              </a:rPr>
              <a:t>Được </a:t>
            </a:r>
            <a:r>
              <a:rPr dirty="0" sz="1400">
                <a:latin typeface="Times New Roman"/>
                <a:cs typeface="Times New Roman"/>
              </a:rPr>
              <a:t>công nhận vào năm 1993 với </a:t>
            </a:r>
            <a:r>
              <a:rPr dirty="0" sz="1400" spc="5">
                <a:latin typeface="Times New Roman"/>
                <a:cs typeface="Times New Roman"/>
              </a:rPr>
              <a:t>giải </a:t>
            </a:r>
            <a:r>
              <a:rPr dirty="0" sz="1400">
                <a:latin typeface="Times New Roman"/>
                <a:cs typeface="Times New Roman"/>
              </a:rPr>
              <a:t>thưởng </a:t>
            </a:r>
            <a:r>
              <a:rPr dirty="0" sz="1400" spc="-5">
                <a:latin typeface="Times New Roman"/>
                <a:cs typeface="Times New Roman"/>
              </a:rPr>
              <a:t>“Green </a:t>
            </a:r>
            <a:r>
              <a:rPr dirty="0" sz="1400">
                <a:latin typeface="Times New Roman"/>
                <a:cs typeface="Times New Roman"/>
              </a:rPr>
              <a:t>Trust” </a:t>
            </a:r>
            <a:r>
              <a:rPr dirty="0" sz="1400" spc="5">
                <a:latin typeface="Times New Roman"/>
                <a:cs typeface="Times New Roman"/>
              </a:rPr>
              <a:t>va</a:t>
            </a:r>
            <a:r>
              <a:rPr dirty="0" sz="1400" spc="-120">
                <a:latin typeface="Times New Roman"/>
                <a:cs typeface="Times New Roman"/>
              </a:rPr>
              <a:t> </a:t>
            </a:r>
            <a:r>
              <a:rPr dirty="0" sz="1400">
                <a:latin typeface="Times New Roman"/>
                <a:cs typeface="Times New Roman"/>
              </a:rPr>
              <a:t>giải  thưởng của Ban </a:t>
            </a:r>
            <a:r>
              <a:rPr dirty="0" sz="1400" spc="-5">
                <a:latin typeface="Times New Roman"/>
                <a:cs typeface="Times New Roman"/>
              </a:rPr>
              <a:t>Bảo </a:t>
            </a:r>
            <a:r>
              <a:rPr dirty="0" sz="1400" spc="5">
                <a:latin typeface="Times New Roman"/>
                <a:cs typeface="Times New Roman"/>
              </a:rPr>
              <a:t>tồn Môi</a:t>
            </a:r>
            <a:r>
              <a:rPr dirty="0" sz="1400" spc="-80">
                <a:latin typeface="Times New Roman"/>
                <a:cs typeface="Times New Roman"/>
              </a:rPr>
              <a:t> </a:t>
            </a:r>
            <a:r>
              <a:rPr dirty="0" sz="1400">
                <a:latin typeface="Times New Roman"/>
                <a:cs typeface="Times New Roman"/>
              </a:rPr>
              <a:t>trường.</a:t>
            </a: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500">
              <a:latin typeface="Times New Roman"/>
              <a:cs typeface="Times New Roman"/>
            </a:endParaRPr>
          </a:p>
          <a:p>
            <a:pPr marL="1629410" marR="8255" indent="-1539875">
              <a:lnSpc>
                <a:spcPts val="1340"/>
              </a:lnSpc>
              <a:spcBef>
                <a:spcPts val="1285"/>
              </a:spcBef>
            </a:pPr>
            <a:r>
              <a:rPr dirty="0" sz="1400" b="1" i="1">
                <a:latin typeface="Times New Roman"/>
                <a:cs typeface="Times New Roman"/>
              </a:rPr>
              <a:t>“Tô tiên của chúng ta đã biết rằng </a:t>
            </a:r>
            <a:r>
              <a:rPr dirty="0" sz="1400" spc="10" b="1" i="1">
                <a:latin typeface="Times New Roman"/>
                <a:cs typeface="Times New Roman"/>
              </a:rPr>
              <a:t>mọi </a:t>
            </a:r>
            <a:r>
              <a:rPr dirty="0" sz="1400" b="1" i="1">
                <a:latin typeface="Times New Roman"/>
                <a:cs typeface="Times New Roman"/>
              </a:rPr>
              <a:t>thư </a:t>
            </a:r>
            <a:r>
              <a:rPr dirty="0" sz="1400" spc="5" b="1" i="1">
                <a:latin typeface="Times New Roman"/>
                <a:cs typeface="Times New Roman"/>
              </a:rPr>
              <a:t>trong </a:t>
            </a:r>
            <a:r>
              <a:rPr dirty="0" sz="1400" b="1" i="1">
                <a:latin typeface="Times New Roman"/>
                <a:cs typeface="Times New Roman"/>
              </a:rPr>
              <a:t>tư nhiên đều có</a:t>
            </a:r>
            <a:r>
              <a:rPr dirty="0" sz="1400" spc="-170" b="1" i="1">
                <a:latin typeface="Times New Roman"/>
                <a:cs typeface="Times New Roman"/>
              </a:rPr>
              <a:t> </a:t>
            </a:r>
            <a:r>
              <a:rPr dirty="0" sz="1400" spc="10" b="1" i="1">
                <a:latin typeface="Times New Roman"/>
                <a:cs typeface="Times New Roman"/>
              </a:rPr>
              <a:t>mối  </a:t>
            </a:r>
            <a:r>
              <a:rPr dirty="0" sz="1400" b="1" i="1">
                <a:latin typeface="Times New Roman"/>
                <a:cs typeface="Times New Roman"/>
              </a:rPr>
              <a:t>liên hê </a:t>
            </a:r>
            <a:r>
              <a:rPr dirty="0" sz="1400" spc="-5" b="1" i="1">
                <a:latin typeface="Times New Roman"/>
                <a:cs typeface="Times New Roman"/>
              </a:rPr>
              <a:t>va </a:t>
            </a:r>
            <a:r>
              <a:rPr dirty="0" sz="1400" b="1" i="1">
                <a:latin typeface="Times New Roman"/>
                <a:cs typeface="Times New Roman"/>
              </a:rPr>
              <a:t>kết nối </a:t>
            </a:r>
            <a:r>
              <a:rPr dirty="0" sz="1400" spc="-5" b="1" i="1">
                <a:latin typeface="Times New Roman"/>
                <a:cs typeface="Times New Roman"/>
              </a:rPr>
              <a:t>với</a:t>
            </a:r>
            <a:r>
              <a:rPr dirty="0" sz="1400" spc="-55" b="1" i="1">
                <a:latin typeface="Times New Roman"/>
                <a:cs typeface="Times New Roman"/>
              </a:rPr>
              <a:t> </a:t>
            </a:r>
            <a:r>
              <a:rPr dirty="0" sz="1400" b="1" i="1">
                <a:latin typeface="Times New Roman"/>
                <a:cs typeface="Times New Roman"/>
              </a:rPr>
              <a:t>nhau”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1057655"/>
            <a:ext cx="3575304" cy="56586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192523" y="2802635"/>
            <a:ext cx="5204460" cy="0"/>
          </a:xfrm>
          <a:custGeom>
            <a:avLst/>
            <a:gdLst/>
            <a:ahLst/>
            <a:cxnLst/>
            <a:rect l="l" t="t" r="r" b="b"/>
            <a:pathLst>
              <a:path w="5204459" h="0">
                <a:moveTo>
                  <a:pt x="0" y="0"/>
                </a:moveTo>
                <a:lnTo>
                  <a:pt x="5204459" y="0"/>
                </a:lnTo>
              </a:path>
            </a:pathLst>
          </a:custGeom>
          <a:ln w="15240">
            <a:solidFill>
              <a:srgbClr val="4472C3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057655"/>
            <a:ext cx="10057130" cy="5659120"/>
          </a:xfrm>
          <a:custGeom>
            <a:avLst/>
            <a:gdLst/>
            <a:ahLst/>
            <a:cxnLst/>
            <a:rect l="l" t="t" r="r" b="b"/>
            <a:pathLst>
              <a:path w="10057130" h="5659120">
                <a:moveTo>
                  <a:pt x="10056875" y="5658612"/>
                </a:moveTo>
                <a:lnTo>
                  <a:pt x="0" y="5658612"/>
                </a:lnTo>
                <a:lnTo>
                  <a:pt x="0" y="0"/>
                </a:lnTo>
                <a:lnTo>
                  <a:pt x="10056875" y="0"/>
                </a:lnTo>
                <a:lnTo>
                  <a:pt x="10056875" y="565861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58376" y="1877133"/>
            <a:ext cx="4191635" cy="981075"/>
          </a:xfrm>
          <a:prstGeom prst="rect"/>
        </p:spPr>
        <p:txBody>
          <a:bodyPr wrap="square" lIns="0" tIns="69850" rIns="0" bIns="0" rtlCol="0" vert="horz">
            <a:spAutoFit/>
          </a:bodyPr>
          <a:lstStyle/>
          <a:p>
            <a:pPr marL="12700" marR="5080">
              <a:lnSpc>
                <a:spcPts val="3560"/>
              </a:lnSpc>
              <a:spcBef>
                <a:spcPts val="550"/>
              </a:spcBef>
            </a:pPr>
            <a:r>
              <a:rPr dirty="0" sz="3300" spc="-5" b="0">
                <a:solidFill>
                  <a:srgbClr val="0F6D4B"/>
                </a:solidFill>
                <a:latin typeface="Times New Roman"/>
                <a:cs typeface="Times New Roman"/>
              </a:rPr>
              <a:t>Từ </a:t>
            </a:r>
            <a:r>
              <a:rPr dirty="0" sz="3300" b="0">
                <a:solidFill>
                  <a:srgbClr val="0F6D4B"/>
                </a:solidFill>
                <a:latin typeface="Times New Roman"/>
                <a:cs typeface="Times New Roman"/>
              </a:rPr>
              <a:t>người </a:t>
            </a:r>
            <a:r>
              <a:rPr dirty="0" sz="3300" spc="-10" b="0">
                <a:solidFill>
                  <a:srgbClr val="0F6D4B"/>
                </a:solidFill>
                <a:latin typeface="Times New Roman"/>
                <a:cs typeface="Times New Roman"/>
              </a:rPr>
              <a:t>tiên </a:t>
            </a:r>
            <a:r>
              <a:rPr dirty="0" sz="3300" b="0">
                <a:solidFill>
                  <a:srgbClr val="0F6D4B"/>
                </a:solidFill>
                <a:latin typeface="Times New Roman"/>
                <a:cs typeface="Times New Roman"/>
              </a:rPr>
              <a:t>phong</a:t>
            </a:r>
            <a:r>
              <a:rPr dirty="0" sz="3300" spc="-65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300" spc="-5" b="0">
                <a:solidFill>
                  <a:srgbClr val="0F6D4B"/>
                </a:solidFill>
                <a:latin typeface="Times New Roman"/>
                <a:cs typeface="Times New Roman"/>
              </a:rPr>
              <a:t>đến  thương </a:t>
            </a:r>
            <a:r>
              <a:rPr dirty="0" sz="3300" spc="5" b="0">
                <a:solidFill>
                  <a:srgbClr val="0F6D4B"/>
                </a:solidFill>
                <a:latin typeface="Times New Roman"/>
                <a:cs typeface="Times New Roman"/>
              </a:rPr>
              <a:t>nhân</a:t>
            </a:r>
            <a:endParaRPr sz="33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58485" y="2956290"/>
            <a:ext cx="4203700" cy="2872740"/>
          </a:xfrm>
          <a:prstGeom prst="rect">
            <a:avLst/>
          </a:prstGeom>
        </p:spPr>
        <p:txBody>
          <a:bodyPr wrap="square" lIns="0" tIns="48894" rIns="0" bIns="0" rtlCol="0" vert="horz">
            <a:spAutoFit/>
          </a:bodyPr>
          <a:lstStyle/>
          <a:p>
            <a:pPr marL="201295" indent="-189230">
              <a:lnSpc>
                <a:spcPct val="100000"/>
              </a:lnSpc>
              <a:spcBef>
                <a:spcPts val="384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15">
                <a:solidFill>
                  <a:srgbClr val="0F6D4B"/>
                </a:solidFill>
                <a:latin typeface="Times New Roman"/>
                <a:cs typeface="Times New Roman"/>
              </a:rPr>
              <a:t>1946: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Thành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lập Hiệp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hội</a:t>
            </a:r>
            <a:r>
              <a:rPr dirty="0" sz="1550" spc="-15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Đất</a:t>
            </a:r>
            <a:endParaRPr sz="1550">
              <a:latin typeface="Times New Roman"/>
              <a:cs typeface="Times New Roman"/>
            </a:endParaRPr>
          </a:p>
          <a:p>
            <a:pPr marL="201295" indent="-189230">
              <a:lnSpc>
                <a:spcPct val="100000"/>
              </a:lnSpc>
              <a:spcBef>
                <a:spcPts val="28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15">
                <a:solidFill>
                  <a:srgbClr val="0F6D4B"/>
                </a:solidFill>
                <a:latin typeface="Times New Roman"/>
                <a:cs typeface="Times New Roman"/>
              </a:rPr>
              <a:t>1972: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Thành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lập</a:t>
            </a:r>
            <a:r>
              <a:rPr dirty="0" sz="1550" spc="-10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5">
                <a:solidFill>
                  <a:srgbClr val="0F6D4B"/>
                </a:solidFill>
                <a:latin typeface="Times New Roman"/>
                <a:cs typeface="Times New Roman"/>
              </a:rPr>
              <a:t>IFOAM</a:t>
            </a:r>
            <a:endParaRPr sz="1550">
              <a:latin typeface="Times New Roman"/>
              <a:cs typeface="Times New Roman"/>
            </a:endParaRPr>
          </a:p>
          <a:p>
            <a:pPr marL="201295" marR="46990" indent="-189230">
              <a:lnSpc>
                <a:spcPct val="71000"/>
              </a:lnSpc>
              <a:spcBef>
                <a:spcPts val="81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15">
                <a:solidFill>
                  <a:srgbClr val="0F6D4B"/>
                </a:solidFill>
                <a:latin typeface="Times New Roman"/>
                <a:cs typeface="Times New Roman"/>
              </a:rPr>
              <a:t>1990: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Thị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trường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hữu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cơ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đã tăng trưởng </a:t>
            </a:r>
            <a:r>
              <a:rPr dirty="0" sz="1550" spc="15">
                <a:solidFill>
                  <a:srgbClr val="0F6D4B"/>
                </a:solidFill>
                <a:latin typeface="Times New Roman"/>
                <a:cs typeface="Times New Roman"/>
              </a:rPr>
              <a:t>20%</a:t>
            </a:r>
            <a:r>
              <a:rPr dirty="0" sz="1550" spc="-25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mỗi  năm</a:t>
            </a:r>
            <a:endParaRPr sz="1550">
              <a:latin typeface="Times New Roman"/>
              <a:cs typeface="Times New Roman"/>
            </a:endParaRPr>
          </a:p>
          <a:p>
            <a:pPr marL="201295" marR="5080" indent="-189230">
              <a:lnSpc>
                <a:spcPct val="71000"/>
              </a:lnSpc>
              <a:spcBef>
                <a:spcPts val="81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15">
                <a:solidFill>
                  <a:srgbClr val="0F6D4B"/>
                </a:solidFill>
                <a:latin typeface="Times New Roman"/>
                <a:cs typeface="Times New Roman"/>
              </a:rPr>
              <a:t>1991: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Liên minh Châu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Âu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chấp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thuận </a:t>
            </a:r>
            <a:r>
              <a:rPr dirty="0" sz="1550" spc="15">
                <a:solidFill>
                  <a:srgbClr val="0F6D4B"/>
                </a:solidFill>
                <a:latin typeface="Times New Roman"/>
                <a:cs typeface="Times New Roman"/>
              </a:rPr>
              <a:t>khung</a:t>
            </a:r>
            <a:r>
              <a:rPr dirty="0" sz="1550" spc="-24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pháp  </a:t>
            </a:r>
            <a:r>
              <a:rPr dirty="0" sz="1550">
                <a:solidFill>
                  <a:srgbClr val="0F6D4B"/>
                </a:solidFill>
                <a:latin typeface="Times New Roman"/>
                <a:cs typeface="Times New Roman"/>
              </a:rPr>
              <a:t>ly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cho nông nghiệp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hữu</a:t>
            </a:r>
            <a:r>
              <a:rPr dirty="0" sz="1550" spc="-12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cơ</a:t>
            </a:r>
            <a:endParaRPr sz="1550">
              <a:latin typeface="Times New Roman"/>
              <a:cs typeface="Times New Roman"/>
            </a:endParaRPr>
          </a:p>
          <a:p>
            <a:pPr marL="201295" marR="173990" indent="-189230">
              <a:lnSpc>
                <a:spcPct val="70300"/>
              </a:lnSpc>
              <a:spcBef>
                <a:spcPts val="84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15">
                <a:solidFill>
                  <a:srgbClr val="0F6D4B"/>
                </a:solidFill>
                <a:latin typeface="Times New Roman"/>
                <a:cs typeface="Times New Roman"/>
              </a:rPr>
              <a:t>2002: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Mỹ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thông </a:t>
            </a:r>
            <a:r>
              <a:rPr dirty="0" sz="1550" spc="15">
                <a:solidFill>
                  <a:srgbClr val="0F6D4B"/>
                </a:solidFill>
                <a:latin typeface="Times New Roman"/>
                <a:cs typeface="Times New Roman"/>
              </a:rPr>
              <a:t>qua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Chương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trình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Hữu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cơ</a:t>
            </a:r>
            <a:r>
              <a:rPr dirty="0" sz="1550" spc="-24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quốc 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gia</a:t>
            </a:r>
            <a:r>
              <a:rPr dirty="0" sz="1550" spc="-1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(NOP)</a:t>
            </a:r>
            <a:endParaRPr sz="1550">
              <a:latin typeface="Times New Roman"/>
              <a:cs typeface="Times New Roman"/>
            </a:endParaRPr>
          </a:p>
          <a:p>
            <a:pPr marL="201295" indent="-189230">
              <a:lnSpc>
                <a:spcPct val="100000"/>
              </a:lnSpc>
              <a:spcBef>
                <a:spcPts val="29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15">
                <a:solidFill>
                  <a:srgbClr val="0F6D4B"/>
                </a:solidFill>
                <a:latin typeface="Times New Roman"/>
                <a:cs typeface="Times New Roman"/>
              </a:rPr>
              <a:t>2014: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84 quốc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gia có </a:t>
            </a:r>
            <a:r>
              <a:rPr dirty="0" sz="1550" spc="15">
                <a:solidFill>
                  <a:srgbClr val="0F6D4B"/>
                </a:solidFill>
                <a:latin typeface="Times New Roman"/>
                <a:cs typeface="Times New Roman"/>
              </a:rPr>
              <a:t>quy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định vê hữu</a:t>
            </a:r>
            <a:r>
              <a:rPr dirty="0" sz="1550" spc="-26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cơ</a:t>
            </a:r>
            <a:endParaRPr sz="1550">
              <a:latin typeface="Times New Roman"/>
              <a:cs typeface="Times New Roman"/>
            </a:endParaRPr>
          </a:p>
          <a:p>
            <a:pPr marL="201295" marR="95885" indent="-189230">
              <a:lnSpc>
                <a:spcPct val="71000"/>
              </a:lnSpc>
              <a:spcBef>
                <a:spcPts val="81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15">
                <a:solidFill>
                  <a:srgbClr val="0F6D4B"/>
                </a:solidFill>
                <a:latin typeface="Times New Roman"/>
                <a:cs typeface="Times New Roman"/>
              </a:rPr>
              <a:t>2019: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Doanh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thu bán lẻ hữu cơ toàn </a:t>
            </a:r>
            <a:r>
              <a:rPr dirty="0" sz="1550">
                <a:solidFill>
                  <a:srgbClr val="0F6D4B"/>
                </a:solidFill>
                <a:latin typeface="Times New Roman"/>
                <a:cs typeface="Times New Roman"/>
              </a:rPr>
              <a:t>cầu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cán</a:t>
            </a:r>
            <a:r>
              <a:rPr dirty="0" sz="1550" spc="-21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mốc  </a:t>
            </a:r>
            <a:r>
              <a:rPr dirty="0" sz="1550" spc="-10">
                <a:solidFill>
                  <a:srgbClr val="0F6D4B"/>
                </a:solidFill>
                <a:latin typeface="Times New Roman"/>
                <a:cs typeface="Times New Roman"/>
              </a:rPr>
              <a:t>112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tỷ </a:t>
            </a:r>
            <a:r>
              <a:rPr dirty="0" sz="1550" spc="15">
                <a:solidFill>
                  <a:srgbClr val="0F6D4B"/>
                </a:solidFill>
                <a:latin typeface="Times New Roman"/>
                <a:cs typeface="Times New Roman"/>
              </a:rPr>
              <a:t>Đô </a:t>
            </a:r>
            <a:r>
              <a:rPr dirty="0" sz="1550">
                <a:solidFill>
                  <a:srgbClr val="0F6D4B"/>
                </a:solidFill>
                <a:latin typeface="Times New Roman"/>
                <a:cs typeface="Times New Roman"/>
              </a:rPr>
              <a:t>la</a:t>
            </a:r>
            <a:r>
              <a:rPr dirty="0" sz="1550" spc="-6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0F6D4B"/>
                </a:solidFill>
                <a:latin typeface="Times New Roman"/>
                <a:cs typeface="Times New Roman"/>
              </a:rPr>
              <a:t>Mỹ.</a:t>
            </a:r>
            <a:endParaRPr sz="1550">
              <a:latin typeface="Times New Roman"/>
              <a:cs typeface="Times New Roman"/>
            </a:endParaRPr>
          </a:p>
          <a:p>
            <a:pPr marL="201295" indent="-189230">
              <a:lnSpc>
                <a:spcPct val="100000"/>
              </a:lnSpc>
              <a:spcBef>
                <a:spcPts val="28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550" spc="-10">
                <a:solidFill>
                  <a:srgbClr val="0F6D4B"/>
                </a:solidFill>
                <a:latin typeface="Times New Roman"/>
                <a:cs typeface="Times New Roman"/>
              </a:rPr>
              <a:t>Tiếp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theo sẽ</a:t>
            </a:r>
            <a:r>
              <a:rPr dirty="0" sz="1550" spc="-1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550" spc="5">
                <a:solidFill>
                  <a:srgbClr val="0F6D4B"/>
                </a:solidFill>
                <a:latin typeface="Times New Roman"/>
                <a:cs typeface="Times New Roman"/>
              </a:rPr>
              <a:t>là…?</a:t>
            </a:r>
            <a:endParaRPr sz="1550">
              <a:latin typeface="Times New Roman"/>
              <a:cs typeface="Times New Roman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5475732" y="1676400"/>
            <a:ext cx="4421505" cy="4432300"/>
            <a:chOff x="5475732" y="1676400"/>
            <a:chExt cx="4421505" cy="4432300"/>
          </a:xfrm>
        </p:grpSpPr>
        <p:sp>
          <p:nvSpPr>
            <p:cNvPr id="6" name="object 6"/>
            <p:cNvSpPr/>
            <p:nvPr/>
          </p:nvSpPr>
          <p:spPr>
            <a:xfrm>
              <a:off x="5475732" y="1676400"/>
              <a:ext cx="2147316" cy="214731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7744967" y="2318004"/>
              <a:ext cx="2147315" cy="102412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5475732" y="3960876"/>
              <a:ext cx="2147316" cy="2147316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7740396" y="3951732"/>
              <a:ext cx="2156459" cy="215646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1446" y="3236544"/>
            <a:ext cx="8348980" cy="143383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3760"/>
              </a:lnSpc>
              <a:spcBef>
                <a:spcPts val="100"/>
              </a:spcBef>
            </a:pP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Bài trình bày </a:t>
            </a:r>
            <a:r>
              <a:rPr dirty="0" sz="3300" spc="5" b="0">
                <a:solidFill>
                  <a:srgbClr val="000000"/>
                </a:solidFill>
                <a:latin typeface="Times New Roman"/>
                <a:cs typeface="Times New Roman"/>
              </a:rPr>
              <a:t>của </a:t>
            </a: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Ms</a:t>
            </a:r>
            <a:r>
              <a:rPr dirty="0" sz="3300" spc="-10" b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Nhung</a:t>
            </a:r>
            <a:endParaRPr sz="3300">
              <a:latin typeface="Times New Roman"/>
              <a:cs typeface="Times New Roman"/>
            </a:endParaRPr>
          </a:p>
          <a:p>
            <a:pPr marL="12700" marR="5080">
              <a:lnSpc>
                <a:spcPts val="3560"/>
              </a:lnSpc>
              <a:spcBef>
                <a:spcPts val="250"/>
              </a:spcBef>
            </a:pP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Lịch sử </a:t>
            </a: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phát </a:t>
            </a: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triển </a:t>
            </a:r>
            <a:r>
              <a:rPr dirty="0" sz="3300" spc="5" b="0">
                <a:solidFill>
                  <a:srgbClr val="000000"/>
                </a:solidFill>
                <a:latin typeface="Times New Roman"/>
                <a:cs typeface="Times New Roman"/>
              </a:rPr>
              <a:t>nông </a:t>
            </a: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nghiệp </a:t>
            </a:r>
            <a:r>
              <a:rPr dirty="0" sz="3300" spc="5" b="0">
                <a:solidFill>
                  <a:srgbClr val="000000"/>
                </a:solidFill>
                <a:latin typeface="Times New Roman"/>
                <a:cs typeface="Times New Roman"/>
              </a:rPr>
              <a:t>hữu </a:t>
            </a:r>
            <a:r>
              <a:rPr dirty="0" sz="3300" spc="-10" b="0">
                <a:solidFill>
                  <a:srgbClr val="000000"/>
                </a:solidFill>
                <a:latin typeface="Times New Roman"/>
                <a:cs typeface="Times New Roman"/>
              </a:rPr>
              <a:t>cơ </a:t>
            </a:r>
            <a:r>
              <a:rPr dirty="0" sz="3300" spc="5" b="0">
                <a:solidFill>
                  <a:srgbClr val="000000"/>
                </a:solidFill>
                <a:latin typeface="Times New Roman"/>
                <a:cs typeface="Times New Roman"/>
              </a:rPr>
              <a:t>và </a:t>
            </a: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các</a:t>
            </a:r>
            <a:r>
              <a:rPr dirty="0" sz="3300" spc="-80" b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đơn  vị </a:t>
            </a: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tiên </a:t>
            </a:r>
            <a:r>
              <a:rPr dirty="0" sz="3300" spc="5" b="0">
                <a:solidFill>
                  <a:srgbClr val="000000"/>
                </a:solidFill>
                <a:latin typeface="Times New Roman"/>
                <a:cs typeface="Times New Roman"/>
              </a:rPr>
              <a:t>phong </a:t>
            </a: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tại </a:t>
            </a:r>
            <a:r>
              <a:rPr dirty="0" sz="3300" spc="-55" b="0">
                <a:solidFill>
                  <a:srgbClr val="000000"/>
                </a:solidFill>
                <a:latin typeface="Times New Roman"/>
                <a:cs typeface="Times New Roman"/>
              </a:rPr>
              <a:t>Việt</a:t>
            </a:r>
            <a:r>
              <a:rPr dirty="0" sz="3300" spc="-25" b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Nam</a:t>
            </a:r>
            <a:endParaRPr sz="33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405618" y="3359811"/>
            <a:ext cx="3246755" cy="55435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3450" spc="5">
                <a:solidFill>
                  <a:srgbClr val="0F6D4B"/>
                </a:solidFill>
                <a:latin typeface="Times New Roman"/>
                <a:cs typeface="Times New Roman"/>
              </a:rPr>
              <a:t>3. </a:t>
            </a:r>
            <a:r>
              <a:rPr dirty="0" sz="3450" spc="15">
                <a:solidFill>
                  <a:srgbClr val="0F6D4B"/>
                </a:solidFill>
                <a:latin typeface="Times New Roman"/>
                <a:cs typeface="Times New Roman"/>
              </a:rPr>
              <a:t>Hữu cơ </a:t>
            </a:r>
            <a:r>
              <a:rPr dirty="0" sz="3450" spc="5">
                <a:solidFill>
                  <a:srgbClr val="0F6D4B"/>
                </a:solidFill>
                <a:latin typeface="Times New Roman"/>
                <a:cs typeface="Times New Roman"/>
              </a:rPr>
              <a:t>LÀ</a:t>
            </a:r>
            <a:r>
              <a:rPr dirty="0" sz="3450" spc="-14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450">
                <a:solidFill>
                  <a:srgbClr val="0F6D4B"/>
                </a:solidFill>
                <a:latin typeface="Times New Roman"/>
                <a:cs typeface="Times New Roman"/>
              </a:rPr>
              <a:t>GÌ?</a:t>
            </a:r>
            <a:endParaRPr sz="345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881408" y="4016778"/>
            <a:ext cx="4293870" cy="32766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Hữu </a:t>
            </a:r>
            <a:r>
              <a:rPr dirty="0" sz="1950" spc="5">
                <a:solidFill>
                  <a:srgbClr val="0F6D4B"/>
                </a:solidFill>
                <a:latin typeface="Times New Roman"/>
                <a:cs typeface="Times New Roman"/>
              </a:rPr>
              <a:t>cơ </a:t>
            </a: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trong thực tê </a:t>
            </a:r>
            <a:r>
              <a:rPr dirty="0" sz="1950" spc="15">
                <a:solidFill>
                  <a:srgbClr val="0F6D4B"/>
                </a:solidFill>
                <a:latin typeface="Times New Roman"/>
                <a:cs typeface="Times New Roman"/>
              </a:rPr>
              <a:t>“trông” </a:t>
            </a:r>
            <a:r>
              <a:rPr dirty="0" sz="1950" spc="20">
                <a:solidFill>
                  <a:srgbClr val="0F6D4B"/>
                </a:solidFill>
                <a:latin typeface="Times New Roman"/>
                <a:cs typeface="Times New Roman"/>
              </a:rPr>
              <a:t>như </a:t>
            </a: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thê</a:t>
            </a:r>
            <a:r>
              <a:rPr dirty="0" sz="1950" spc="-18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950" spc="15">
                <a:solidFill>
                  <a:srgbClr val="0F6D4B"/>
                </a:solidFill>
                <a:latin typeface="Times New Roman"/>
                <a:cs typeface="Times New Roman"/>
              </a:rPr>
              <a:t>nào?</a:t>
            </a:r>
            <a:endParaRPr sz="19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60594" y="3204409"/>
            <a:ext cx="6733540" cy="7042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50" spc="-5">
                <a:solidFill>
                  <a:srgbClr val="0F6D4B"/>
                </a:solidFill>
                <a:latin typeface="Times New Roman"/>
                <a:cs typeface="Times New Roman"/>
              </a:rPr>
              <a:t>Các </a:t>
            </a:r>
            <a:r>
              <a:rPr dirty="0" sz="4450">
                <a:solidFill>
                  <a:srgbClr val="0F6D4B"/>
                </a:solidFill>
                <a:latin typeface="Times New Roman"/>
                <a:cs typeface="Times New Roman"/>
              </a:rPr>
              <a:t>định nghĩa </a:t>
            </a:r>
            <a:r>
              <a:rPr dirty="0" sz="4450" spc="5">
                <a:solidFill>
                  <a:srgbClr val="0F6D4B"/>
                </a:solidFill>
                <a:latin typeface="Times New Roman"/>
                <a:cs typeface="Times New Roman"/>
              </a:rPr>
              <a:t>và nguyên</a:t>
            </a:r>
            <a:r>
              <a:rPr dirty="0" sz="4450" spc="-10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4450" spc="-5">
                <a:solidFill>
                  <a:srgbClr val="0F6D4B"/>
                </a:solidFill>
                <a:latin typeface="Times New Roman"/>
                <a:cs typeface="Times New Roman"/>
              </a:rPr>
              <a:t>tắc</a:t>
            </a:r>
            <a:endParaRPr sz="445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35559" y="4016778"/>
            <a:ext cx="5983605" cy="32766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950" spc="20">
                <a:solidFill>
                  <a:srgbClr val="0F6D4B"/>
                </a:solidFill>
                <a:latin typeface="Times New Roman"/>
                <a:cs typeface="Times New Roman"/>
              </a:rPr>
              <a:t>Có </a:t>
            </a:r>
            <a:r>
              <a:rPr dirty="0" sz="1950" spc="15">
                <a:solidFill>
                  <a:srgbClr val="0F6D4B"/>
                </a:solidFill>
                <a:latin typeface="Times New Roman"/>
                <a:cs typeface="Times New Roman"/>
              </a:rPr>
              <a:t>những </a:t>
            </a: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định nghĩa </a:t>
            </a:r>
            <a:r>
              <a:rPr dirty="0" sz="1950" spc="20">
                <a:solidFill>
                  <a:srgbClr val="0F6D4B"/>
                </a:solidFill>
                <a:latin typeface="Times New Roman"/>
                <a:cs typeface="Times New Roman"/>
              </a:rPr>
              <a:t>va </a:t>
            </a:r>
            <a:r>
              <a:rPr dirty="0" sz="1950" spc="-5">
                <a:solidFill>
                  <a:srgbClr val="0F6D4B"/>
                </a:solidFill>
                <a:latin typeface="Times New Roman"/>
                <a:cs typeface="Times New Roman"/>
              </a:rPr>
              <a:t>mô </a:t>
            </a: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tả nào </a:t>
            </a:r>
            <a:r>
              <a:rPr dirty="0" sz="1950" spc="20">
                <a:solidFill>
                  <a:srgbClr val="0F6D4B"/>
                </a:solidFill>
                <a:latin typeface="Times New Roman"/>
                <a:cs typeface="Times New Roman"/>
              </a:rPr>
              <a:t>vê </a:t>
            </a:r>
            <a:r>
              <a:rPr dirty="0" sz="1950" spc="15">
                <a:solidFill>
                  <a:srgbClr val="0F6D4B"/>
                </a:solidFill>
                <a:latin typeface="Times New Roman"/>
                <a:cs typeface="Times New Roman"/>
              </a:rPr>
              <a:t>nông </a:t>
            </a: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nghiệp hữu</a:t>
            </a:r>
            <a:r>
              <a:rPr dirty="0" sz="1950" spc="-18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950" spc="10">
                <a:solidFill>
                  <a:srgbClr val="0F6D4B"/>
                </a:solidFill>
                <a:latin typeface="Times New Roman"/>
                <a:cs typeface="Times New Roman"/>
              </a:rPr>
              <a:t>cơ?</a:t>
            </a:r>
            <a:endParaRPr sz="19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057655"/>
            <a:ext cx="10057130" cy="5659120"/>
          </a:xfrm>
          <a:custGeom>
            <a:avLst/>
            <a:gdLst/>
            <a:ahLst/>
            <a:cxnLst/>
            <a:rect l="l" t="t" r="r" b="b"/>
            <a:pathLst>
              <a:path w="10057130" h="5659120">
                <a:moveTo>
                  <a:pt x="10056875" y="5658612"/>
                </a:moveTo>
                <a:lnTo>
                  <a:pt x="0" y="5658612"/>
                </a:lnTo>
                <a:lnTo>
                  <a:pt x="0" y="0"/>
                </a:lnTo>
                <a:lnTo>
                  <a:pt x="10056875" y="0"/>
                </a:lnTo>
                <a:lnTo>
                  <a:pt x="10056875" y="565861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55339" y="2834080"/>
            <a:ext cx="1677670" cy="1857375"/>
          </a:xfrm>
          <a:prstGeom prst="rect">
            <a:avLst/>
          </a:prstGeom>
        </p:spPr>
        <p:txBody>
          <a:bodyPr wrap="square" lIns="0" tIns="78740" rIns="0" bIns="0" rtlCol="0" vert="horz">
            <a:spAutoFit/>
          </a:bodyPr>
          <a:lstStyle/>
          <a:p>
            <a:pPr algn="just" marL="12700" marR="5080">
              <a:lnSpc>
                <a:spcPct val="89800"/>
              </a:lnSpc>
              <a:spcBef>
                <a:spcPts val="620"/>
              </a:spcBef>
            </a:pPr>
            <a:r>
              <a:rPr dirty="0" sz="4300" spc="-5">
                <a:solidFill>
                  <a:srgbClr val="0F6D4B"/>
                </a:solidFill>
                <a:latin typeface="Times New Roman"/>
                <a:cs typeface="Times New Roman"/>
              </a:rPr>
              <a:t>10</a:t>
            </a:r>
            <a:r>
              <a:rPr dirty="0" sz="4300" spc="-8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4300" spc="-5">
                <a:solidFill>
                  <a:srgbClr val="0F6D4B"/>
                </a:solidFill>
                <a:latin typeface="Times New Roman"/>
                <a:cs typeface="Times New Roman"/>
              </a:rPr>
              <a:t>phút  </a:t>
            </a:r>
            <a:r>
              <a:rPr dirty="0" sz="4300" spc="-10">
                <a:solidFill>
                  <a:srgbClr val="0F6D4B"/>
                </a:solidFill>
                <a:latin typeface="Times New Roman"/>
                <a:cs typeface="Times New Roman"/>
              </a:rPr>
              <a:t>Bài </a:t>
            </a:r>
            <a:r>
              <a:rPr dirty="0" sz="4300" spc="-5">
                <a:solidFill>
                  <a:srgbClr val="0F6D4B"/>
                </a:solidFill>
                <a:latin typeface="Times New Roman"/>
                <a:cs typeface="Times New Roman"/>
              </a:rPr>
              <a:t>tập  nhóm!</a:t>
            </a:r>
            <a:endParaRPr sz="4300">
              <a:latin typeface="Times New Roman"/>
              <a:cs typeface="Times New Roma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203191" y="1574291"/>
            <a:ext cx="5166360" cy="756285"/>
            <a:chOff x="4203191" y="1574291"/>
            <a:chExt cx="5166360" cy="756285"/>
          </a:xfrm>
        </p:grpSpPr>
        <p:sp>
          <p:nvSpPr>
            <p:cNvPr id="5" name="object 5"/>
            <p:cNvSpPr/>
            <p:nvPr/>
          </p:nvSpPr>
          <p:spPr>
            <a:xfrm>
              <a:off x="4203191" y="1574291"/>
              <a:ext cx="5166360" cy="756285"/>
            </a:xfrm>
            <a:custGeom>
              <a:avLst/>
              <a:gdLst/>
              <a:ahLst/>
              <a:cxnLst/>
              <a:rect l="l" t="t" r="r" b="b"/>
              <a:pathLst>
                <a:path w="5166359" h="756285">
                  <a:moveTo>
                    <a:pt x="5091683" y="755904"/>
                  </a:moveTo>
                  <a:lnTo>
                    <a:pt x="74676" y="755904"/>
                  </a:lnTo>
                  <a:lnTo>
                    <a:pt x="45648" y="749784"/>
                  </a:lnTo>
                  <a:lnTo>
                    <a:pt x="21907" y="733234"/>
                  </a:lnTo>
                  <a:lnTo>
                    <a:pt x="5881" y="708969"/>
                  </a:lnTo>
                  <a:lnTo>
                    <a:pt x="0" y="679704"/>
                  </a:lnTo>
                  <a:lnTo>
                    <a:pt x="0" y="74675"/>
                  </a:lnTo>
                  <a:lnTo>
                    <a:pt x="5881" y="45648"/>
                  </a:lnTo>
                  <a:lnTo>
                    <a:pt x="21907" y="21907"/>
                  </a:lnTo>
                  <a:lnTo>
                    <a:pt x="45648" y="5881"/>
                  </a:lnTo>
                  <a:lnTo>
                    <a:pt x="74676" y="0"/>
                  </a:lnTo>
                  <a:lnTo>
                    <a:pt x="5091683" y="0"/>
                  </a:lnTo>
                  <a:lnTo>
                    <a:pt x="5120711" y="5881"/>
                  </a:lnTo>
                  <a:lnTo>
                    <a:pt x="5144452" y="21907"/>
                  </a:lnTo>
                  <a:lnTo>
                    <a:pt x="5160478" y="45648"/>
                  </a:lnTo>
                  <a:lnTo>
                    <a:pt x="5166359" y="74675"/>
                  </a:lnTo>
                  <a:lnTo>
                    <a:pt x="5166359" y="679704"/>
                  </a:lnTo>
                  <a:lnTo>
                    <a:pt x="5160478" y="708969"/>
                  </a:lnTo>
                  <a:lnTo>
                    <a:pt x="5144452" y="733234"/>
                  </a:lnTo>
                  <a:lnTo>
                    <a:pt x="5120711" y="749784"/>
                  </a:lnTo>
                  <a:lnTo>
                    <a:pt x="5091683" y="755904"/>
                  </a:lnTo>
                  <a:close/>
                </a:path>
              </a:pathLst>
            </a:custGeom>
            <a:solidFill>
              <a:srgbClr val="5B9AD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4427219" y="1740407"/>
              <a:ext cx="423671" cy="42367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5142962" y="1799307"/>
            <a:ext cx="3916679" cy="265430"/>
          </a:xfrm>
          <a:prstGeom prst="rect"/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550" spc="10" b="0">
                <a:solidFill>
                  <a:srgbClr val="FFFFFF"/>
                </a:solidFill>
                <a:latin typeface="Times New Roman"/>
                <a:cs typeface="Times New Roman"/>
              </a:rPr>
              <a:t>Lớp </a:t>
            </a:r>
            <a:r>
              <a:rPr dirty="0" sz="1550" spc="5" b="0">
                <a:solidFill>
                  <a:srgbClr val="FFFFFF"/>
                </a:solidFill>
                <a:latin typeface="Times New Roman"/>
                <a:cs typeface="Times New Roman"/>
              </a:rPr>
              <a:t>chia </a:t>
            </a:r>
            <a:r>
              <a:rPr dirty="0" sz="1550" spc="10" b="0">
                <a:solidFill>
                  <a:srgbClr val="FFFFFF"/>
                </a:solidFill>
                <a:latin typeface="Times New Roman"/>
                <a:cs typeface="Times New Roman"/>
              </a:rPr>
              <a:t>thành 4 </a:t>
            </a:r>
            <a:r>
              <a:rPr dirty="0" sz="1550" spc="15" b="0">
                <a:solidFill>
                  <a:srgbClr val="FFFFFF"/>
                </a:solidFill>
                <a:latin typeface="Times New Roman"/>
                <a:cs typeface="Times New Roman"/>
              </a:rPr>
              <a:t>nhóm </a:t>
            </a:r>
            <a:r>
              <a:rPr dirty="0" sz="1550" spc="10" b="0">
                <a:solidFill>
                  <a:srgbClr val="FFFFFF"/>
                </a:solidFill>
                <a:latin typeface="Times New Roman"/>
                <a:cs typeface="Times New Roman"/>
              </a:rPr>
              <a:t>– mỗi </a:t>
            </a:r>
            <a:r>
              <a:rPr dirty="0" sz="1550" spc="15" b="0">
                <a:solidFill>
                  <a:srgbClr val="FFFFFF"/>
                </a:solidFill>
                <a:latin typeface="Times New Roman"/>
                <a:cs typeface="Times New Roman"/>
              </a:rPr>
              <a:t>nhóm </a:t>
            </a:r>
            <a:r>
              <a:rPr dirty="0" sz="1550" spc="5" b="0">
                <a:solidFill>
                  <a:srgbClr val="FFFFFF"/>
                </a:solidFill>
                <a:latin typeface="Times New Roman"/>
                <a:cs typeface="Times New Roman"/>
              </a:rPr>
              <a:t>có </a:t>
            </a:r>
            <a:r>
              <a:rPr dirty="0" sz="1550" spc="10" b="0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r>
              <a:rPr dirty="0" sz="1550" spc="-240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550" spc="10" b="0">
                <a:solidFill>
                  <a:srgbClr val="FFFFFF"/>
                </a:solidFill>
                <a:latin typeface="Times New Roman"/>
                <a:cs typeface="Times New Roman"/>
              </a:rPr>
              <a:t>phút</a:t>
            </a:r>
            <a:r>
              <a:rPr dirty="0" sz="1550" spc="10">
                <a:solidFill>
                  <a:srgbClr val="FFFFFF"/>
                </a:solidFill>
              </a:rPr>
              <a:t>!!</a:t>
            </a:r>
            <a:endParaRPr sz="155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4203191" y="2517648"/>
            <a:ext cx="5166360" cy="756285"/>
            <a:chOff x="4203191" y="2517648"/>
            <a:chExt cx="5166360" cy="756285"/>
          </a:xfrm>
        </p:grpSpPr>
        <p:sp>
          <p:nvSpPr>
            <p:cNvPr id="9" name="object 9"/>
            <p:cNvSpPr/>
            <p:nvPr/>
          </p:nvSpPr>
          <p:spPr>
            <a:xfrm>
              <a:off x="4203191" y="2517648"/>
              <a:ext cx="5166360" cy="756285"/>
            </a:xfrm>
            <a:custGeom>
              <a:avLst/>
              <a:gdLst/>
              <a:ahLst/>
              <a:cxnLst/>
              <a:rect l="l" t="t" r="r" b="b"/>
              <a:pathLst>
                <a:path w="5166359" h="756285">
                  <a:moveTo>
                    <a:pt x="5091683" y="755904"/>
                  </a:moveTo>
                  <a:lnTo>
                    <a:pt x="74676" y="755904"/>
                  </a:lnTo>
                  <a:lnTo>
                    <a:pt x="45648" y="750022"/>
                  </a:lnTo>
                  <a:lnTo>
                    <a:pt x="21907" y="733996"/>
                  </a:lnTo>
                  <a:lnTo>
                    <a:pt x="5881" y="710255"/>
                  </a:lnTo>
                  <a:lnTo>
                    <a:pt x="0" y="681228"/>
                  </a:lnTo>
                  <a:lnTo>
                    <a:pt x="0" y="76200"/>
                  </a:lnTo>
                  <a:lnTo>
                    <a:pt x="5881" y="46934"/>
                  </a:lnTo>
                  <a:lnTo>
                    <a:pt x="21907" y="22669"/>
                  </a:lnTo>
                  <a:lnTo>
                    <a:pt x="45648" y="6119"/>
                  </a:lnTo>
                  <a:lnTo>
                    <a:pt x="74676" y="0"/>
                  </a:lnTo>
                  <a:lnTo>
                    <a:pt x="5091683" y="0"/>
                  </a:lnTo>
                  <a:lnTo>
                    <a:pt x="5120711" y="6119"/>
                  </a:lnTo>
                  <a:lnTo>
                    <a:pt x="5144452" y="22669"/>
                  </a:lnTo>
                  <a:lnTo>
                    <a:pt x="5160478" y="46934"/>
                  </a:lnTo>
                  <a:lnTo>
                    <a:pt x="5166359" y="76200"/>
                  </a:lnTo>
                  <a:lnTo>
                    <a:pt x="5166359" y="681228"/>
                  </a:lnTo>
                  <a:lnTo>
                    <a:pt x="5160478" y="710255"/>
                  </a:lnTo>
                  <a:lnTo>
                    <a:pt x="5144452" y="733996"/>
                  </a:lnTo>
                  <a:lnTo>
                    <a:pt x="5120711" y="750022"/>
                  </a:lnTo>
                  <a:lnTo>
                    <a:pt x="5091683" y="755904"/>
                  </a:lnTo>
                  <a:close/>
                </a:path>
              </a:pathLst>
            </a:custGeom>
            <a:solidFill>
              <a:srgbClr val="54CCC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4427219" y="2683764"/>
              <a:ext cx="423671" cy="42367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/>
          <p:nvPr/>
        </p:nvSpPr>
        <p:spPr>
          <a:xfrm>
            <a:off x="5142962" y="2642142"/>
            <a:ext cx="3799204" cy="471170"/>
          </a:xfrm>
          <a:prstGeom prst="rect">
            <a:avLst/>
          </a:prstGeom>
        </p:spPr>
        <p:txBody>
          <a:bodyPr wrap="square" lIns="0" tIns="47625" rIns="0" bIns="0" rtlCol="0" vert="horz">
            <a:spAutoFit/>
          </a:bodyPr>
          <a:lstStyle/>
          <a:p>
            <a:pPr marL="12700" marR="5080">
              <a:lnSpc>
                <a:spcPts val="1620"/>
              </a:lnSpc>
              <a:spcBef>
                <a:spcPts val="375"/>
              </a:spcBef>
            </a:pPr>
            <a:r>
              <a:rPr dirty="0" sz="1550" spc="10">
                <a:solidFill>
                  <a:srgbClr val="FFFFFF"/>
                </a:solidFill>
                <a:latin typeface="Times New Roman"/>
                <a:cs typeface="Times New Roman"/>
              </a:rPr>
              <a:t>Hãy </a:t>
            </a:r>
            <a:r>
              <a:rPr dirty="0" sz="1550" spc="5">
                <a:solidFill>
                  <a:srgbClr val="FFFFFF"/>
                </a:solidFill>
                <a:latin typeface="Times New Roman"/>
                <a:cs typeface="Times New Roman"/>
              </a:rPr>
              <a:t>tưởng tượng </a:t>
            </a:r>
            <a:r>
              <a:rPr dirty="0" sz="1550" spc="10">
                <a:solidFill>
                  <a:srgbClr val="FFFFFF"/>
                </a:solidFill>
                <a:latin typeface="Times New Roman"/>
                <a:cs typeface="Times New Roman"/>
              </a:rPr>
              <a:t>bạn gặp người </a:t>
            </a:r>
            <a:r>
              <a:rPr dirty="0" sz="1550" spc="15">
                <a:solidFill>
                  <a:srgbClr val="FFFFFF"/>
                </a:solidFill>
                <a:latin typeface="Times New Roman"/>
                <a:cs typeface="Times New Roman"/>
              </a:rPr>
              <a:t>không </a:t>
            </a:r>
            <a:r>
              <a:rPr dirty="0" sz="1550" spc="10">
                <a:solidFill>
                  <a:srgbClr val="FFFFFF"/>
                </a:solidFill>
                <a:latin typeface="Times New Roman"/>
                <a:cs typeface="Times New Roman"/>
              </a:rPr>
              <a:t>rõ</a:t>
            </a:r>
            <a:r>
              <a:rPr dirty="0" sz="1550" spc="-19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FFFFFF"/>
                </a:solidFill>
                <a:latin typeface="Times New Roman"/>
                <a:cs typeface="Times New Roman"/>
              </a:rPr>
              <a:t>nông  nghiệp hữu </a:t>
            </a:r>
            <a:r>
              <a:rPr dirty="0" sz="1550" spc="5">
                <a:solidFill>
                  <a:srgbClr val="FFFFFF"/>
                </a:solidFill>
                <a:latin typeface="Times New Roman"/>
                <a:cs typeface="Times New Roman"/>
              </a:rPr>
              <a:t>cơ </a:t>
            </a:r>
            <a:r>
              <a:rPr dirty="0" sz="1550">
                <a:solidFill>
                  <a:srgbClr val="FFFFFF"/>
                </a:solidFill>
                <a:latin typeface="Times New Roman"/>
                <a:cs typeface="Times New Roman"/>
              </a:rPr>
              <a:t>là</a:t>
            </a:r>
            <a:r>
              <a:rPr dirty="0" sz="1550" spc="-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550" spc="5">
                <a:solidFill>
                  <a:srgbClr val="FFFFFF"/>
                </a:solidFill>
                <a:latin typeface="Times New Roman"/>
                <a:cs typeface="Times New Roman"/>
              </a:rPr>
              <a:t>gì.</a:t>
            </a:r>
            <a:endParaRPr sz="1550">
              <a:latin typeface="Times New Roman"/>
              <a:cs typeface="Times New Roman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4203191" y="3462528"/>
            <a:ext cx="5166360" cy="756285"/>
            <a:chOff x="4203191" y="3462528"/>
            <a:chExt cx="5166360" cy="756285"/>
          </a:xfrm>
        </p:grpSpPr>
        <p:sp>
          <p:nvSpPr>
            <p:cNvPr id="13" name="object 13"/>
            <p:cNvSpPr/>
            <p:nvPr/>
          </p:nvSpPr>
          <p:spPr>
            <a:xfrm>
              <a:off x="4203191" y="3462528"/>
              <a:ext cx="5166360" cy="756285"/>
            </a:xfrm>
            <a:custGeom>
              <a:avLst/>
              <a:gdLst/>
              <a:ahLst/>
              <a:cxnLst/>
              <a:rect l="l" t="t" r="r" b="b"/>
              <a:pathLst>
                <a:path w="5166359" h="756285">
                  <a:moveTo>
                    <a:pt x="5091683" y="755904"/>
                  </a:moveTo>
                  <a:lnTo>
                    <a:pt x="74676" y="755904"/>
                  </a:lnTo>
                  <a:lnTo>
                    <a:pt x="45648" y="750022"/>
                  </a:lnTo>
                  <a:lnTo>
                    <a:pt x="21907" y="733996"/>
                  </a:lnTo>
                  <a:lnTo>
                    <a:pt x="5881" y="710255"/>
                  </a:lnTo>
                  <a:lnTo>
                    <a:pt x="0" y="681228"/>
                  </a:lnTo>
                  <a:lnTo>
                    <a:pt x="0" y="76200"/>
                  </a:lnTo>
                  <a:lnTo>
                    <a:pt x="5881" y="46934"/>
                  </a:lnTo>
                  <a:lnTo>
                    <a:pt x="21907" y="22669"/>
                  </a:lnTo>
                  <a:lnTo>
                    <a:pt x="45648" y="6119"/>
                  </a:lnTo>
                  <a:lnTo>
                    <a:pt x="74676" y="0"/>
                  </a:lnTo>
                  <a:lnTo>
                    <a:pt x="5091683" y="0"/>
                  </a:lnTo>
                  <a:lnTo>
                    <a:pt x="5120711" y="6119"/>
                  </a:lnTo>
                  <a:lnTo>
                    <a:pt x="5144452" y="22669"/>
                  </a:lnTo>
                  <a:lnTo>
                    <a:pt x="5160478" y="46934"/>
                  </a:lnTo>
                  <a:lnTo>
                    <a:pt x="5166359" y="76200"/>
                  </a:lnTo>
                  <a:lnTo>
                    <a:pt x="5166359" y="681228"/>
                  </a:lnTo>
                  <a:lnTo>
                    <a:pt x="5160478" y="710255"/>
                  </a:lnTo>
                  <a:lnTo>
                    <a:pt x="5144452" y="733996"/>
                  </a:lnTo>
                  <a:lnTo>
                    <a:pt x="5120711" y="750022"/>
                  </a:lnTo>
                  <a:lnTo>
                    <a:pt x="5091683" y="755904"/>
                  </a:lnTo>
                  <a:close/>
                </a:path>
              </a:pathLst>
            </a:custGeom>
            <a:solidFill>
              <a:srgbClr val="4DC4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4427219" y="3627120"/>
              <a:ext cx="423671" cy="428243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5" name="object 15"/>
          <p:cNvSpPr txBox="1"/>
          <p:nvPr/>
        </p:nvSpPr>
        <p:spPr>
          <a:xfrm>
            <a:off x="5142962" y="3585482"/>
            <a:ext cx="3857625" cy="471170"/>
          </a:xfrm>
          <a:prstGeom prst="rect">
            <a:avLst/>
          </a:prstGeom>
        </p:spPr>
        <p:txBody>
          <a:bodyPr wrap="square" lIns="0" tIns="47625" rIns="0" bIns="0" rtlCol="0" vert="horz">
            <a:spAutoFit/>
          </a:bodyPr>
          <a:lstStyle/>
          <a:p>
            <a:pPr marL="12700" marR="5080">
              <a:lnSpc>
                <a:spcPts val="1620"/>
              </a:lnSpc>
              <a:spcBef>
                <a:spcPts val="375"/>
              </a:spcBef>
            </a:pPr>
            <a:r>
              <a:rPr dirty="0" sz="1550" spc="5">
                <a:solidFill>
                  <a:srgbClr val="FFFFFF"/>
                </a:solidFill>
                <a:latin typeface="Times New Roman"/>
                <a:cs typeface="Times New Roman"/>
              </a:rPr>
              <a:t>Bạn sẽ giải thích </a:t>
            </a:r>
            <a:r>
              <a:rPr dirty="0" sz="1550" spc="15">
                <a:solidFill>
                  <a:srgbClr val="FFFFFF"/>
                </a:solidFill>
                <a:latin typeface="Times New Roman"/>
                <a:cs typeface="Times New Roman"/>
              </a:rPr>
              <a:t>như </a:t>
            </a:r>
            <a:r>
              <a:rPr dirty="0" sz="1550" spc="5">
                <a:solidFill>
                  <a:srgbClr val="FFFFFF"/>
                </a:solidFill>
                <a:latin typeface="Times New Roman"/>
                <a:cs typeface="Times New Roman"/>
              </a:rPr>
              <a:t>thế nào </a:t>
            </a:r>
            <a:r>
              <a:rPr dirty="0" sz="1550" spc="10">
                <a:solidFill>
                  <a:srgbClr val="FFFFFF"/>
                </a:solidFill>
                <a:latin typeface="Times New Roman"/>
                <a:cs typeface="Times New Roman"/>
              </a:rPr>
              <a:t>cho họ </a:t>
            </a:r>
            <a:r>
              <a:rPr dirty="0" sz="1550" spc="15">
                <a:solidFill>
                  <a:srgbClr val="FFFFFF"/>
                </a:solidFill>
                <a:latin typeface="Times New Roman"/>
                <a:cs typeface="Times New Roman"/>
              </a:rPr>
              <a:t>về </a:t>
            </a:r>
            <a:r>
              <a:rPr dirty="0" sz="1550" spc="10">
                <a:solidFill>
                  <a:srgbClr val="FFFFFF"/>
                </a:solidFill>
                <a:latin typeface="Times New Roman"/>
                <a:cs typeface="Times New Roman"/>
              </a:rPr>
              <a:t>hữu</a:t>
            </a:r>
            <a:r>
              <a:rPr dirty="0" sz="1550" spc="-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550" spc="5">
                <a:solidFill>
                  <a:srgbClr val="FFFFFF"/>
                </a:solidFill>
                <a:latin typeface="Times New Roman"/>
                <a:cs typeface="Times New Roman"/>
              </a:rPr>
              <a:t>cơ?  </a:t>
            </a:r>
            <a:r>
              <a:rPr dirty="0" sz="1550" spc="10">
                <a:solidFill>
                  <a:srgbClr val="FFFFFF"/>
                </a:solidFill>
                <a:latin typeface="Times New Roman"/>
                <a:cs typeface="Times New Roman"/>
              </a:rPr>
              <a:t>Hãy suy nghĩ đến 1 </a:t>
            </a:r>
            <a:r>
              <a:rPr dirty="0" sz="1550" spc="5">
                <a:solidFill>
                  <a:srgbClr val="FFFFFF"/>
                </a:solidFill>
                <a:latin typeface="Times New Roman"/>
                <a:cs typeface="Times New Roman"/>
              </a:rPr>
              <a:t>vài từ</a:t>
            </a:r>
            <a:r>
              <a:rPr dirty="0" sz="1550" spc="-1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FFFFFF"/>
                </a:solidFill>
                <a:latin typeface="Times New Roman"/>
                <a:cs typeface="Times New Roman"/>
              </a:rPr>
              <a:t>khóa.</a:t>
            </a:r>
            <a:endParaRPr sz="1550">
              <a:latin typeface="Times New Roman"/>
              <a:cs typeface="Times New Roman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4203191" y="4407408"/>
            <a:ext cx="5166360" cy="756285"/>
            <a:chOff x="4203191" y="4407408"/>
            <a:chExt cx="5166360" cy="756285"/>
          </a:xfrm>
        </p:grpSpPr>
        <p:sp>
          <p:nvSpPr>
            <p:cNvPr id="17" name="object 17"/>
            <p:cNvSpPr/>
            <p:nvPr/>
          </p:nvSpPr>
          <p:spPr>
            <a:xfrm>
              <a:off x="4203191" y="4407408"/>
              <a:ext cx="5166360" cy="756285"/>
            </a:xfrm>
            <a:custGeom>
              <a:avLst/>
              <a:gdLst/>
              <a:ahLst/>
              <a:cxnLst/>
              <a:rect l="l" t="t" r="r" b="b"/>
              <a:pathLst>
                <a:path w="5166359" h="756285">
                  <a:moveTo>
                    <a:pt x="5091683" y="755904"/>
                  </a:moveTo>
                  <a:lnTo>
                    <a:pt x="74676" y="755904"/>
                  </a:lnTo>
                  <a:lnTo>
                    <a:pt x="45648" y="749998"/>
                  </a:lnTo>
                  <a:lnTo>
                    <a:pt x="21907" y="733806"/>
                  </a:lnTo>
                  <a:lnTo>
                    <a:pt x="5881" y="709612"/>
                  </a:lnTo>
                  <a:lnTo>
                    <a:pt x="0" y="679704"/>
                  </a:lnTo>
                  <a:lnTo>
                    <a:pt x="0" y="76200"/>
                  </a:lnTo>
                  <a:lnTo>
                    <a:pt x="5881" y="46291"/>
                  </a:lnTo>
                  <a:lnTo>
                    <a:pt x="21907" y="22097"/>
                  </a:lnTo>
                  <a:lnTo>
                    <a:pt x="45648" y="5905"/>
                  </a:lnTo>
                  <a:lnTo>
                    <a:pt x="74676" y="0"/>
                  </a:lnTo>
                  <a:lnTo>
                    <a:pt x="5091683" y="0"/>
                  </a:lnTo>
                  <a:lnTo>
                    <a:pt x="5120711" y="5905"/>
                  </a:lnTo>
                  <a:lnTo>
                    <a:pt x="5144452" y="22098"/>
                  </a:lnTo>
                  <a:lnTo>
                    <a:pt x="5160478" y="46291"/>
                  </a:lnTo>
                  <a:lnTo>
                    <a:pt x="5166359" y="76200"/>
                  </a:lnTo>
                  <a:lnTo>
                    <a:pt x="5166359" y="679704"/>
                  </a:lnTo>
                  <a:lnTo>
                    <a:pt x="5160478" y="709612"/>
                  </a:lnTo>
                  <a:lnTo>
                    <a:pt x="5144452" y="733806"/>
                  </a:lnTo>
                  <a:lnTo>
                    <a:pt x="5120711" y="749998"/>
                  </a:lnTo>
                  <a:lnTo>
                    <a:pt x="5091683" y="755904"/>
                  </a:lnTo>
                  <a:close/>
                </a:path>
              </a:pathLst>
            </a:custGeom>
            <a:solidFill>
              <a:srgbClr val="48BA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4427219" y="4575048"/>
              <a:ext cx="423671" cy="423671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/>
          <p:cNvSpPr txBox="1"/>
          <p:nvPr/>
        </p:nvSpPr>
        <p:spPr>
          <a:xfrm>
            <a:off x="5142962" y="4530381"/>
            <a:ext cx="4062729" cy="471170"/>
          </a:xfrm>
          <a:prstGeom prst="rect">
            <a:avLst/>
          </a:prstGeom>
        </p:spPr>
        <p:txBody>
          <a:bodyPr wrap="square" lIns="0" tIns="47625" rIns="0" bIns="0" rtlCol="0" vert="horz">
            <a:spAutoFit/>
          </a:bodyPr>
          <a:lstStyle/>
          <a:p>
            <a:pPr marL="12700" marR="5080">
              <a:lnSpc>
                <a:spcPts val="1620"/>
              </a:lnSpc>
              <a:spcBef>
                <a:spcPts val="375"/>
              </a:spcBef>
            </a:pPr>
            <a:r>
              <a:rPr dirty="0" sz="1550" spc="10">
                <a:solidFill>
                  <a:srgbClr val="FFFFFF"/>
                </a:solidFill>
                <a:latin typeface="Times New Roman"/>
                <a:cs typeface="Times New Roman"/>
              </a:rPr>
              <a:t>Hãy </a:t>
            </a:r>
            <a:r>
              <a:rPr dirty="0" sz="1550" spc="5">
                <a:solidFill>
                  <a:srgbClr val="FFFFFF"/>
                </a:solidFill>
                <a:latin typeface="Times New Roman"/>
                <a:cs typeface="Times New Roman"/>
              </a:rPr>
              <a:t>nêu </a:t>
            </a:r>
            <a:r>
              <a:rPr dirty="0" sz="1550" spc="10">
                <a:solidFill>
                  <a:srgbClr val="FFFFFF"/>
                </a:solidFill>
                <a:latin typeface="Times New Roman"/>
                <a:cs typeface="Times New Roman"/>
              </a:rPr>
              <a:t>1 </a:t>
            </a:r>
            <a:r>
              <a:rPr dirty="0" sz="1550" spc="5">
                <a:solidFill>
                  <a:srgbClr val="FFFFFF"/>
                </a:solidFill>
                <a:latin typeface="Times New Roman"/>
                <a:cs typeface="Times New Roman"/>
              </a:rPr>
              <a:t>định nghĩa </a:t>
            </a:r>
            <a:r>
              <a:rPr dirty="0" sz="1550" spc="10">
                <a:solidFill>
                  <a:srgbClr val="FFFFFF"/>
                </a:solidFill>
                <a:latin typeface="Times New Roman"/>
                <a:cs typeface="Times New Roman"/>
              </a:rPr>
              <a:t>ngắn </a:t>
            </a:r>
            <a:r>
              <a:rPr dirty="0" sz="1550" spc="15">
                <a:solidFill>
                  <a:srgbClr val="FFFFFF"/>
                </a:solidFill>
                <a:latin typeface="Times New Roman"/>
                <a:cs typeface="Times New Roman"/>
              </a:rPr>
              <a:t>gọn </a:t>
            </a:r>
            <a:r>
              <a:rPr dirty="0" sz="1550" spc="10">
                <a:solidFill>
                  <a:srgbClr val="FFFFFF"/>
                </a:solidFill>
                <a:latin typeface="Times New Roman"/>
                <a:cs typeface="Times New Roman"/>
              </a:rPr>
              <a:t>bằng </a:t>
            </a:r>
            <a:r>
              <a:rPr dirty="0" sz="1550" spc="5">
                <a:solidFill>
                  <a:srgbClr val="FFFFFF"/>
                </a:solidFill>
                <a:latin typeface="Times New Roman"/>
                <a:cs typeface="Times New Roman"/>
              </a:rPr>
              <a:t>cách </a:t>
            </a:r>
            <a:r>
              <a:rPr dirty="0" sz="1550" spc="10">
                <a:solidFill>
                  <a:srgbClr val="FFFFFF"/>
                </a:solidFill>
                <a:latin typeface="Times New Roman"/>
                <a:cs typeface="Times New Roman"/>
              </a:rPr>
              <a:t>sử</a:t>
            </a:r>
            <a:r>
              <a:rPr dirty="0" sz="1550" spc="-17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FFFFFF"/>
                </a:solidFill>
                <a:latin typeface="Times New Roman"/>
                <a:cs typeface="Times New Roman"/>
              </a:rPr>
              <a:t>dụng  </a:t>
            </a:r>
            <a:r>
              <a:rPr dirty="0" sz="1550" spc="5">
                <a:solidFill>
                  <a:srgbClr val="FFFFFF"/>
                </a:solidFill>
                <a:latin typeface="Times New Roman"/>
                <a:cs typeface="Times New Roman"/>
              </a:rPr>
              <a:t>các </a:t>
            </a:r>
            <a:r>
              <a:rPr dirty="0" sz="1550">
                <a:solidFill>
                  <a:srgbClr val="FFFFFF"/>
                </a:solidFill>
                <a:latin typeface="Times New Roman"/>
                <a:cs typeface="Times New Roman"/>
              </a:rPr>
              <a:t>từ </a:t>
            </a:r>
            <a:r>
              <a:rPr dirty="0" sz="1550" spc="10">
                <a:solidFill>
                  <a:srgbClr val="FFFFFF"/>
                </a:solidFill>
                <a:latin typeface="Times New Roman"/>
                <a:cs typeface="Times New Roman"/>
              </a:rPr>
              <a:t>khóa</a:t>
            </a:r>
            <a:r>
              <a:rPr dirty="0" sz="1550" spc="-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550" spc="10">
                <a:solidFill>
                  <a:srgbClr val="FFFFFF"/>
                </a:solidFill>
                <a:latin typeface="Times New Roman"/>
                <a:cs typeface="Times New Roman"/>
              </a:rPr>
              <a:t>đó.</a:t>
            </a:r>
            <a:endParaRPr sz="1550">
              <a:latin typeface="Times New Roman"/>
              <a:cs typeface="Times New Roman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4203191" y="5352288"/>
            <a:ext cx="5166360" cy="756285"/>
            <a:chOff x="4203191" y="5352288"/>
            <a:chExt cx="5166360" cy="756285"/>
          </a:xfrm>
        </p:grpSpPr>
        <p:sp>
          <p:nvSpPr>
            <p:cNvPr id="21" name="object 21"/>
            <p:cNvSpPr/>
            <p:nvPr/>
          </p:nvSpPr>
          <p:spPr>
            <a:xfrm>
              <a:off x="4203191" y="5352288"/>
              <a:ext cx="5166360" cy="756285"/>
            </a:xfrm>
            <a:custGeom>
              <a:avLst/>
              <a:gdLst/>
              <a:ahLst/>
              <a:cxnLst/>
              <a:rect l="l" t="t" r="r" b="b"/>
              <a:pathLst>
                <a:path w="5166359" h="756285">
                  <a:moveTo>
                    <a:pt x="5091683" y="755904"/>
                  </a:moveTo>
                  <a:lnTo>
                    <a:pt x="74676" y="755904"/>
                  </a:lnTo>
                  <a:lnTo>
                    <a:pt x="45648" y="749998"/>
                  </a:lnTo>
                  <a:lnTo>
                    <a:pt x="21907" y="733806"/>
                  </a:lnTo>
                  <a:lnTo>
                    <a:pt x="5881" y="709612"/>
                  </a:lnTo>
                  <a:lnTo>
                    <a:pt x="0" y="679704"/>
                  </a:lnTo>
                  <a:lnTo>
                    <a:pt x="0" y="76200"/>
                  </a:lnTo>
                  <a:lnTo>
                    <a:pt x="5881" y="46291"/>
                  </a:lnTo>
                  <a:lnTo>
                    <a:pt x="21907" y="22097"/>
                  </a:lnTo>
                  <a:lnTo>
                    <a:pt x="45648" y="5905"/>
                  </a:lnTo>
                  <a:lnTo>
                    <a:pt x="74676" y="0"/>
                  </a:lnTo>
                  <a:lnTo>
                    <a:pt x="5091683" y="0"/>
                  </a:lnTo>
                  <a:lnTo>
                    <a:pt x="5120711" y="5905"/>
                  </a:lnTo>
                  <a:lnTo>
                    <a:pt x="5144452" y="22098"/>
                  </a:lnTo>
                  <a:lnTo>
                    <a:pt x="5160478" y="46291"/>
                  </a:lnTo>
                  <a:lnTo>
                    <a:pt x="5166359" y="76200"/>
                  </a:lnTo>
                  <a:lnTo>
                    <a:pt x="5166359" y="679704"/>
                  </a:lnTo>
                  <a:lnTo>
                    <a:pt x="5160478" y="709612"/>
                  </a:lnTo>
                  <a:lnTo>
                    <a:pt x="5144452" y="733806"/>
                  </a:lnTo>
                  <a:lnTo>
                    <a:pt x="5120711" y="749998"/>
                  </a:lnTo>
                  <a:lnTo>
                    <a:pt x="5091683" y="755904"/>
                  </a:lnTo>
                  <a:close/>
                </a:path>
              </a:pathLst>
            </a:custGeom>
            <a:solidFill>
              <a:srgbClr val="70AC4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4427219" y="5518404"/>
              <a:ext cx="423671" cy="423672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/>
          <p:cNvSpPr txBox="1"/>
          <p:nvPr/>
        </p:nvSpPr>
        <p:spPr>
          <a:xfrm>
            <a:off x="5142962" y="5475281"/>
            <a:ext cx="3952875" cy="471170"/>
          </a:xfrm>
          <a:prstGeom prst="rect">
            <a:avLst/>
          </a:prstGeom>
        </p:spPr>
        <p:txBody>
          <a:bodyPr wrap="square" lIns="0" tIns="47625" rIns="0" bIns="0" rtlCol="0" vert="horz">
            <a:spAutoFit/>
          </a:bodyPr>
          <a:lstStyle/>
          <a:p>
            <a:pPr marL="12700" marR="5080">
              <a:lnSpc>
                <a:spcPts val="1620"/>
              </a:lnSpc>
              <a:spcBef>
                <a:spcPts val="375"/>
              </a:spcBef>
            </a:pPr>
            <a:r>
              <a:rPr dirty="0" u="heavy" sz="1550" spc="-1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Times New Roman"/>
                <a:cs typeface="Times New Roman"/>
              </a:rPr>
              <a:t>Viết </a:t>
            </a:r>
            <a:r>
              <a:rPr dirty="0" u="heavy" sz="1550" spc="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Times New Roman"/>
                <a:cs typeface="Times New Roman"/>
              </a:rPr>
              <a:t>định nghĩa của </a:t>
            </a:r>
            <a:r>
              <a:rPr dirty="0" u="heavy" sz="1550" spc="1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Times New Roman"/>
                <a:cs typeface="Times New Roman"/>
              </a:rPr>
              <a:t>nhóm </a:t>
            </a:r>
            <a:r>
              <a:rPr dirty="0" u="heavy" sz="155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Times New Roman"/>
                <a:cs typeface="Times New Roman"/>
              </a:rPr>
              <a:t>mình </a:t>
            </a:r>
            <a:r>
              <a:rPr dirty="0" u="heavy" sz="1550" spc="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Times New Roman"/>
                <a:cs typeface="Times New Roman"/>
              </a:rPr>
              <a:t>lên Slido. </a:t>
            </a:r>
            <a:r>
              <a:rPr dirty="0" u="heavy" sz="1550" spc="1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Times New Roman"/>
                <a:cs typeface="Times New Roman"/>
              </a:rPr>
              <a:t>Hãy </a:t>
            </a:r>
            <a:r>
              <a:rPr dirty="0" sz="1550" spc="1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u="heavy" sz="1550" spc="1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Times New Roman"/>
                <a:cs typeface="Times New Roman"/>
              </a:rPr>
              <a:t>ghi </a:t>
            </a:r>
            <a:r>
              <a:rPr dirty="0" u="heavy" sz="1550" spc="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Times New Roman"/>
                <a:cs typeface="Times New Roman"/>
              </a:rPr>
              <a:t>tên </a:t>
            </a:r>
            <a:r>
              <a:rPr dirty="0" u="heavy" sz="1550" spc="1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Times New Roman"/>
                <a:cs typeface="Times New Roman"/>
              </a:rPr>
              <a:t>nhóm </a:t>
            </a:r>
            <a:r>
              <a:rPr dirty="0" u="heavy" sz="1550" spc="1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Times New Roman"/>
                <a:cs typeface="Times New Roman"/>
              </a:rPr>
              <a:t>ở đầu câu </a:t>
            </a:r>
            <a:r>
              <a:rPr dirty="0" u="heavy" sz="1550" spc="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Times New Roman"/>
                <a:cs typeface="Times New Roman"/>
              </a:rPr>
              <a:t>trả</a:t>
            </a:r>
            <a:r>
              <a:rPr dirty="0" u="heavy" sz="1550" spc="-14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55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Times New Roman"/>
                <a:cs typeface="Times New Roman"/>
              </a:rPr>
              <a:t>lời</a:t>
            </a:r>
            <a:endParaRPr sz="15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8848" y="1536073"/>
            <a:ext cx="872598" cy="3409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416051" y="2878835"/>
            <a:ext cx="2020824" cy="20193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619397" rIns="0" bIns="0" rtlCol="0" vert="horz">
            <a:spAutoFit/>
          </a:bodyPr>
          <a:lstStyle/>
          <a:p>
            <a:pPr marL="2137410" marR="5080">
              <a:lnSpc>
                <a:spcPct val="101600"/>
              </a:lnSpc>
              <a:spcBef>
                <a:spcPts val="90"/>
              </a:spcBef>
            </a:pPr>
            <a:r>
              <a:rPr dirty="0" sz="1950" spc="15"/>
              <a:t>Nhóm </a:t>
            </a:r>
            <a:r>
              <a:rPr dirty="0" sz="1950" spc="10"/>
              <a:t>của </a:t>
            </a:r>
            <a:r>
              <a:rPr dirty="0" sz="1950" spc="15"/>
              <a:t>bạn </a:t>
            </a:r>
            <a:r>
              <a:rPr dirty="0" sz="1950" spc="10"/>
              <a:t>định </a:t>
            </a:r>
            <a:r>
              <a:rPr dirty="0" sz="1950" spc="15"/>
              <a:t>nghĩa nông </a:t>
            </a:r>
            <a:r>
              <a:rPr dirty="0" sz="1950" spc="10"/>
              <a:t>nghiệp </a:t>
            </a:r>
            <a:r>
              <a:rPr dirty="0" sz="1950" spc="15"/>
              <a:t>hữu </a:t>
            </a:r>
            <a:r>
              <a:rPr dirty="0" sz="1950" spc="10"/>
              <a:t>cơ là </a:t>
            </a:r>
            <a:r>
              <a:rPr dirty="0" sz="1950" spc="5"/>
              <a:t>gì? </a:t>
            </a:r>
            <a:r>
              <a:rPr dirty="0" sz="1950" spc="10"/>
              <a:t>Hãy </a:t>
            </a:r>
            <a:r>
              <a:rPr dirty="0" sz="1950" spc="5"/>
              <a:t>nhớ  </a:t>
            </a:r>
            <a:r>
              <a:rPr dirty="0" sz="1950" spc="15"/>
              <a:t>ghi </a:t>
            </a:r>
            <a:r>
              <a:rPr dirty="0" sz="1950" spc="10"/>
              <a:t>tên </a:t>
            </a:r>
            <a:r>
              <a:rPr dirty="0" sz="1950" spc="15"/>
              <a:t>nhóm ở đầu câu </a:t>
            </a:r>
            <a:r>
              <a:rPr dirty="0" sz="1950" spc="5"/>
              <a:t>trả</a:t>
            </a:r>
            <a:r>
              <a:rPr dirty="0" sz="1950" spc="-90"/>
              <a:t> </a:t>
            </a:r>
            <a:r>
              <a:rPr dirty="0" sz="1950" spc="5"/>
              <a:t>lời</a:t>
            </a:r>
            <a:endParaRPr sz="1950"/>
          </a:p>
        </p:txBody>
      </p:sp>
      <p:sp>
        <p:nvSpPr>
          <p:cNvPr id="5" name="object 5"/>
          <p:cNvSpPr txBox="1"/>
          <p:nvPr/>
        </p:nvSpPr>
        <p:spPr>
          <a:xfrm>
            <a:off x="2704786" y="6193100"/>
            <a:ext cx="3418204" cy="20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50" spc="100" b="0">
                <a:solidFill>
                  <a:srgbClr val="5B5B5B"/>
                </a:solidFill>
                <a:latin typeface="cwTeXKai"/>
                <a:cs typeface="cwTeXKai"/>
              </a:rPr>
              <a:t>ⓘ </a:t>
            </a:r>
            <a:r>
              <a:rPr dirty="0" sz="1150" spc="-5">
                <a:solidFill>
                  <a:srgbClr val="5B5B5B"/>
                </a:solidFill>
                <a:latin typeface="Times New Roman"/>
                <a:cs typeface="Times New Roman"/>
              </a:rPr>
              <a:t>Start presenting </a:t>
            </a:r>
            <a:r>
              <a:rPr dirty="0" sz="1150">
                <a:solidFill>
                  <a:srgbClr val="5B5B5B"/>
                </a:solidFill>
                <a:latin typeface="Times New Roman"/>
                <a:cs typeface="Times New Roman"/>
              </a:rPr>
              <a:t>to display the poll results on this</a:t>
            </a:r>
            <a:r>
              <a:rPr dirty="0" sz="1150" spc="-80">
                <a:solidFill>
                  <a:srgbClr val="5B5B5B"/>
                </a:solidFill>
                <a:latin typeface="Times New Roman"/>
                <a:cs typeface="Times New Roman"/>
              </a:rPr>
              <a:t> </a:t>
            </a:r>
            <a:r>
              <a:rPr dirty="0" sz="1150">
                <a:solidFill>
                  <a:srgbClr val="5B5B5B"/>
                </a:solidFill>
                <a:latin typeface="Times New Roman"/>
                <a:cs typeface="Times New Roman"/>
              </a:rPr>
              <a:t>slide.</a:t>
            </a:r>
            <a:endParaRPr sz="11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0598" y="1212527"/>
            <a:ext cx="5885180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15" b="0">
                <a:solidFill>
                  <a:srgbClr val="000000"/>
                </a:solidFill>
                <a:latin typeface="Times New Roman"/>
                <a:cs typeface="Times New Roman"/>
              </a:rPr>
              <a:t>Định nghĩa </a:t>
            </a:r>
            <a:r>
              <a:rPr dirty="0" sz="3600" spc="25" b="0">
                <a:solidFill>
                  <a:srgbClr val="000000"/>
                </a:solidFill>
                <a:latin typeface="Times New Roman"/>
                <a:cs typeface="Times New Roman"/>
              </a:rPr>
              <a:t>nông </a:t>
            </a:r>
            <a:r>
              <a:rPr dirty="0" sz="3600" spc="20" b="0">
                <a:solidFill>
                  <a:srgbClr val="000000"/>
                </a:solidFill>
                <a:latin typeface="Times New Roman"/>
                <a:cs typeface="Times New Roman"/>
              </a:rPr>
              <a:t>nghiệp </a:t>
            </a:r>
            <a:r>
              <a:rPr dirty="0" sz="3600" spc="15" b="0">
                <a:solidFill>
                  <a:srgbClr val="000000"/>
                </a:solidFill>
                <a:latin typeface="Times New Roman"/>
                <a:cs typeface="Times New Roman"/>
              </a:rPr>
              <a:t>hữu</a:t>
            </a:r>
            <a:r>
              <a:rPr dirty="0" sz="3600" spc="-245" b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3600" spc="10" b="0">
                <a:solidFill>
                  <a:srgbClr val="000000"/>
                </a:solidFill>
                <a:latin typeface="Times New Roman"/>
                <a:cs typeface="Times New Roman"/>
              </a:rPr>
              <a:t>cơ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51138" y="2471358"/>
            <a:ext cx="8856345" cy="2825750"/>
          </a:xfrm>
          <a:prstGeom prst="rect">
            <a:avLst/>
          </a:prstGeom>
        </p:spPr>
        <p:txBody>
          <a:bodyPr wrap="square" lIns="0" tIns="79375" rIns="0" bIns="0" rtlCol="0" vert="horz">
            <a:spAutoFit/>
          </a:bodyPr>
          <a:lstStyle/>
          <a:p>
            <a:pPr algn="ctr" marL="40005" marR="31115">
              <a:lnSpc>
                <a:spcPct val="79600"/>
              </a:lnSpc>
              <a:spcBef>
                <a:spcPts val="625"/>
              </a:spcBef>
            </a:pPr>
            <a:r>
              <a:rPr dirty="0" sz="2150" spc="-5">
                <a:latin typeface="Times New Roman"/>
                <a:cs typeface="Times New Roman"/>
              </a:rPr>
              <a:t>“Nông </a:t>
            </a:r>
            <a:r>
              <a:rPr dirty="0" sz="2150">
                <a:latin typeface="Times New Roman"/>
                <a:cs typeface="Times New Roman"/>
              </a:rPr>
              <a:t>nghiệp </a:t>
            </a:r>
            <a:r>
              <a:rPr dirty="0" sz="2150" spc="-5">
                <a:latin typeface="Times New Roman"/>
                <a:cs typeface="Times New Roman"/>
              </a:rPr>
              <a:t>Hữu </a:t>
            </a:r>
            <a:r>
              <a:rPr dirty="0" sz="2150" spc="-10">
                <a:latin typeface="Times New Roman"/>
                <a:cs typeface="Times New Roman"/>
              </a:rPr>
              <a:t>cơ </a:t>
            </a:r>
            <a:r>
              <a:rPr dirty="0" sz="2150" spc="-5">
                <a:latin typeface="Times New Roman"/>
                <a:cs typeface="Times New Roman"/>
              </a:rPr>
              <a:t>là một </a:t>
            </a:r>
            <a:r>
              <a:rPr dirty="0" sz="2150" spc="5">
                <a:latin typeface="Times New Roman"/>
                <a:cs typeface="Times New Roman"/>
              </a:rPr>
              <a:t>hê </a:t>
            </a:r>
            <a:r>
              <a:rPr dirty="0" sz="2150">
                <a:latin typeface="Times New Roman"/>
                <a:cs typeface="Times New Roman"/>
              </a:rPr>
              <a:t>thống </a:t>
            </a:r>
            <a:r>
              <a:rPr dirty="0" sz="2150" spc="-5">
                <a:latin typeface="Times New Roman"/>
                <a:cs typeface="Times New Roman"/>
              </a:rPr>
              <a:t>sản </a:t>
            </a:r>
            <a:r>
              <a:rPr dirty="0" sz="2150">
                <a:latin typeface="Times New Roman"/>
                <a:cs typeface="Times New Roman"/>
              </a:rPr>
              <a:t>xuất </a:t>
            </a:r>
            <a:r>
              <a:rPr dirty="0" sz="2150" spc="-5">
                <a:latin typeface="Times New Roman"/>
                <a:cs typeface="Times New Roman"/>
              </a:rPr>
              <a:t>giúp </a:t>
            </a:r>
            <a:r>
              <a:rPr dirty="0" sz="2150" spc="5">
                <a:latin typeface="Times New Roman"/>
                <a:cs typeface="Times New Roman"/>
              </a:rPr>
              <a:t>duy </a:t>
            </a:r>
            <a:r>
              <a:rPr dirty="0" sz="2150">
                <a:latin typeface="Times New Roman"/>
                <a:cs typeface="Times New Roman"/>
              </a:rPr>
              <a:t>trì </a:t>
            </a:r>
            <a:r>
              <a:rPr dirty="0" sz="2150" spc="-5">
                <a:latin typeface="Times New Roman"/>
                <a:cs typeface="Times New Roman"/>
              </a:rPr>
              <a:t>sức </a:t>
            </a:r>
            <a:r>
              <a:rPr dirty="0" sz="2150">
                <a:latin typeface="Times New Roman"/>
                <a:cs typeface="Times New Roman"/>
              </a:rPr>
              <a:t>khỏe của đất,</a:t>
            </a:r>
            <a:r>
              <a:rPr dirty="0" sz="2150" spc="-240">
                <a:latin typeface="Times New Roman"/>
                <a:cs typeface="Times New Roman"/>
              </a:rPr>
              <a:t> </a:t>
            </a:r>
            <a:r>
              <a:rPr dirty="0" sz="2150" spc="5">
                <a:latin typeface="Times New Roman"/>
                <a:cs typeface="Times New Roman"/>
              </a:rPr>
              <a:t>hê  </a:t>
            </a:r>
            <a:r>
              <a:rPr dirty="0" sz="2150" spc="-5">
                <a:latin typeface="Times New Roman"/>
                <a:cs typeface="Times New Roman"/>
              </a:rPr>
              <a:t>sinh thái </a:t>
            </a:r>
            <a:r>
              <a:rPr dirty="0" sz="2150">
                <a:latin typeface="Times New Roman"/>
                <a:cs typeface="Times New Roman"/>
              </a:rPr>
              <a:t>và </a:t>
            </a:r>
            <a:r>
              <a:rPr dirty="0" sz="2150" spc="-5">
                <a:latin typeface="Times New Roman"/>
                <a:cs typeface="Times New Roman"/>
              </a:rPr>
              <a:t>con</a:t>
            </a:r>
            <a:r>
              <a:rPr dirty="0" sz="2150" spc="-50">
                <a:latin typeface="Times New Roman"/>
                <a:cs typeface="Times New Roman"/>
              </a:rPr>
              <a:t> </a:t>
            </a:r>
            <a:r>
              <a:rPr dirty="0" sz="2150">
                <a:latin typeface="Times New Roman"/>
                <a:cs typeface="Times New Roman"/>
              </a:rPr>
              <a:t>người”</a:t>
            </a:r>
            <a:endParaRPr sz="2150">
              <a:latin typeface="Times New Roman"/>
              <a:cs typeface="Times New Roman"/>
            </a:endParaRPr>
          </a:p>
          <a:p>
            <a:pPr algn="ctr" marL="12700" marR="5080">
              <a:lnSpc>
                <a:spcPct val="79600"/>
              </a:lnSpc>
              <a:spcBef>
                <a:spcPts val="835"/>
              </a:spcBef>
            </a:pPr>
            <a:r>
              <a:rPr dirty="0" sz="2150" spc="-5">
                <a:latin typeface="Times New Roman"/>
                <a:cs typeface="Times New Roman"/>
              </a:rPr>
              <a:t>Nó dưa </a:t>
            </a:r>
            <a:r>
              <a:rPr dirty="0" sz="2150" spc="-10">
                <a:latin typeface="Times New Roman"/>
                <a:cs typeface="Times New Roman"/>
              </a:rPr>
              <a:t>trên các </a:t>
            </a:r>
            <a:r>
              <a:rPr dirty="0" sz="2150" spc="-5">
                <a:latin typeface="Times New Roman"/>
                <a:cs typeface="Times New Roman"/>
              </a:rPr>
              <a:t>quy </a:t>
            </a:r>
            <a:r>
              <a:rPr dirty="0" sz="2150">
                <a:latin typeface="Times New Roman"/>
                <a:cs typeface="Times New Roman"/>
              </a:rPr>
              <a:t>trình sinh học, </a:t>
            </a:r>
            <a:r>
              <a:rPr dirty="0" sz="2150" spc="-5">
                <a:latin typeface="Times New Roman"/>
                <a:cs typeface="Times New Roman"/>
              </a:rPr>
              <a:t>sư </a:t>
            </a:r>
            <a:r>
              <a:rPr dirty="0" sz="2150" spc="5">
                <a:latin typeface="Times New Roman"/>
                <a:cs typeface="Times New Roman"/>
              </a:rPr>
              <a:t>đa </a:t>
            </a:r>
            <a:r>
              <a:rPr dirty="0" sz="2150" spc="-5">
                <a:latin typeface="Times New Roman"/>
                <a:cs typeface="Times New Roman"/>
              </a:rPr>
              <a:t>dạng sinh </a:t>
            </a:r>
            <a:r>
              <a:rPr dirty="0" sz="2150" spc="5">
                <a:latin typeface="Times New Roman"/>
                <a:cs typeface="Times New Roman"/>
              </a:rPr>
              <a:t>học </a:t>
            </a:r>
            <a:r>
              <a:rPr dirty="0" sz="2150" spc="-5">
                <a:latin typeface="Times New Roman"/>
                <a:cs typeface="Times New Roman"/>
              </a:rPr>
              <a:t>và </a:t>
            </a:r>
            <a:r>
              <a:rPr dirty="0" sz="2150" spc="-10">
                <a:latin typeface="Times New Roman"/>
                <a:cs typeface="Times New Roman"/>
              </a:rPr>
              <a:t>các </a:t>
            </a:r>
            <a:r>
              <a:rPr dirty="0" sz="2150" spc="-5">
                <a:latin typeface="Times New Roman"/>
                <a:cs typeface="Times New Roman"/>
              </a:rPr>
              <a:t>chu </a:t>
            </a:r>
            <a:r>
              <a:rPr dirty="0" sz="2150">
                <a:latin typeface="Times New Roman"/>
                <a:cs typeface="Times New Roman"/>
              </a:rPr>
              <a:t>trình phù</a:t>
            </a:r>
            <a:r>
              <a:rPr dirty="0" sz="2150" spc="-145">
                <a:latin typeface="Times New Roman"/>
                <a:cs typeface="Times New Roman"/>
              </a:rPr>
              <a:t> </a:t>
            </a:r>
            <a:r>
              <a:rPr dirty="0" sz="2150" spc="5">
                <a:latin typeface="Times New Roman"/>
                <a:cs typeface="Times New Roman"/>
              </a:rPr>
              <a:t>hợp  </a:t>
            </a:r>
            <a:r>
              <a:rPr dirty="0" sz="2150" spc="-5">
                <a:latin typeface="Times New Roman"/>
                <a:cs typeface="Times New Roman"/>
              </a:rPr>
              <a:t>với </a:t>
            </a:r>
            <a:r>
              <a:rPr dirty="0" sz="2150">
                <a:latin typeface="Times New Roman"/>
                <a:cs typeface="Times New Roman"/>
              </a:rPr>
              <a:t>điều </a:t>
            </a:r>
            <a:r>
              <a:rPr dirty="0" sz="2150" spc="-5">
                <a:latin typeface="Times New Roman"/>
                <a:cs typeface="Times New Roman"/>
              </a:rPr>
              <a:t>kiện </a:t>
            </a:r>
            <a:r>
              <a:rPr dirty="0" sz="2150">
                <a:latin typeface="Times New Roman"/>
                <a:cs typeface="Times New Roman"/>
              </a:rPr>
              <a:t>của </a:t>
            </a:r>
            <a:r>
              <a:rPr dirty="0" sz="2150" spc="5">
                <a:latin typeface="Times New Roman"/>
                <a:cs typeface="Times New Roman"/>
              </a:rPr>
              <a:t>địa </a:t>
            </a:r>
            <a:r>
              <a:rPr dirty="0" sz="2150">
                <a:latin typeface="Times New Roman"/>
                <a:cs typeface="Times New Roman"/>
              </a:rPr>
              <a:t>phương </a:t>
            </a:r>
            <a:r>
              <a:rPr dirty="0" sz="2150" spc="-5">
                <a:latin typeface="Times New Roman"/>
                <a:cs typeface="Times New Roman"/>
              </a:rPr>
              <a:t>hơn là sư </a:t>
            </a:r>
            <a:r>
              <a:rPr dirty="0" sz="2150">
                <a:latin typeface="Times New Roman"/>
                <a:cs typeface="Times New Roman"/>
              </a:rPr>
              <a:t>dụng </a:t>
            </a:r>
            <a:r>
              <a:rPr dirty="0" sz="2150" spc="-5">
                <a:latin typeface="Times New Roman"/>
                <a:cs typeface="Times New Roman"/>
              </a:rPr>
              <a:t>các đầu </a:t>
            </a:r>
            <a:r>
              <a:rPr dirty="0" sz="2150">
                <a:latin typeface="Times New Roman"/>
                <a:cs typeface="Times New Roman"/>
              </a:rPr>
              <a:t>vào </a:t>
            </a:r>
            <a:r>
              <a:rPr dirty="0" sz="2150" spc="-5">
                <a:latin typeface="Times New Roman"/>
                <a:cs typeface="Times New Roman"/>
              </a:rPr>
              <a:t>mang lại </a:t>
            </a:r>
            <a:r>
              <a:rPr dirty="0" sz="2150">
                <a:latin typeface="Times New Roman"/>
                <a:cs typeface="Times New Roman"/>
              </a:rPr>
              <a:t>tác động</a:t>
            </a:r>
            <a:r>
              <a:rPr dirty="0" sz="2150" spc="-245">
                <a:latin typeface="Times New Roman"/>
                <a:cs typeface="Times New Roman"/>
              </a:rPr>
              <a:t> </a:t>
            </a:r>
            <a:r>
              <a:rPr dirty="0" sz="2150">
                <a:latin typeface="Times New Roman"/>
                <a:cs typeface="Times New Roman"/>
              </a:rPr>
              <a:t>xấu.</a:t>
            </a:r>
            <a:endParaRPr sz="21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3200">
              <a:latin typeface="Times New Roman"/>
              <a:cs typeface="Times New Roman"/>
            </a:endParaRPr>
          </a:p>
          <a:p>
            <a:pPr algn="ctr" marL="74930" marR="67945">
              <a:lnSpc>
                <a:spcPct val="79800"/>
              </a:lnSpc>
            </a:pPr>
            <a:r>
              <a:rPr dirty="0" sz="2150">
                <a:latin typeface="Times New Roman"/>
                <a:cs typeface="Times New Roman"/>
              </a:rPr>
              <a:t>Nông nghiệp </a:t>
            </a:r>
            <a:r>
              <a:rPr dirty="0" sz="2150" spc="-5">
                <a:latin typeface="Times New Roman"/>
                <a:cs typeface="Times New Roman"/>
              </a:rPr>
              <a:t>hữu </a:t>
            </a:r>
            <a:r>
              <a:rPr dirty="0" sz="2150">
                <a:latin typeface="Times New Roman"/>
                <a:cs typeface="Times New Roman"/>
              </a:rPr>
              <a:t>cơ </a:t>
            </a:r>
            <a:r>
              <a:rPr dirty="0" sz="2150" spc="-5">
                <a:latin typeface="Times New Roman"/>
                <a:cs typeface="Times New Roman"/>
              </a:rPr>
              <a:t>kết hợp </a:t>
            </a:r>
            <a:r>
              <a:rPr dirty="0" sz="2150">
                <a:latin typeface="Times New Roman"/>
                <a:cs typeface="Times New Roman"/>
              </a:rPr>
              <a:t>giữa </a:t>
            </a:r>
            <a:r>
              <a:rPr dirty="0" sz="2150" spc="-5">
                <a:latin typeface="Times New Roman"/>
                <a:cs typeface="Times New Roman"/>
              </a:rPr>
              <a:t>tập </a:t>
            </a:r>
            <a:r>
              <a:rPr dirty="0" sz="2150">
                <a:latin typeface="Times New Roman"/>
                <a:cs typeface="Times New Roman"/>
              </a:rPr>
              <a:t>quán, </a:t>
            </a:r>
            <a:r>
              <a:rPr dirty="0" sz="2150" spc="-5">
                <a:latin typeface="Times New Roman"/>
                <a:cs typeface="Times New Roman"/>
              </a:rPr>
              <a:t>sư </a:t>
            </a:r>
            <a:r>
              <a:rPr dirty="0" sz="2150" spc="5">
                <a:latin typeface="Times New Roman"/>
                <a:cs typeface="Times New Roman"/>
              </a:rPr>
              <a:t>đổi </a:t>
            </a:r>
            <a:r>
              <a:rPr dirty="0" sz="2150" spc="-5">
                <a:latin typeface="Times New Roman"/>
                <a:cs typeface="Times New Roman"/>
              </a:rPr>
              <a:t>mới </a:t>
            </a:r>
            <a:r>
              <a:rPr dirty="0" sz="2150">
                <a:latin typeface="Times New Roman"/>
                <a:cs typeface="Times New Roman"/>
              </a:rPr>
              <a:t>và </a:t>
            </a:r>
            <a:r>
              <a:rPr dirty="0" sz="2150" spc="-5">
                <a:latin typeface="Times New Roman"/>
                <a:cs typeface="Times New Roman"/>
              </a:rPr>
              <a:t>khoa </a:t>
            </a:r>
            <a:r>
              <a:rPr dirty="0" sz="2150" spc="5">
                <a:latin typeface="Times New Roman"/>
                <a:cs typeface="Times New Roman"/>
              </a:rPr>
              <a:t>học </a:t>
            </a:r>
            <a:r>
              <a:rPr dirty="0" sz="2150">
                <a:latin typeface="Times New Roman"/>
                <a:cs typeface="Times New Roman"/>
              </a:rPr>
              <a:t>nhằm</a:t>
            </a:r>
            <a:r>
              <a:rPr dirty="0" sz="2150" spc="-260">
                <a:latin typeface="Times New Roman"/>
                <a:cs typeface="Times New Roman"/>
              </a:rPr>
              <a:t> </a:t>
            </a:r>
            <a:r>
              <a:rPr dirty="0" sz="2150" spc="-5">
                <a:latin typeface="Times New Roman"/>
                <a:cs typeface="Times New Roman"/>
              </a:rPr>
              <a:t>mang  lai lợi ích cho môi trường chung </a:t>
            </a:r>
            <a:r>
              <a:rPr dirty="0" sz="2150">
                <a:latin typeface="Times New Roman"/>
                <a:cs typeface="Times New Roman"/>
              </a:rPr>
              <a:t>và </a:t>
            </a:r>
            <a:r>
              <a:rPr dirty="0" sz="2150" spc="-5">
                <a:latin typeface="Times New Roman"/>
                <a:cs typeface="Times New Roman"/>
              </a:rPr>
              <a:t>thúc </a:t>
            </a:r>
            <a:r>
              <a:rPr dirty="0" sz="2150">
                <a:latin typeface="Times New Roman"/>
                <a:cs typeface="Times New Roman"/>
              </a:rPr>
              <a:t>đẩy </a:t>
            </a:r>
            <a:r>
              <a:rPr dirty="0" sz="2150" spc="-10">
                <a:latin typeface="Times New Roman"/>
                <a:cs typeface="Times New Roman"/>
              </a:rPr>
              <a:t>các </a:t>
            </a:r>
            <a:r>
              <a:rPr dirty="0" sz="2150" spc="-5">
                <a:latin typeface="Times New Roman"/>
                <a:cs typeface="Times New Roman"/>
              </a:rPr>
              <a:t>mối </a:t>
            </a:r>
            <a:r>
              <a:rPr dirty="0" sz="2150">
                <a:latin typeface="Times New Roman"/>
                <a:cs typeface="Times New Roman"/>
              </a:rPr>
              <a:t>quan </a:t>
            </a:r>
            <a:r>
              <a:rPr dirty="0" sz="2150" spc="-5">
                <a:latin typeface="Times New Roman"/>
                <a:cs typeface="Times New Roman"/>
              </a:rPr>
              <a:t>hê công </a:t>
            </a:r>
            <a:r>
              <a:rPr dirty="0" sz="2150">
                <a:latin typeface="Times New Roman"/>
                <a:cs typeface="Times New Roman"/>
              </a:rPr>
              <a:t>bằng cũng  </a:t>
            </a:r>
            <a:r>
              <a:rPr dirty="0" sz="2150" spc="5">
                <a:latin typeface="Times New Roman"/>
                <a:cs typeface="Times New Roman"/>
              </a:rPr>
              <a:t>như </a:t>
            </a:r>
            <a:r>
              <a:rPr dirty="0" sz="2150">
                <a:latin typeface="Times New Roman"/>
                <a:cs typeface="Times New Roman"/>
              </a:rPr>
              <a:t>đảm </a:t>
            </a:r>
            <a:r>
              <a:rPr dirty="0" sz="2150" spc="-5">
                <a:latin typeface="Times New Roman"/>
                <a:cs typeface="Times New Roman"/>
              </a:rPr>
              <a:t>bảo </a:t>
            </a:r>
            <a:r>
              <a:rPr dirty="0" sz="2150" spc="-10">
                <a:latin typeface="Times New Roman"/>
                <a:cs typeface="Times New Roman"/>
              </a:rPr>
              <a:t>chất </a:t>
            </a:r>
            <a:r>
              <a:rPr dirty="0" sz="2150" spc="-5">
                <a:latin typeface="Times New Roman"/>
                <a:cs typeface="Times New Roman"/>
              </a:rPr>
              <a:t>lượng cuộc </a:t>
            </a:r>
            <a:r>
              <a:rPr dirty="0" sz="2150">
                <a:latin typeface="Times New Roman"/>
                <a:cs typeface="Times New Roman"/>
              </a:rPr>
              <a:t>sống cho </a:t>
            </a:r>
            <a:r>
              <a:rPr dirty="0" sz="2150" spc="-5">
                <a:latin typeface="Times New Roman"/>
                <a:cs typeface="Times New Roman"/>
              </a:rPr>
              <a:t>mọi</a:t>
            </a:r>
            <a:r>
              <a:rPr dirty="0" sz="2150" spc="-125">
                <a:latin typeface="Times New Roman"/>
                <a:cs typeface="Times New Roman"/>
              </a:rPr>
              <a:t> </a:t>
            </a:r>
            <a:r>
              <a:rPr dirty="0" sz="2150" spc="-5">
                <a:latin typeface="Times New Roman"/>
                <a:cs typeface="Times New Roman"/>
              </a:rPr>
              <a:t>loài.”</a:t>
            </a:r>
            <a:endParaRPr sz="21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420"/>
              </a:spcBef>
            </a:pPr>
            <a:r>
              <a:rPr dirty="0" sz="1800" b="1" i="1">
                <a:latin typeface="Times New Roman"/>
                <a:cs typeface="Times New Roman"/>
              </a:rPr>
              <a:t>(Được IFOAM-Organics </a:t>
            </a:r>
            <a:r>
              <a:rPr dirty="0" sz="1800" spc="5" b="1" i="1">
                <a:latin typeface="Times New Roman"/>
                <a:cs typeface="Times New Roman"/>
              </a:rPr>
              <a:t>International </a:t>
            </a:r>
            <a:r>
              <a:rPr dirty="0" sz="1800" b="1" i="1">
                <a:latin typeface="Times New Roman"/>
                <a:cs typeface="Times New Roman"/>
              </a:rPr>
              <a:t>công nhận, </a:t>
            </a:r>
            <a:r>
              <a:rPr dirty="0" sz="1800" spc="5" b="1" i="1">
                <a:latin typeface="Times New Roman"/>
                <a:cs typeface="Times New Roman"/>
              </a:rPr>
              <a:t>2008,</a:t>
            </a:r>
            <a:r>
              <a:rPr dirty="0" sz="1800" spc="-10" b="1" i="1">
                <a:latin typeface="Times New Roman"/>
                <a:cs typeface="Times New Roman"/>
              </a:rPr>
              <a:t> </a:t>
            </a:r>
            <a:r>
              <a:rPr dirty="0" sz="1800" spc="5" b="1" i="1">
                <a:latin typeface="Times New Roman"/>
                <a:cs typeface="Times New Roman"/>
              </a:rPr>
              <a:t>Vignola)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69976" y="2022348"/>
            <a:ext cx="8878824" cy="19293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0598" y="1214105"/>
            <a:ext cx="2918460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20" b="0">
                <a:solidFill>
                  <a:srgbClr val="000000"/>
                </a:solidFill>
                <a:latin typeface="Times New Roman"/>
                <a:cs typeface="Times New Roman"/>
              </a:rPr>
              <a:t>Bốn nguyên</a:t>
            </a:r>
            <a:r>
              <a:rPr dirty="0" sz="3600" spc="-160" b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3600" spc="10" b="0">
                <a:solidFill>
                  <a:srgbClr val="000000"/>
                </a:solidFill>
                <a:latin typeface="Times New Roman"/>
                <a:cs typeface="Times New Roman"/>
              </a:rPr>
              <a:t>tắc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04952" y="3431505"/>
            <a:ext cx="1266825" cy="243522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algn="ctr" marL="96520" marR="86995">
              <a:lnSpc>
                <a:spcPct val="100000"/>
              </a:lnSpc>
              <a:spcBef>
                <a:spcPts val="135"/>
              </a:spcBef>
            </a:pPr>
            <a:r>
              <a:rPr dirty="0" sz="1450" spc="20" b="1">
                <a:solidFill>
                  <a:srgbClr val="9CA81F"/>
                </a:solidFill>
                <a:latin typeface="TeX Gyre Adventor"/>
                <a:cs typeface="TeX Gyre Adventor"/>
              </a:rPr>
              <a:t>Nguyên</a:t>
            </a:r>
            <a:r>
              <a:rPr dirty="0" sz="1450" spc="-85" b="1">
                <a:solidFill>
                  <a:srgbClr val="9CA81F"/>
                </a:solidFill>
                <a:latin typeface="TeX Gyre Adventor"/>
                <a:cs typeface="TeX Gyre Adventor"/>
              </a:rPr>
              <a:t> </a:t>
            </a:r>
            <a:r>
              <a:rPr dirty="0" sz="1450" spc="15" b="1">
                <a:solidFill>
                  <a:srgbClr val="9CA81F"/>
                </a:solidFill>
                <a:latin typeface="TeX Gyre Adventor"/>
                <a:cs typeface="TeX Gyre Adventor"/>
              </a:rPr>
              <a:t>tăc  S</a:t>
            </a:r>
            <a:r>
              <a:rPr dirty="0" sz="1450" spc="15" b="1">
                <a:solidFill>
                  <a:srgbClr val="9CA81F"/>
                </a:solidFill>
                <a:latin typeface="Carlito"/>
                <a:cs typeface="Carlito"/>
              </a:rPr>
              <a:t>ứ</a:t>
            </a:r>
            <a:r>
              <a:rPr dirty="0" sz="1450" spc="15" b="1">
                <a:solidFill>
                  <a:srgbClr val="9CA81F"/>
                </a:solidFill>
                <a:latin typeface="TeX Gyre Adventor"/>
                <a:cs typeface="TeX Gyre Adventor"/>
              </a:rPr>
              <a:t>c</a:t>
            </a:r>
            <a:r>
              <a:rPr dirty="0" sz="1450" spc="-25" b="1">
                <a:solidFill>
                  <a:srgbClr val="9CA81F"/>
                </a:solidFill>
                <a:latin typeface="TeX Gyre Adventor"/>
                <a:cs typeface="TeX Gyre Adventor"/>
              </a:rPr>
              <a:t> </a:t>
            </a:r>
            <a:r>
              <a:rPr dirty="0" sz="1450" spc="15" b="1">
                <a:solidFill>
                  <a:srgbClr val="9CA81F"/>
                </a:solidFill>
                <a:latin typeface="TeX Gyre Adventor"/>
                <a:cs typeface="TeX Gyre Adventor"/>
              </a:rPr>
              <a:t>khoe.</a:t>
            </a:r>
            <a:endParaRPr sz="1450">
              <a:latin typeface="TeX Gyre Adventor"/>
              <a:cs typeface="TeX Gyre Adventor"/>
            </a:endParaRPr>
          </a:p>
          <a:p>
            <a:pPr algn="ctr" marL="12065" marR="5080">
              <a:lnSpc>
                <a:spcPct val="100400"/>
              </a:lnSpc>
              <a:spcBef>
                <a:spcPts val="1605"/>
              </a:spcBef>
            </a:pP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Nông nghiêp</a:t>
            </a:r>
            <a:r>
              <a:rPr dirty="0" sz="1150" spc="-95">
                <a:solidFill>
                  <a:srgbClr val="161C48"/>
                </a:solidFill>
                <a:latin typeface="TeX Gyre Adventor"/>
                <a:cs typeface="TeX Gyre Adventor"/>
              </a:rPr>
              <a:t>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h</a:t>
            </a:r>
            <a:r>
              <a:rPr dirty="0" sz="1150">
                <a:solidFill>
                  <a:srgbClr val="161C48"/>
                </a:solidFill>
                <a:latin typeface="Carlito"/>
                <a:cs typeface="Carlito"/>
              </a:rPr>
              <a:t>ữ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u 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c</a:t>
            </a:r>
            <a:r>
              <a:rPr dirty="0" sz="1150" spc="-5">
                <a:solidFill>
                  <a:srgbClr val="161C48"/>
                </a:solidFill>
                <a:latin typeface="Carlito"/>
                <a:cs typeface="Carlito"/>
              </a:rPr>
              <a:t>ơ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nên duy tri va 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nâng cao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s</a:t>
            </a:r>
            <a:r>
              <a:rPr dirty="0" sz="1150" spc="-5">
                <a:solidFill>
                  <a:srgbClr val="161C48"/>
                </a:solidFill>
                <a:latin typeface="Carlito"/>
                <a:cs typeface="Carlito"/>
              </a:rPr>
              <a:t>ứ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c 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khoe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đât, cây  trông,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vât nuôi, 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con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ng</a:t>
            </a:r>
            <a:r>
              <a:rPr dirty="0" sz="1150">
                <a:solidFill>
                  <a:srgbClr val="161C48"/>
                </a:solidFill>
                <a:latin typeface="Carlito"/>
                <a:cs typeface="Carlito"/>
              </a:rPr>
              <a:t>ườ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i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va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ca  hanh tinh nh</a:t>
            </a:r>
            <a:r>
              <a:rPr dirty="0" sz="1150">
                <a:solidFill>
                  <a:srgbClr val="161C48"/>
                </a:solidFill>
                <a:latin typeface="Carlito"/>
                <a:cs typeface="Carlito"/>
              </a:rPr>
              <a:t>ư 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môt thê thông  nhât không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thê  tach</a:t>
            </a:r>
            <a:r>
              <a:rPr dirty="0" sz="1150" spc="-10">
                <a:solidFill>
                  <a:srgbClr val="161C48"/>
                </a:solidFill>
                <a:latin typeface="TeX Gyre Adventor"/>
                <a:cs typeface="TeX Gyre Adventor"/>
              </a:rPr>
              <a:t>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r</a:t>
            </a:r>
            <a:r>
              <a:rPr dirty="0" sz="1150">
                <a:solidFill>
                  <a:srgbClr val="161C48"/>
                </a:solidFill>
                <a:latin typeface="Carlito"/>
                <a:cs typeface="Carlito"/>
              </a:rPr>
              <a:t>ờ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i</a:t>
            </a:r>
            <a:endParaRPr sz="1150">
              <a:latin typeface="TeX Gyre Adventor"/>
              <a:cs typeface="TeX Gyre Adventor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73067" y="3431505"/>
            <a:ext cx="1284605" cy="2415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05410" marR="95885">
              <a:lnSpc>
                <a:spcPct val="102099"/>
              </a:lnSpc>
              <a:spcBef>
                <a:spcPts val="100"/>
              </a:spcBef>
            </a:pPr>
            <a:r>
              <a:rPr dirty="0" sz="1450" spc="20" b="1">
                <a:solidFill>
                  <a:srgbClr val="9CA81F"/>
                </a:solidFill>
                <a:latin typeface="TeX Gyre Adventor"/>
                <a:cs typeface="TeX Gyre Adventor"/>
              </a:rPr>
              <a:t>Nguyên</a:t>
            </a:r>
            <a:r>
              <a:rPr dirty="0" sz="1450" spc="-85" b="1">
                <a:solidFill>
                  <a:srgbClr val="9CA81F"/>
                </a:solidFill>
                <a:latin typeface="TeX Gyre Adventor"/>
                <a:cs typeface="TeX Gyre Adventor"/>
              </a:rPr>
              <a:t> </a:t>
            </a:r>
            <a:r>
              <a:rPr dirty="0" sz="1450" spc="15" b="1">
                <a:solidFill>
                  <a:srgbClr val="9CA81F"/>
                </a:solidFill>
                <a:latin typeface="TeX Gyre Adventor"/>
                <a:cs typeface="TeX Gyre Adventor"/>
              </a:rPr>
              <a:t>tăc  </a:t>
            </a:r>
            <a:r>
              <a:rPr dirty="0" sz="1450" spc="10" b="1">
                <a:solidFill>
                  <a:srgbClr val="9CA81F"/>
                </a:solidFill>
                <a:latin typeface="TeX Gyre Adventor"/>
                <a:cs typeface="TeX Gyre Adventor"/>
              </a:rPr>
              <a:t>Sinh</a:t>
            </a:r>
            <a:r>
              <a:rPr dirty="0" sz="1450" spc="-10" b="1">
                <a:solidFill>
                  <a:srgbClr val="9CA81F"/>
                </a:solidFill>
                <a:latin typeface="TeX Gyre Adventor"/>
                <a:cs typeface="TeX Gyre Adventor"/>
              </a:rPr>
              <a:t> </a:t>
            </a:r>
            <a:r>
              <a:rPr dirty="0" sz="1450" spc="10" b="1">
                <a:solidFill>
                  <a:srgbClr val="9CA81F"/>
                </a:solidFill>
                <a:latin typeface="TeX Gyre Adventor"/>
                <a:cs typeface="TeX Gyre Adventor"/>
              </a:rPr>
              <a:t>thai</a:t>
            </a:r>
            <a:endParaRPr sz="1450">
              <a:latin typeface="TeX Gyre Adventor"/>
              <a:cs typeface="TeX Gyre Adventor"/>
            </a:endParaRPr>
          </a:p>
          <a:p>
            <a:pPr algn="ctr" marL="12065" marR="5080">
              <a:lnSpc>
                <a:spcPct val="100800"/>
              </a:lnSpc>
              <a:spcBef>
                <a:spcPts val="1355"/>
              </a:spcBef>
            </a:pP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Nông nghiêp</a:t>
            </a:r>
            <a:r>
              <a:rPr dirty="0" sz="1150" spc="-90">
                <a:solidFill>
                  <a:srgbClr val="161C48"/>
                </a:solidFill>
                <a:latin typeface="TeX Gyre Adventor"/>
                <a:cs typeface="TeX Gyre Adventor"/>
              </a:rPr>
              <a:t>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h</a:t>
            </a:r>
            <a:r>
              <a:rPr dirty="0" sz="1150">
                <a:solidFill>
                  <a:srgbClr val="161C48"/>
                </a:solidFill>
                <a:latin typeface="Carlito"/>
                <a:cs typeface="Carlito"/>
              </a:rPr>
              <a:t>ữ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u 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c</a:t>
            </a:r>
            <a:r>
              <a:rPr dirty="0" sz="1150" spc="-5">
                <a:solidFill>
                  <a:srgbClr val="161C48"/>
                </a:solidFill>
                <a:latin typeface="Carlito"/>
                <a:cs typeface="Carlito"/>
              </a:rPr>
              <a:t>ơ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nên d</a:t>
            </a:r>
            <a:r>
              <a:rPr dirty="0" sz="1150" spc="-5">
                <a:solidFill>
                  <a:srgbClr val="161C48"/>
                </a:solidFill>
                <a:latin typeface="Carlito"/>
                <a:cs typeface="Carlito"/>
              </a:rPr>
              <a:t>ự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a trên 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cac hê sinh thai 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va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cac chu trinh 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vôn co,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vân</a:t>
            </a:r>
            <a:r>
              <a:rPr dirty="0" sz="1150" spc="-40">
                <a:solidFill>
                  <a:srgbClr val="161C48"/>
                </a:solidFill>
                <a:latin typeface="TeX Gyre Adventor"/>
                <a:cs typeface="TeX Gyre Adventor"/>
              </a:rPr>
              <a:t>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hanh 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phu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h</a:t>
            </a:r>
            <a:r>
              <a:rPr dirty="0" sz="1150">
                <a:solidFill>
                  <a:srgbClr val="161C48"/>
                </a:solidFill>
                <a:latin typeface="Carlito"/>
                <a:cs typeface="Carlito"/>
              </a:rPr>
              <a:t>ợ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p v</a:t>
            </a:r>
            <a:r>
              <a:rPr dirty="0" sz="1150">
                <a:solidFill>
                  <a:srgbClr val="161C48"/>
                </a:solidFill>
                <a:latin typeface="Carlito"/>
                <a:cs typeface="Carlito"/>
              </a:rPr>
              <a:t>ớ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i  chung,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tuân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thu  cac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quy tăc cua 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chung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va duy </a:t>
            </a:r>
            <a:r>
              <a:rPr dirty="0" sz="1150" spc="-10">
                <a:solidFill>
                  <a:srgbClr val="161C48"/>
                </a:solidFill>
                <a:latin typeface="TeX Gyre Adventor"/>
                <a:cs typeface="TeX Gyre Adventor"/>
              </a:rPr>
              <a:t>tri 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chung</a:t>
            </a:r>
            <a:endParaRPr sz="1150">
              <a:latin typeface="TeX Gyre Adventor"/>
              <a:cs typeface="TeX Gyre Adventor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54846" y="3431505"/>
            <a:ext cx="1293495" cy="24403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08585" marR="101600">
              <a:lnSpc>
                <a:spcPct val="102099"/>
              </a:lnSpc>
              <a:spcBef>
                <a:spcPts val="100"/>
              </a:spcBef>
            </a:pPr>
            <a:r>
              <a:rPr dirty="0" sz="1450" spc="20" b="1">
                <a:solidFill>
                  <a:srgbClr val="9CA81F"/>
                </a:solidFill>
                <a:latin typeface="TeX Gyre Adventor"/>
                <a:cs typeface="TeX Gyre Adventor"/>
              </a:rPr>
              <a:t>Nguyên</a:t>
            </a:r>
            <a:r>
              <a:rPr dirty="0" sz="1450" spc="-85" b="1">
                <a:solidFill>
                  <a:srgbClr val="9CA81F"/>
                </a:solidFill>
                <a:latin typeface="TeX Gyre Adventor"/>
                <a:cs typeface="TeX Gyre Adventor"/>
              </a:rPr>
              <a:t> </a:t>
            </a:r>
            <a:r>
              <a:rPr dirty="0" sz="1450" spc="15" b="1">
                <a:solidFill>
                  <a:srgbClr val="9CA81F"/>
                </a:solidFill>
                <a:latin typeface="TeX Gyre Adventor"/>
                <a:cs typeface="TeX Gyre Adventor"/>
              </a:rPr>
              <a:t>tăc  </a:t>
            </a:r>
            <a:r>
              <a:rPr dirty="0" sz="1450" spc="20" b="1">
                <a:solidFill>
                  <a:srgbClr val="9CA81F"/>
                </a:solidFill>
                <a:latin typeface="TeX Gyre Adventor"/>
                <a:cs typeface="TeX Gyre Adventor"/>
              </a:rPr>
              <a:t>Công</a:t>
            </a:r>
            <a:r>
              <a:rPr dirty="0" sz="1450" spc="-75" b="1">
                <a:solidFill>
                  <a:srgbClr val="9CA81F"/>
                </a:solidFill>
                <a:latin typeface="TeX Gyre Adventor"/>
                <a:cs typeface="TeX Gyre Adventor"/>
              </a:rPr>
              <a:t> </a:t>
            </a:r>
            <a:r>
              <a:rPr dirty="0" sz="1450" spc="15" b="1">
                <a:solidFill>
                  <a:srgbClr val="9CA81F"/>
                </a:solidFill>
                <a:latin typeface="TeX Gyre Adventor"/>
                <a:cs typeface="TeX Gyre Adventor"/>
              </a:rPr>
              <a:t>bă</a:t>
            </a:r>
            <a:r>
              <a:rPr dirty="0" sz="1450" spc="15" b="1">
                <a:solidFill>
                  <a:srgbClr val="9CA81F"/>
                </a:solidFill>
                <a:latin typeface="Arial"/>
                <a:cs typeface="Arial"/>
              </a:rPr>
              <a:t>̀</a:t>
            </a:r>
            <a:r>
              <a:rPr dirty="0" sz="1450" spc="15" b="1">
                <a:solidFill>
                  <a:srgbClr val="9CA81F"/>
                </a:solidFill>
                <a:latin typeface="TeX Gyre Adventor"/>
                <a:cs typeface="TeX Gyre Adventor"/>
              </a:rPr>
              <a:t>ng</a:t>
            </a:r>
            <a:endParaRPr sz="1450">
              <a:latin typeface="TeX Gyre Adventor"/>
              <a:cs typeface="TeX Gyre Adventor"/>
            </a:endParaRPr>
          </a:p>
          <a:p>
            <a:pPr algn="ctr" marL="12700" marR="5080" indent="635">
              <a:lnSpc>
                <a:spcPct val="100699"/>
              </a:lnSpc>
              <a:spcBef>
                <a:spcPts val="1560"/>
              </a:spcBef>
            </a:pP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Nông nghiêp h</a:t>
            </a:r>
            <a:r>
              <a:rPr dirty="0" sz="1150">
                <a:solidFill>
                  <a:srgbClr val="161C48"/>
                </a:solidFill>
                <a:latin typeface="Carlito"/>
                <a:cs typeface="Carlito"/>
              </a:rPr>
              <a:t>ữ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u 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c</a:t>
            </a:r>
            <a:r>
              <a:rPr dirty="0" sz="1150" spc="-5">
                <a:solidFill>
                  <a:srgbClr val="161C48"/>
                </a:solidFill>
                <a:latin typeface="Carlito"/>
                <a:cs typeface="Carlito"/>
              </a:rPr>
              <a:t>ơ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nên xây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d</a:t>
            </a:r>
            <a:r>
              <a:rPr dirty="0" sz="1150">
                <a:solidFill>
                  <a:srgbClr val="161C48"/>
                </a:solidFill>
                <a:latin typeface="Carlito"/>
                <a:cs typeface="Carlito"/>
              </a:rPr>
              <a:t>ự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ng  d</a:t>
            </a:r>
            <a:r>
              <a:rPr dirty="0" sz="1150">
                <a:solidFill>
                  <a:srgbClr val="161C48"/>
                </a:solidFill>
                <a:latin typeface="Carlito"/>
                <a:cs typeface="Carlito"/>
              </a:rPr>
              <a:t>ự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a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trên cac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môi 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quan </a:t>
            </a:r>
            <a:r>
              <a:rPr dirty="0" sz="1150" spc="5">
                <a:solidFill>
                  <a:srgbClr val="161C48"/>
                </a:solidFill>
                <a:latin typeface="TeX Gyre Adventor"/>
                <a:cs typeface="TeX Gyre Adventor"/>
              </a:rPr>
              <a:t>hê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đam 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bao s</a:t>
            </a:r>
            <a:r>
              <a:rPr dirty="0" sz="1150" spc="-5">
                <a:solidFill>
                  <a:srgbClr val="161C48"/>
                </a:solidFill>
                <a:latin typeface="Carlito"/>
                <a:cs typeface="Carlito"/>
              </a:rPr>
              <a:t>ư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công  băng đôi v</a:t>
            </a:r>
            <a:r>
              <a:rPr dirty="0" sz="1150">
                <a:solidFill>
                  <a:srgbClr val="161C48"/>
                </a:solidFill>
                <a:latin typeface="Carlito"/>
                <a:cs typeface="Carlito"/>
              </a:rPr>
              <a:t>ớ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i môi 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tr</a:t>
            </a:r>
            <a:r>
              <a:rPr dirty="0" sz="1150" spc="-5">
                <a:solidFill>
                  <a:srgbClr val="161C48"/>
                </a:solidFill>
                <a:latin typeface="Carlito"/>
                <a:cs typeface="Carlito"/>
              </a:rPr>
              <a:t>ườ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ng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chung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va 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đam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bao c</a:t>
            </a:r>
            <a:r>
              <a:rPr dirty="0" sz="1150" spc="-5">
                <a:solidFill>
                  <a:srgbClr val="161C48"/>
                </a:solidFill>
                <a:latin typeface="Carlito"/>
                <a:cs typeface="Carlito"/>
              </a:rPr>
              <a:t>ơ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hôi 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sông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cho moi</a:t>
            </a:r>
            <a:r>
              <a:rPr dirty="0" sz="1150" spc="-90">
                <a:solidFill>
                  <a:srgbClr val="161C48"/>
                </a:solidFill>
                <a:latin typeface="TeX Gyre Adventor"/>
                <a:cs typeface="TeX Gyre Adventor"/>
              </a:rPr>
              <a:t>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sinh  vât</a:t>
            </a:r>
            <a:endParaRPr sz="1150">
              <a:latin typeface="TeX Gyre Adventor"/>
              <a:cs typeface="TeX Gyre Adventor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442741" y="3431505"/>
            <a:ext cx="1422400" cy="243522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ctr" marL="173990" marR="165100">
              <a:lnSpc>
                <a:spcPct val="102800"/>
              </a:lnSpc>
              <a:spcBef>
                <a:spcPts val="90"/>
              </a:spcBef>
            </a:pPr>
            <a:r>
              <a:rPr dirty="0" sz="1450" spc="20" b="1">
                <a:solidFill>
                  <a:srgbClr val="9CA81F"/>
                </a:solidFill>
                <a:latin typeface="TeX Gyre Adventor"/>
                <a:cs typeface="TeX Gyre Adventor"/>
              </a:rPr>
              <a:t>Nguyên</a:t>
            </a:r>
            <a:r>
              <a:rPr dirty="0" sz="1450" spc="-85" b="1">
                <a:solidFill>
                  <a:srgbClr val="9CA81F"/>
                </a:solidFill>
                <a:latin typeface="TeX Gyre Adventor"/>
                <a:cs typeface="TeX Gyre Adventor"/>
              </a:rPr>
              <a:t> </a:t>
            </a:r>
            <a:r>
              <a:rPr dirty="0" sz="1450" spc="15" b="1">
                <a:solidFill>
                  <a:srgbClr val="9CA81F"/>
                </a:solidFill>
                <a:latin typeface="TeX Gyre Adventor"/>
                <a:cs typeface="TeX Gyre Adventor"/>
              </a:rPr>
              <a:t>tăc  </a:t>
            </a:r>
            <a:r>
              <a:rPr dirty="0" sz="1450" spc="20" b="1">
                <a:solidFill>
                  <a:srgbClr val="9CA81F"/>
                </a:solidFill>
                <a:latin typeface="TeX Gyre Adventor"/>
                <a:cs typeface="TeX Gyre Adventor"/>
              </a:rPr>
              <a:t>Quan</a:t>
            </a:r>
            <a:r>
              <a:rPr dirty="0" sz="1450" spc="-40" b="1">
                <a:solidFill>
                  <a:srgbClr val="9CA81F"/>
                </a:solidFill>
                <a:latin typeface="TeX Gyre Adventor"/>
                <a:cs typeface="TeX Gyre Adventor"/>
              </a:rPr>
              <a:t> </a:t>
            </a:r>
            <a:r>
              <a:rPr dirty="0" sz="1450" spc="15" b="1">
                <a:solidFill>
                  <a:srgbClr val="9CA81F"/>
                </a:solidFill>
                <a:latin typeface="TeX Gyre Adventor"/>
                <a:cs typeface="TeX Gyre Adventor"/>
              </a:rPr>
              <a:t>tâm.</a:t>
            </a:r>
            <a:endParaRPr sz="1450">
              <a:latin typeface="TeX Gyre Adventor"/>
              <a:cs typeface="TeX Gyre Adventor"/>
            </a:endParaRPr>
          </a:p>
          <a:p>
            <a:pPr algn="ctr" marL="12700" marR="5080" indent="2540">
              <a:lnSpc>
                <a:spcPct val="100400"/>
              </a:lnSpc>
              <a:spcBef>
                <a:spcPts val="1555"/>
              </a:spcBef>
            </a:pP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Nông nghiêp h</a:t>
            </a:r>
            <a:r>
              <a:rPr dirty="0" sz="1150">
                <a:solidFill>
                  <a:srgbClr val="161C48"/>
                </a:solidFill>
                <a:latin typeface="Carlito"/>
                <a:cs typeface="Carlito"/>
              </a:rPr>
              <a:t>ữ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u 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c</a:t>
            </a:r>
            <a:r>
              <a:rPr dirty="0" sz="1150" spc="-5">
                <a:solidFill>
                  <a:srgbClr val="161C48"/>
                </a:solidFill>
                <a:latin typeface="Carlito"/>
                <a:cs typeface="Carlito"/>
              </a:rPr>
              <a:t>ơ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nên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đ</a:t>
            </a:r>
            <a:r>
              <a:rPr dirty="0" sz="1150">
                <a:solidFill>
                  <a:srgbClr val="161C48"/>
                </a:solidFill>
                <a:latin typeface="Carlito"/>
                <a:cs typeface="Carlito"/>
              </a:rPr>
              <a:t>ượ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c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quan  </a:t>
            </a:r>
            <a:r>
              <a:rPr dirty="0" sz="1150" spc="5">
                <a:solidFill>
                  <a:srgbClr val="161C48"/>
                </a:solidFill>
                <a:latin typeface="TeX Gyre Adventor"/>
                <a:cs typeface="TeX Gyre Adventor"/>
              </a:rPr>
              <a:t>ly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môt cach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thân  trong va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co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trach 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nhiêm đê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bao vê  s</a:t>
            </a:r>
            <a:r>
              <a:rPr dirty="0" sz="1150" spc="-5">
                <a:solidFill>
                  <a:srgbClr val="161C48"/>
                </a:solidFill>
                <a:latin typeface="Carlito"/>
                <a:cs typeface="Carlito"/>
              </a:rPr>
              <a:t>ứ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c khoe va phuc 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l</a:t>
            </a:r>
            <a:r>
              <a:rPr dirty="0" sz="1150">
                <a:solidFill>
                  <a:srgbClr val="161C48"/>
                </a:solidFill>
                <a:latin typeface="Carlito"/>
                <a:cs typeface="Carlito"/>
              </a:rPr>
              <a:t>ợ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i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cua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cac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thê </a:t>
            </a:r>
            <a:r>
              <a:rPr dirty="0" sz="1150" spc="5">
                <a:solidFill>
                  <a:srgbClr val="161C48"/>
                </a:solidFill>
                <a:latin typeface="TeX Gyre Adventor"/>
                <a:cs typeface="TeX Gyre Adventor"/>
              </a:rPr>
              <a:t>hê 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hiên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tai va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t</a:t>
            </a:r>
            <a:r>
              <a:rPr dirty="0" sz="1150">
                <a:solidFill>
                  <a:srgbClr val="161C48"/>
                </a:solidFill>
                <a:latin typeface="Carlito"/>
                <a:cs typeface="Carlito"/>
              </a:rPr>
              <a:t>ươ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ng</a:t>
            </a:r>
            <a:r>
              <a:rPr dirty="0" sz="1150" spc="-70">
                <a:solidFill>
                  <a:srgbClr val="161C48"/>
                </a:solidFill>
                <a:latin typeface="TeX Gyre Adventor"/>
                <a:cs typeface="TeX Gyre Adventor"/>
              </a:rPr>
              <a:t> </a:t>
            </a:r>
            <a:r>
              <a:rPr dirty="0" sz="1150" spc="5">
                <a:solidFill>
                  <a:srgbClr val="161C48"/>
                </a:solidFill>
                <a:latin typeface="TeX Gyre Adventor"/>
                <a:cs typeface="TeX Gyre Adventor"/>
              </a:rPr>
              <a:t>lai  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cu</a:t>
            </a:r>
            <a:r>
              <a:rPr dirty="0" sz="1150" spc="-5">
                <a:solidFill>
                  <a:srgbClr val="161C48"/>
                </a:solidFill>
                <a:latin typeface="Arial"/>
                <a:cs typeface="Arial"/>
              </a:rPr>
              <a:t>̃</a:t>
            </a:r>
            <a:r>
              <a:rPr dirty="0" sz="1150" spc="-5">
                <a:solidFill>
                  <a:srgbClr val="161C48"/>
                </a:solidFill>
                <a:latin typeface="TeX Gyre Adventor"/>
                <a:cs typeface="TeX Gyre Adventor"/>
              </a:rPr>
              <a:t>ng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nh</a:t>
            </a:r>
            <a:r>
              <a:rPr dirty="0" sz="1150">
                <a:solidFill>
                  <a:srgbClr val="161C48"/>
                </a:solidFill>
                <a:latin typeface="Carlito"/>
                <a:cs typeface="Carlito"/>
              </a:rPr>
              <a:t>ư 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môi  tr</a:t>
            </a:r>
            <a:r>
              <a:rPr dirty="0" sz="1150">
                <a:solidFill>
                  <a:srgbClr val="161C48"/>
                </a:solidFill>
                <a:latin typeface="Carlito"/>
                <a:cs typeface="Carlito"/>
              </a:rPr>
              <a:t>ườ</a:t>
            </a:r>
            <a:r>
              <a:rPr dirty="0" sz="1150">
                <a:solidFill>
                  <a:srgbClr val="161C48"/>
                </a:solidFill>
                <a:latin typeface="TeX Gyre Adventor"/>
                <a:cs typeface="TeX Gyre Adventor"/>
              </a:rPr>
              <a:t>ng.</a:t>
            </a:r>
            <a:endParaRPr sz="1150">
              <a:latin typeface="TeX Gyre Adventor"/>
              <a:cs typeface="TeX Gyre Adventor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08517" y="6103163"/>
            <a:ext cx="6439535" cy="4603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dirty="0" sz="1400" spc="30" i="1">
                <a:solidFill>
                  <a:srgbClr val="161C48"/>
                </a:solidFill>
                <a:latin typeface="Verdana"/>
                <a:cs typeface="Verdana"/>
              </a:rPr>
              <a:t>“Nông</a:t>
            </a:r>
            <a:r>
              <a:rPr dirty="0" sz="1400" spc="-105" i="1">
                <a:solidFill>
                  <a:srgbClr val="161C48"/>
                </a:solidFill>
                <a:latin typeface="Verdana"/>
                <a:cs typeface="Verdana"/>
              </a:rPr>
              <a:t> </a:t>
            </a:r>
            <a:r>
              <a:rPr dirty="0" sz="1400" spc="10" i="1">
                <a:solidFill>
                  <a:srgbClr val="161C48"/>
                </a:solidFill>
                <a:latin typeface="Verdana"/>
                <a:cs typeface="Verdana"/>
              </a:rPr>
              <a:t>nghiêp</a:t>
            </a:r>
            <a:r>
              <a:rPr dirty="0" sz="1400" spc="-105" i="1">
                <a:solidFill>
                  <a:srgbClr val="161C48"/>
                </a:solidFill>
                <a:latin typeface="Verdana"/>
                <a:cs typeface="Verdana"/>
              </a:rPr>
              <a:t> </a:t>
            </a:r>
            <a:r>
              <a:rPr dirty="0" sz="1400" spc="-25" i="1">
                <a:solidFill>
                  <a:srgbClr val="161C48"/>
                </a:solidFill>
                <a:latin typeface="Verdana"/>
                <a:cs typeface="Verdana"/>
              </a:rPr>
              <a:t>h</a:t>
            </a:r>
            <a:r>
              <a:rPr dirty="0" sz="1400" spc="-25" i="1">
                <a:solidFill>
                  <a:srgbClr val="161C48"/>
                </a:solidFill>
                <a:latin typeface="Carlito"/>
                <a:cs typeface="Carlito"/>
              </a:rPr>
              <a:t>ữ</a:t>
            </a:r>
            <a:r>
              <a:rPr dirty="0" sz="1400" spc="-25" i="1">
                <a:solidFill>
                  <a:srgbClr val="161C48"/>
                </a:solidFill>
                <a:latin typeface="Verdana"/>
                <a:cs typeface="Verdana"/>
              </a:rPr>
              <a:t>u</a:t>
            </a:r>
            <a:r>
              <a:rPr dirty="0" sz="1400" spc="-100" i="1">
                <a:solidFill>
                  <a:srgbClr val="161C48"/>
                </a:solidFill>
                <a:latin typeface="Verdana"/>
                <a:cs typeface="Verdana"/>
              </a:rPr>
              <a:t> </a:t>
            </a:r>
            <a:r>
              <a:rPr dirty="0" sz="1400" spc="90" i="1">
                <a:solidFill>
                  <a:srgbClr val="161C48"/>
                </a:solidFill>
                <a:latin typeface="Verdana"/>
                <a:cs typeface="Verdana"/>
              </a:rPr>
              <a:t>c</a:t>
            </a:r>
            <a:r>
              <a:rPr dirty="0" sz="1400" spc="90" i="1">
                <a:solidFill>
                  <a:srgbClr val="161C48"/>
                </a:solidFill>
                <a:latin typeface="Carlito"/>
                <a:cs typeface="Carlito"/>
              </a:rPr>
              <a:t>ơ</a:t>
            </a:r>
            <a:r>
              <a:rPr dirty="0" sz="1400" spc="60" i="1">
                <a:solidFill>
                  <a:srgbClr val="161C48"/>
                </a:solidFill>
                <a:latin typeface="Carlito"/>
                <a:cs typeface="Carlito"/>
              </a:rPr>
              <a:t> </a:t>
            </a:r>
            <a:r>
              <a:rPr dirty="0" sz="1400" spc="-25" i="1">
                <a:solidFill>
                  <a:srgbClr val="161C48"/>
                </a:solidFill>
                <a:latin typeface="Verdana"/>
                <a:cs typeface="Verdana"/>
              </a:rPr>
              <a:t>trong</a:t>
            </a:r>
            <a:r>
              <a:rPr dirty="0" sz="1400" spc="-105" i="1">
                <a:solidFill>
                  <a:srgbClr val="161C48"/>
                </a:solidFill>
                <a:latin typeface="Verdana"/>
                <a:cs typeface="Verdana"/>
              </a:rPr>
              <a:t> </a:t>
            </a:r>
            <a:r>
              <a:rPr dirty="0" sz="1400" spc="-10" i="1">
                <a:solidFill>
                  <a:srgbClr val="161C48"/>
                </a:solidFill>
                <a:latin typeface="Verdana"/>
                <a:cs typeface="Verdana"/>
              </a:rPr>
              <a:t>thê</a:t>
            </a:r>
            <a:r>
              <a:rPr dirty="0" sz="1400" spc="-110" i="1">
                <a:solidFill>
                  <a:srgbClr val="161C48"/>
                </a:solidFill>
                <a:latin typeface="Verdana"/>
                <a:cs typeface="Verdana"/>
              </a:rPr>
              <a:t> </a:t>
            </a:r>
            <a:r>
              <a:rPr dirty="0" sz="1400" spc="-95" i="1">
                <a:solidFill>
                  <a:srgbClr val="161C48"/>
                </a:solidFill>
                <a:latin typeface="Verdana"/>
                <a:cs typeface="Verdana"/>
              </a:rPr>
              <a:t>ky</a:t>
            </a:r>
            <a:r>
              <a:rPr dirty="0" sz="1400" spc="-114" i="1">
                <a:solidFill>
                  <a:srgbClr val="161C48"/>
                </a:solidFill>
                <a:latin typeface="Verdana"/>
                <a:cs typeface="Verdana"/>
              </a:rPr>
              <a:t> </a:t>
            </a:r>
            <a:r>
              <a:rPr dirty="0" sz="1400" spc="-110" i="1">
                <a:solidFill>
                  <a:srgbClr val="161C48"/>
                </a:solidFill>
                <a:latin typeface="Verdana"/>
                <a:cs typeface="Verdana"/>
              </a:rPr>
              <a:t>21</a:t>
            </a:r>
            <a:r>
              <a:rPr dirty="0" sz="1400" spc="-135" i="1">
                <a:solidFill>
                  <a:srgbClr val="161C48"/>
                </a:solidFill>
                <a:latin typeface="Verdana"/>
                <a:cs typeface="Verdana"/>
              </a:rPr>
              <a:t> </a:t>
            </a:r>
            <a:r>
              <a:rPr dirty="0" sz="1400" spc="-120" i="1">
                <a:solidFill>
                  <a:srgbClr val="161C48"/>
                </a:solidFill>
                <a:latin typeface="Verdana"/>
                <a:cs typeface="Verdana"/>
              </a:rPr>
              <a:t>(</a:t>
            </a:r>
            <a:r>
              <a:rPr dirty="0" sz="1400" spc="-100" i="1">
                <a:solidFill>
                  <a:srgbClr val="161C48"/>
                </a:solidFill>
                <a:latin typeface="Verdana"/>
                <a:cs typeface="Verdana"/>
              </a:rPr>
              <a:t> </a:t>
            </a:r>
            <a:r>
              <a:rPr dirty="0" sz="1400" spc="10" i="1">
                <a:solidFill>
                  <a:srgbClr val="161C48"/>
                </a:solidFill>
                <a:latin typeface="Verdana"/>
                <a:cs typeface="Verdana"/>
              </a:rPr>
              <a:t>theo</a:t>
            </a:r>
            <a:r>
              <a:rPr dirty="0" sz="1400" spc="-135" i="1">
                <a:solidFill>
                  <a:srgbClr val="161C48"/>
                </a:solidFill>
                <a:latin typeface="Verdana"/>
                <a:cs typeface="Verdana"/>
              </a:rPr>
              <a:t> </a:t>
            </a:r>
            <a:r>
              <a:rPr dirty="0" sz="1400" spc="20" i="1">
                <a:solidFill>
                  <a:srgbClr val="161C48"/>
                </a:solidFill>
                <a:latin typeface="Verdana"/>
                <a:cs typeface="Verdana"/>
              </a:rPr>
              <a:t>Reganold</a:t>
            </a:r>
            <a:r>
              <a:rPr dirty="0" sz="1400" spc="-125" i="1">
                <a:solidFill>
                  <a:srgbClr val="161C48"/>
                </a:solidFill>
                <a:latin typeface="Verdana"/>
                <a:cs typeface="Verdana"/>
              </a:rPr>
              <a:t> </a:t>
            </a:r>
            <a:r>
              <a:rPr dirty="0" sz="1400" spc="60" i="1">
                <a:solidFill>
                  <a:srgbClr val="161C48"/>
                </a:solidFill>
                <a:latin typeface="Verdana"/>
                <a:cs typeface="Verdana"/>
              </a:rPr>
              <a:t>and</a:t>
            </a:r>
            <a:r>
              <a:rPr dirty="0" sz="1400" spc="-110" i="1">
                <a:solidFill>
                  <a:srgbClr val="161C48"/>
                </a:solidFill>
                <a:latin typeface="Verdana"/>
                <a:cs typeface="Verdana"/>
              </a:rPr>
              <a:t> </a:t>
            </a:r>
            <a:r>
              <a:rPr dirty="0" sz="1400" spc="-10" i="1">
                <a:solidFill>
                  <a:srgbClr val="161C48"/>
                </a:solidFill>
                <a:latin typeface="Verdana"/>
                <a:cs typeface="Verdana"/>
              </a:rPr>
              <a:t>Wachter,</a:t>
            </a:r>
            <a:r>
              <a:rPr dirty="0" sz="1400" spc="-110" i="1">
                <a:solidFill>
                  <a:srgbClr val="161C48"/>
                </a:solidFill>
                <a:latin typeface="Verdana"/>
                <a:cs typeface="Verdana"/>
              </a:rPr>
              <a:t> </a:t>
            </a:r>
            <a:r>
              <a:rPr dirty="0" sz="1400" spc="-114" i="1">
                <a:solidFill>
                  <a:srgbClr val="161C48"/>
                </a:solidFill>
                <a:latin typeface="Verdana"/>
                <a:cs typeface="Verdana"/>
              </a:rPr>
              <a:t>2016)</a:t>
            </a:r>
            <a:endParaRPr sz="1400">
              <a:latin typeface="Verdana"/>
              <a:cs typeface="Verdana"/>
            </a:endParaRPr>
          </a:p>
          <a:p>
            <a:pPr algn="ctr">
              <a:lnSpc>
                <a:spcPct val="100000"/>
              </a:lnSpc>
              <a:spcBef>
                <a:spcPts val="60"/>
              </a:spcBef>
            </a:pPr>
            <a:r>
              <a:rPr dirty="0" sz="1400" spc="-170" b="1" i="1">
                <a:solidFill>
                  <a:srgbClr val="161C48"/>
                </a:solidFill>
                <a:latin typeface="Verdana"/>
                <a:cs typeface="Verdana"/>
                <a:hlinkClick r:id="rId2"/>
              </a:rPr>
              <a:t>http://www.nature.com/articles/nplants2015221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097280" y="1844039"/>
            <a:ext cx="7851648" cy="42641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00598" y="1214105"/>
            <a:ext cx="4144645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20" b="0">
                <a:solidFill>
                  <a:srgbClr val="000000"/>
                </a:solidFill>
                <a:latin typeface="Times New Roman"/>
                <a:cs typeface="Times New Roman"/>
              </a:rPr>
              <a:t>So sánh </a:t>
            </a:r>
            <a:r>
              <a:rPr dirty="0" sz="3600" spc="15" b="0">
                <a:solidFill>
                  <a:srgbClr val="000000"/>
                </a:solidFill>
                <a:latin typeface="Times New Roman"/>
                <a:cs typeface="Times New Roman"/>
              </a:rPr>
              <a:t>tính </a:t>
            </a:r>
            <a:r>
              <a:rPr dirty="0" sz="3600" spc="10" b="0">
                <a:solidFill>
                  <a:srgbClr val="000000"/>
                </a:solidFill>
                <a:latin typeface="Times New Roman"/>
                <a:cs typeface="Times New Roman"/>
              </a:rPr>
              <a:t>bền</a:t>
            </a:r>
            <a:r>
              <a:rPr dirty="0" sz="3600" spc="-175" b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3600" spc="15" b="0">
                <a:solidFill>
                  <a:srgbClr val="000000"/>
                </a:solidFill>
                <a:latin typeface="Times New Roman"/>
                <a:cs typeface="Times New Roman"/>
              </a:rPr>
              <a:t>vững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990088" y="1897379"/>
            <a:ext cx="672465" cy="2286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3019" rIns="0" bIns="0" rtlCol="0" vert="horz">
            <a:spAutoFit/>
          </a:bodyPr>
          <a:lstStyle/>
          <a:p>
            <a:pPr marL="75565">
              <a:lnSpc>
                <a:spcPct val="100000"/>
              </a:lnSpc>
              <a:spcBef>
                <a:spcPts val="259"/>
              </a:spcBef>
            </a:pPr>
            <a:r>
              <a:rPr dirty="0" sz="1000" spc="-5">
                <a:latin typeface="Times New Roman"/>
                <a:cs typeface="Times New Roman"/>
              </a:rPr>
              <a:t>Sản</a:t>
            </a:r>
            <a:r>
              <a:rPr dirty="0" sz="1000" spc="-30">
                <a:latin typeface="Times New Roman"/>
                <a:cs typeface="Times New Roman"/>
              </a:rPr>
              <a:t> </a:t>
            </a:r>
            <a:r>
              <a:rPr dirty="0" sz="1000" spc="-10">
                <a:latin typeface="Times New Roman"/>
                <a:cs typeface="Times New Roman"/>
              </a:rPr>
              <a:t>xuất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65091" y="1897379"/>
            <a:ext cx="784860" cy="2286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3019" rIns="0" bIns="0" rtlCol="0" vert="horz">
            <a:spAutoFit/>
          </a:bodyPr>
          <a:lstStyle/>
          <a:p>
            <a:pPr marL="75565">
              <a:lnSpc>
                <a:spcPct val="100000"/>
              </a:lnSpc>
              <a:spcBef>
                <a:spcPts val="259"/>
              </a:spcBef>
            </a:pPr>
            <a:r>
              <a:rPr dirty="0" sz="1000">
                <a:latin typeface="Times New Roman"/>
                <a:cs typeface="Times New Roman"/>
              </a:rPr>
              <a:t>Môi</a:t>
            </a:r>
            <a:r>
              <a:rPr dirty="0" sz="1000" spc="-50">
                <a:latin typeface="Times New Roman"/>
                <a:cs typeface="Times New Roman"/>
              </a:rPr>
              <a:t> </a:t>
            </a:r>
            <a:r>
              <a:rPr dirty="0" sz="1000" spc="-5">
                <a:latin typeface="Times New Roman"/>
                <a:cs typeface="Times New Roman"/>
              </a:rPr>
              <a:t>trường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425440" y="1903476"/>
            <a:ext cx="784860" cy="2286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3020" rIns="0" bIns="0" rtlCol="0" vert="horz">
            <a:spAutoFit/>
          </a:bodyPr>
          <a:lstStyle/>
          <a:p>
            <a:pPr marL="75565">
              <a:lnSpc>
                <a:spcPct val="100000"/>
              </a:lnSpc>
              <a:spcBef>
                <a:spcPts val="260"/>
              </a:spcBef>
            </a:pPr>
            <a:r>
              <a:rPr dirty="0" sz="1000" spc="-10">
                <a:latin typeface="Times New Roman"/>
                <a:cs typeface="Times New Roman"/>
              </a:rPr>
              <a:t>Kinh</a:t>
            </a:r>
            <a:r>
              <a:rPr dirty="0" sz="1000" spc="-15">
                <a:latin typeface="Times New Roman"/>
                <a:cs typeface="Times New Roman"/>
              </a:rPr>
              <a:t> </a:t>
            </a:r>
            <a:r>
              <a:rPr dirty="0" sz="1000" spc="-5">
                <a:latin typeface="Times New Roman"/>
                <a:cs typeface="Times New Roman"/>
              </a:rPr>
              <a:t>tê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542531" y="1903476"/>
            <a:ext cx="972819" cy="2286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3020" rIns="0" bIns="0" rtlCol="0" vert="horz">
            <a:spAutoFit/>
          </a:bodyPr>
          <a:lstStyle/>
          <a:p>
            <a:pPr marL="75565">
              <a:lnSpc>
                <a:spcPct val="100000"/>
              </a:lnSpc>
              <a:spcBef>
                <a:spcPts val="260"/>
              </a:spcBef>
            </a:pPr>
            <a:r>
              <a:rPr dirty="0" sz="1000" spc="-5">
                <a:latin typeface="Times New Roman"/>
                <a:cs typeface="Times New Roman"/>
              </a:rPr>
              <a:t>Phúc lợi </a:t>
            </a:r>
            <a:r>
              <a:rPr dirty="0" sz="1000" spc="-10">
                <a:latin typeface="Times New Roman"/>
                <a:cs typeface="Times New Roman"/>
              </a:rPr>
              <a:t>xa</a:t>
            </a:r>
            <a:r>
              <a:rPr dirty="0" sz="1000" spc="-30">
                <a:latin typeface="Times New Roman"/>
                <a:cs typeface="Times New Roman"/>
              </a:rPr>
              <a:t> </a:t>
            </a:r>
            <a:r>
              <a:rPr dirty="0" sz="1000" spc="-5">
                <a:latin typeface="Times New Roman"/>
                <a:cs typeface="Times New Roman"/>
              </a:rPr>
              <a:t>hội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76855" y="2307335"/>
            <a:ext cx="1763395" cy="2286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3019" rIns="0" bIns="0" rtlCol="0" vert="horz">
            <a:spAutoFit/>
          </a:bodyPr>
          <a:lstStyle/>
          <a:p>
            <a:pPr marL="74295">
              <a:lnSpc>
                <a:spcPct val="100000"/>
              </a:lnSpc>
              <a:spcBef>
                <a:spcPts val="259"/>
              </a:spcBef>
            </a:pPr>
            <a:r>
              <a:rPr dirty="0" sz="1000" spc="-5" b="1">
                <a:latin typeface="Times New Roman"/>
                <a:cs typeface="Times New Roman"/>
              </a:rPr>
              <a:t>SẢN XUẤT</a:t>
            </a:r>
            <a:r>
              <a:rPr dirty="0" sz="1000" spc="-110" b="1">
                <a:latin typeface="Times New Roman"/>
                <a:cs typeface="Times New Roman"/>
              </a:rPr>
              <a:t> </a:t>
            </a:r>
            <a:r>
              <a:rPr dirty="0" sz="1000" spc="-5" b="1">
                <a:latin typeface="Times New Roman"/>
                <a:cs typeface="Times New Roman"/>
              </a:rPr>
              <a:t>THÔNG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338808" y="2479010"/>
            <a:ext cx="59817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5" b="1">
                <a:latin typeface="Times New Roman"/>
                <a:cs typeface="Times New Roman"/>
              </a:rPr>
              <a:t>T</a:t>
            </a:r>
            <a:r>
              <a:rPr dirty="0" sz="1000" spc="5" b="1">
                <a:latin typeface="Times New Roman"/>
                <a:cs typeface="Times New Roman"/>
              </a:rPr>
              <a:t>H</a:t>
            </a:r>
            <a:r>
              <a:rPr dirty="0" sz="1000" spc="-15" b="1">
                <a:latin typeface="Times New Roman"/>
                <a:cs typeface="Times New Roman"/>
              </a:rPr>
              <a:t>Ư</a:t>
            </a:r>
            <a:r>
              <a:rPr dirty="0" sz="1000" spc="-5" b="1">
                <a:latin typeface="Times New Roman"/>
                <a:cs typeface="Times New Roman"/>
              </a:rPr>
              <a:t>Ờ</a:t>
            </a:r>
            <a:r>
              <a:rPr dirty="0" sz="1000" b="1">
                <a:latin typeface="Times New Roman"/>
                <a:cs typeface="Times New Roman"/>
              </a:rPr>
              <a:t>N</a:t>
            </a:r>
            <a:r>
              <a:rPr dirty="0" sz="1000" spc="-5" b="1">
                <a:latin typeface="Times New Roman"/>
                <a:cs typeface="Times New Roman"/>
              </a:rPr>
              <a:t>G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587696" y="2331211"/>
            <a:ext cx="120078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Times New Roman"/>
                <a:cs typeface="Times New Roman"/>
              </a:rPr>
              <a:t>SẢN XUẤT </a:t>
            </a:r>
            <a:r>
              <a:rPr dirty="0" sz="1000" spc="-10" b="1">
                <a:latin typeface="Times New Roman"/>
                <a:cs typeface="Times New Roman"/>
              </a:rPr>
              <a:t>HỮU</a:t>
            </a:r>
            <a:r>
              <a:rPr dirty="0" sz="1000" spc="-165" b="1">
                <a:latin typeface="Times New Roman"/>
                <a:cs typeface="Times New Roman"/>
              </a:rPr>
              <a:t> </a:t>
            </a:r>
            <a:r>
              <a:rPr dirty="0" sz="1000" spc="-5" b="1">
                <a:latin typeface="Times New Roman"/>
                <a:cs typeface="Times New Roman"/>
              </a:rPr>
              <a:t>CƠ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12547" y="2760959"/>
            <a:ext cx="5734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Times New Roman"/>
                <a:cs typeface="Times New Roman"/>
              </a:rPr>
              <a:t>Sản</a:t>
            </a:r>
            <a:r>
              <a:rPr dirty="0" sz="1000" spc="-90" b="1">
                <a:latin typeface="Times New Roman"/>
                <a:cs typeface="Times New Roman"/>
              </a:rPr>
              <a:t> </a:t>
            </a:r>
            <a:r>
              <a:rPr dirty="0" sz="1000" spc="-5" b="1">
                <a:latin typeface="Times New Roman"/>
                <a:cs typeface="Times New Roman"/>
              </a:rPr>
              <a:t>lượng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147815" y="2773679"/>
            <a:ext cx="762000" cy="227329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3019" rIns="0" bIns="0" rtlCol="0" vert="horz">
            <a:spAutoFit/>
          </a:bodyPr>
          <a:lstStyle/>
          <a:p>
            <a:pPr marL="66675">
              <a:lnSpc>
                <a:spcPct val="100000"/>
              </a:lnSpc>
              <a:spcBef>
                <a:spcPts val="259"/>
              </a:spcBef>
            </a:pPr>
            <a:r>
              <a:rPr dirty="0" sz="1000" spc="-5" b="1">
                <a:latin typeface="Times New Roman"/>
                <a:cs typeface="Times New Roman"/>
              </a:rPr>
              <a:t>Sản</a:t>
            </a:r>
            <a:r>
              <a:rPr dirty="0" sz="1000" spc="-45" b="1">
                <a:latin typeface="Times New Roman"/>
                <a:cs typeface="Times New Roman"/>
              </a:rPr>
              <a:t> </a:t>
            </a:r>
            <a:r>
              <a:rPr dirty="0" sz="1000" spc="-5" b="1">
                <a:latin typeface="Times New Roman"/>
                <a:cs typeface="Times New Roman"/>
              </a:rPr>
              <a:t>lượng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235451" y="2662427"/>
            <a:ext cx="771525" cy="3810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40640" rIns="0" bIns="0" rtlCol="0" vert="horz">
            <a:spAutoFit/>
          </a:bodyPr>
          <a:lstStyle/>
          <a:p>
            <a:pPr marL="75565" marR="76200">
              <a:lnSpc>
                <a:spcPts val="1190"/>
              </a:lnSpc>
              <a:spcBef>
                <a:spcPts val="320"/>
              </a:spcBef>
            </a:pPr>
            <a:r>
              <a:rPr dirty="0" sz="1000" spc="-5" b="1">
                <a:latin typeface="Times New Roman"/>
                <a:cs typeface="Times New Roman"/>
              </a:rPr>
              <a:t>Chất</a:t>
            </a:r>
            <a:r>
              <a:rPr dirty="0" sz="1000" spc="-105" b="1">
                <a:latin typeface="Times New Roman"/>
                <a:cs typeface="Times New Roman"/>
              </a:rPr>
              <a:t> </a:t>
            </a:r>
            <a:r>
              <a:rPr dirty="0" sz="1000" spc="-5" b="1">
                <a:latin typeface="Times New Roman"/>
                <a:cs typeface="Times New Roman"/>
              </a:rPr>
              <a:t>lượng  đất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298435" y="2639567"/>
            <a:ext cx="771525" cy="3810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8735" rIns="0" bIns="0" rtlCol="0" vert="horz">
            <a:spAutoFit/>
          </a:bodyPr>
          <a:lstStyle/>
          <a:p>
            <a:pPr marL="75565" marR="76200">
              <a:lnSpc>
                <a:spcPts val="1190"/>
              </a:lnSpc>
              <a:spcBef>
                <a:spcPts val="305"/>
              </a:spcBef>
            </a:pPr>
            <a:r>
              <a:rPr dirty="0" sz="1000" spc="-5" b="1">
                <a:latin typeface="Times New Roman"/>
                <a:cs typeface="Times New Roman"/>
              </a:rPr>
              <a:t>Chất</a:t>
            </a:r>
            <a:r>
              <a:rPr dirty="0" sz="1000" spc="-105" b="1">
                <a:latin typeface="Times New Roman"/>
                <a:cs typeface="Times New Roman"/>
              </a:rPr>
              <a:t> </a:t>
            </a:r>
            <a:r>
              <a:rPr dirty="0" sz="1000" spc="-5" b="1">
                <a:latin typeface="Times New Roman"/>
                <a:cs typeface="Times New Roman"/>
              </a:rPr>
              <a:t>lượng  đất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235963" y="2988564"/>
            <a:ext cx="927100" cy="3810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8735" rIns="0" bIns="0" rtlCol="0" vert="horz">
            <a:spAutoFit/>
          </a:bodyPr>
          <a:lstStyle/>
          <a:p>
            <a:pPr marL="226695" marR="66675" indent="13335">
              <a:lnSpc>
                <a:spcPts val="1190"/>
              </a:lnSpc>
              <a:spcBef>
                <a:spcPts val="305"/>
              </a:spcBef>
            </a:pPr>
            <a:r>
              <a:rPr dirty="0" sz="1000" spc="-5" b="1">
                <a:latin typeface="Times New Roman"/>
                <a:cs typeface="Times New Roman"/>
              </a:rPr>
              <a:t>Chất</a:t>
            </a:r>
            <a:r>
              <a:rPr dirty="0" sz="1000" spc="-100" b="1">
                <a:latin typeface="Times New Roman"/>
                <a:cs typeface="Times New Roman"/>
              </a:rPr>
              <a:t> </a:t>
            </a:r>
            <a:r>
              <a:rPr dirty="0" sz="1000" spc="-5" b="1">
                <a:latin typeface="Times New Roman"/>
                <a:cs typeface="Times New Roman"/>
              </a:rPr>
              <a:t>lượng  dinh</a:t>
            </a:r>
            <a:r>
              <a:rPr dirty="0" sz="1000" spc="-95" b="1">
                <a:latin typeface="Times New Roman"/>
                <a:cs typeface="Times New Roman"/>
              </a:rPr>
              <a:t> </a:t>
            </a:r>
            <a:r>
              <a:rPr dirty="0" sz="1000" spc="-10" b="1">
                <a:latin typeface="Times New Roman"/>
                <a:cs typeface="Times New Roman"/>
              </a:rPr>
              <a:t>dưỡng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219700" y="3000755"/>
            <a:ext cx="928369" cy="34798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6985" rIns="0" bIns="0" rtlCol="0" vert="horz">
            <a:spAutoFit/>
          </a:bodyPr>
          <a:lstStyle/>
          <a:p>
            <a:pPr marL="226695" marR="68580" indent="13335">
              <a:lnSpc>
                <a:spcPts val="1190"/>
              </a:lnSpc>
              <a:spcBef>
                <a:spcPts val="55"/>
              </a:spcBef>
            </a:pPr>
            <a:r>
              <a:rPr dirty="0" sz="1000" spc="-5" b="1">
                <a:latin typeface="Times New Roman"/>
                <a:cs typeface="Times New Roman"/>
              </a:rPr>
              <a:t>Chất</a:t>
            </a:r>
            <a:r>
              <a:rPr dirty="0" sz="1000" spc="-105" b="1">
                <a:latin typeface="Times New Roman"/>
                <a:cs typeface="Times New Roman"/>
              </a:rPr>
              <a:t> </a:t>
            </a:r>
            <a:r>
              <a:rPr dirty="0" sz="1000" spc="-5" b="1">
                <a:latin typeface="Times New Roman"/>
                <a:cs typeface="Times New Roman"/>
              </a:rPr>
              <a:t>lượng  dinh</a:t>
            </a:r>
            <a:r>
              <a:rPr dirty="0" sz="1000" spc="-95" b="1">
                <a:latin typeface="Times New Roman"/>
                <a:cs typeface="Times New Roman"/>
              </a:rPr>
              <a:t> </a:t>
            </a:r>
            <a:r>
              <a:rPr dirty="0" sz="1000" spc="-10" b="1">
                <a:latin typeface="Times New Roman"/>
                <a:cs typeface="Times New Roman"/>
              </a:rPr>
              <a:t>dưỡng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114800" y="3099816"/>
            <a:ext cx="928369" cy="4953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3020" rIns="0" bIns="0" rtlCol="0" vert="horz">
            <a:spAutoFit/>
          </a:bodyPr>
          <a:lstStyle/>
          <a:p>
            <a:pPr marL="75565" marR="147955">
              <a:lnSpc>
                <a:spcPct val="101099"/>
              </a:lnSpc>
              <a:spcBef>
                <a:spcPts val="260"/>
              </a:spcBef>
            </a:pPr>
            <a:r>
              <a:rPr dirty="0" sz="900" b="1">
                <a:latin typeface="Times New Roman"/>
                <a:cs typeface="Times New Roman"/>
              </a:rPr>
              <a:t>Giảm thiểu</a:t>
            </a:r>
            <a:r>
              <a:rPr dirty="0" sz="900" spc="-90" b="1">
                <a:latin typeface="Times New Roman"/>
                <a:cs typeface="Times New Roman"/>
              </a:rPr>
              <a:t> </a:t>
            </a:r>
            <a:r>
              <a:rPr dirty="0" sz="900" spc="5" b="1">
                <a:latin typeface="Times New Roman"/>
                <a:cs typeface="Times New Roman"/>
              </a:rPr>
              <a:t>sư  </a:t>
            </a:r>
            <a:r>
              <a:rPr dirty="0" sz="900" b="1">
                <a:latin typeface="Times New Roman"/>
                <a:cs typeface="Times New Roman"/>
              </a:rPr>
              <a:t>dụng năng  lượng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8121395" y="3110483"/>
            <a:ext cx="927100" cy="494030"/>
          </a:xfrm>
          <a:custGeom>
            <a:avLst/>
            <a:gdLst/>
            <a:ahLst/>
            <a:cxnLst/>
            <a:rect l="l" t="t" r="r" b="b"/>
            <a:pathLst>
              <a:path w="927100" h="494029">
                <a:moveTo>
                  <a:pt x="926591" y="493775"/>
                </a:moveTo>
                <a:lnTo>
                  <a:pt x="0" y="493775"/>
                </a:lnTo>
                <a:lnTo>
                  <a:pt x="0" y="0"/>
                </a:lnTo>
                <a:lnTo>
                  <a:pt x="926591" y="0"/>
                </a:lnTo>
                <a:lnTo>
                  <a:pt x="926591" y="49377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8184819" y="3131256"/>
            <a:ext cx="721995" cy="44195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1099"/>
              </a:lnSpc>
              <a:spcBef>
                <a:spcPts val="100"/>
              </a:spcBef>
            </a:pPr>
            <a:r>
              <a:rPr dirty="0" sz="900" b="1">
                <a:latin typeface="Times New Roman"/>
                <a:cs typeface="Times New Roman"/>
              </a:rPr>
              <a:t>Giảm thiểu</a:t>
            </a:r>
            <a:r>
              <a:rPr dirty="0" sz="900" spc="-90" b="1">
                <a:latin typeface="Times New Roman"/>
                <a:cs typeface="Times New Roman"/>
              </a:rPr>
              <a:t> </a:t>
            </a:r>
            <a:r>
              <a:rPr dirty="0" sz="900" spc="5" b="1">
                <a:latin typeface="Times New Roman"/>
                <a:cs typeface="Times New Roman"/>
              </a:rPr>
              <a:t>sư  </a:t>
            </a:r>
            <a:r>
              <a:rPr dirty="0" sz="900" b="1">
                <a:latin typeface="Times New Roman"/>
                <a:cs typeface="Times New Roman"/>
              </a:rPr>
              <a:t>dụng năng  lượng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6468" y="3685032"/>
            <a:ext cx="927100" cy="495300"/>
          </a:xfrm>
          <a:custGeom>
            <a:avLst/>
            <a:gdLst/>
            <a:ahLst/>
            <a:cxnLst/>
            <a:rect l="l" t="t" r="r" b="b"/>
            <a:pathLst>
              <a:path w="927100" h="495300">
                <a:moveTo>
                  <a:pt x="926592" y="495300"/>
                </a:moveTo>
                <a:lnTo>
                  <a:pt x="0" y="495300"/>
                </a:lnTo>
                <a:lnTo>
                  <a:pt x="0" y="0"/>
                </a:lnTo>
                <a:lnTo>
                  <a:pt x="926592" y="0"/>
                </a:lnTo>
                <a:lnTo>
                  <a:pt x="926592" y="4953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 txBox="1"/>
          <p:nvPr/>
        </p:nvSpPr>
        <p:spPr>
          <a:xfrm>
            <a:off x="759942" y="3705846"/>
            <a:ext cx="740410" cy="44195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1099"/>
              </a:lnSpc>
              <a:spcBef>
                <a:spcPts val="100"/>
              </a:spcBef>
            </a:pPr>
            <a:r>
              <a:rPr dirty="0" sz="900" b="1">
                <a:latin typeface="Times New Roman"/>
                <a:cs typeface="Times New Roman"/>
              </a:rPr>
              <a:t>Giảm thiểu</a:t>
            </a:r>
            <a:r>
              <a:rPr dirty="0" sz="900" spc="-95" b="1">
                <a:latin typeface="Times New Roman"/>
                <a:cs typeface="Times New Roman"/>
              </a:rPr>
              <a:t> </a:t>
            </a:r>
            <a:r>
              <a:rPr dirty="0" sz="900" spc="5" b="1">
                <a:latin typeface="Times New Roman"/>
                <a:cs typeface="Times New Roman"/>
              </a:rPr>
              <a:t>dư  </a:t>
            </a:r>
            <a:r>
              <a:rPr dirty="0" sz="900" b="1">
                <a:latin typeface="Times New Roman"/>
                <a:cs typeface="Times New Roman"/>
              </a:rPr>
              <a:t>lượng thuốc  </a:t>
            </a:r>
            <a:r>
              <a:rPr dirty="0" sz="900" spc="5" b="1">
                <a:latin typeface="Times New Roman"/>
                <a:cs typeface="Times New Roman"/>
              </a:rPr>
              <a:t>trư</a:t>
            </a:r>
            <a:r>
              <a:rPr dirty="0" sz="900" spc="-10" b="1">
                <a:latin typeface="Times New Roman"/>
                <a:cs typeface="Times New Roman"/>
              </a:rPr>
              <a:t> </a:t>
            </a:r>
            <a:r>
              <a:rPr dirty="0" sz="900" spc="5" b="1">
                <a:latin typeface="Times New Roman"/>
                <a:cs typeface="Times New Roman"/>
              </a:rPr>
              <a:t>sâu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4756403" y="3685032"/>
            <a:ext cx="927100" cy="495300"/>
          </a:xfrm>
          <a:custGeom>
            <a:avLst/>
            <a:gdLst/>
            <a:ahLst/>
            <a:cxnLst/>
            <a:rect l="l" t="t" r="r" b="b"/>
            <a:pathLst>
              <a:path w="927100" h="495300">
                <a:moveTo>
                  <a:pt x="926592" y="495300"/>
                </a:moveTo>
                <a:lnTo>
                  <a:pt x="0" y="495300"/>
                </a:lnTo>
                <a:lnTo>
                  <a:pt x="0" y="0"/>
                </a:lnTo>
                <a:lnTo>
                  <a:pt x="926592" y="0"/>
                </a:lnTo>
                <a:lnTo>
                  <a:pt x="926592" y="4953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4756403" y="3685032"/>
            <a:ext cx="927100" cy="337185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3655" rIns="0" bIns="0" rtlCol="0" vert="horz">
            <a:spAutoFit/>
          </a:bodyPr>
          <a:lstStyle/>
          <a:p>
            <a:pPr marL="260350" marR="66675" indent="-123825">
              <a:lnSpc>
                <a:spcPct val="101099"/>
              </a:lnSpc>
              <a:spcBef>
                <a:spcPts val="265"/>
              </a:spcBef>
            </a:pPr>
            <a:r>
              <a:rPr dirty="0" sz="900" b="1">
                <a:latin typeface="Times New Roman"/>
                <a:cs typeface="Times New Roman"/>
              </a:rPr>
              <a:t>Giảm thiểu</a:t>
            </a:r>
            <a:r>
              <a:rPr dirty="0" sz="900" spc="-90" b="1">
                <a:latin typeface="Times New Roman"/>
                <a:cs typeface="Times New Roman"/>
              </a:rPr>
              <a:t> </a:t>
            </a:r>
            <a:r>
              <a:rPr dirty="0" sz="900" spc="5" b="1">
                <a:latin typeface="Times New Roman"/>
                <a:cs typeface="Times New Roman"/>
              </a:rPr>
              <a:t>dư  </a:t>
            </a:r>
            <a:r>
              <a:rPr dirty="0" sz="900" b="1">
                <a:latin typeface="Times New Roman"/>
                <a:cs typeface="Times New Roman"/>
              </a:rPr>
              <a:t>lượng</a:t>
            </a:r>
            <a:r>
              <a:rPr dirty="0" sz="900" spc="-75" b="1">
                <a:latin typeface="Times New Roman"/>
                <a:cs typeface="Times New Roman"/>
              </a:rPr>
              <a:t> </a:t>
            </a:r>
            <a:r>
              <a:rPr dirty="0" sz="900" b="1">
                <a:latin typeface="Times New Roman"/>
                <a:cs typeface="Times New Roman"/>
              </a:rPr>
              <a:t>thuốc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251686" y="4008485"/>
            <a:ext cx="90170" cy="1282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994"/>
              </a:lnSpc>
            </a:pPr>
            <a:r>
              <a:rPr dirty="0" sz="900" spc="-5" b="1">
                <a:latin typeface="Times New Roman"/>
                <a:cs typeface="Times New Roman"/>
              </a:rPr>
              <a:t>t</a:t>
            </a:r>
            <a:r>
              <a:rPr dirty="0" sz="900" spc="5" b="1">
                <a:latin typeface="Times New Roman"/>
                <a:cs typeface="Times New Roman"/>
              </a:rPr>
              <a:t>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329327" y="3983173"/>
            <a:ext cx="292735" cy="16446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900" spc="5" b="1">
                <a:latin typeface="Times New Roman"/>
                <a:cs typeface="Times New Roman"/>
              </a:rPr>
              <a:t>ư</a:t>
            </a:r>
            <a:r>
              <a:rPr dirty="0" sz="900" spc="-65" b="1">
                <a:latin typeface="Times New Roman"/>
                <a:cs typeface="Times New Roman"/>
              </a:rPr>
              <a:t> </a:t>
            </a:r>
            <a:r>
              <a:rPr dirty="0" sz="900" spc="5" b="1">
                <a:latin typeface="Times New Roman"/>
                <a:cs typeface="Times New Roman"/>
              </a:rPr>
              <a:t>sâu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4448555" y="4021835"/>
            <a:ext cx="927100" cy="355600"/>
          </a:xfrm>
          <a:custGeom>
            <a:avLst/>
            <a:gdLst/>
            <a:ahLst/>
            <a:cxnLst/>
            <a:rect l="l" t="t" r="r" b="b"/>
            <a:pathLst>
              <a:path w="927100" h="355600">
                <a:moveTo>
                  <a:pt x="926591" y="355091"/>
                </a:moveTo>
                <a:lnTo>
                  <a:pt x="0" y="355091"/>
                </a:lnTo>
                <a:lnTo>
                  <a:pt x="0" y="0"/>
                </a:lnTo>
                <a:lnTo>
                  <a:pt x="926591" y="0"/>
                </a:lnTo>
                <a:lnTo>
                  <a:pt x="926591" y="3550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 txBox="1"/>
          <p:nvPr/>
        </p:nvSpPr>
        <p:spPr>
          <a:xfrm>
            <a:off x="4512018" y="4042626"/>
            <a:ext cx="260350" cy="16446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900" b="1">
                <a:latin typeface="Times New Roman"/>
                <a:cs typeface="Times New Roman"/>
              </a:rPr>
              <a:t>Đa</a:t>
            </a:r>
            <a:r>
              <a:rPr dirty="0" sz="900" spc="-60" b="1">
                <a:latin typeface="Times New Roman"/>
                <a:cs typeface="Times New Roman"/>
              </a:rPr>
              <a:t> </a:t>
            </a:r>
            <a:r>
              <a:rPr dirty="0" sz="900" spc="5" b="1">
                <a:latin typeface="Times New Roman"/>
                <a:cs typeface="Times New Roman"/>
              </a:rPr>
              <a:t>d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756403" y="4021835"/>
            <a:ext cx="619125" cy="15875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4925" rIns="0" bIns="0" rtlCol="0" vert="horz">
            <a:spAutoFit/>
          </a:bodyPr>
          <a:lstStyle/>
          <a:p>
            <a:pPr marL="3175">
              <a:lnSpc>
                <a:spcPts val="969"/>
              </a:lnSpc>
              <a:spcBef>
                <a:spcPts val="275"/>
              </a:spcBef>
            </a:pPr>
            <a:r>
              <a:rPr dirty="0" sz="900" b="1">
                <a:latin typeface="Times New Roman"/>
                <a:cs typeface="Times New Roman"/>
              </a:rPr>
              <a:t>ạng</a:t>
            </a:r>
            <a:r>
              <a:rPr dirty="0" sz="900" spc="-20" b="1">
                <a:latin typeface="Times New Roman"/>
                <a:cs typeface="Times New Roman"/>
              </a:rPr>
              <a:t> </a:t>
            </a:r>
            <a:r>
              <a:rPr dirty="0" sz="900" b="1">
                <a:latin typeface="Times New Roman"/>
                <a:cs typeface="Times New Roman"/>
              </a:rPr>
              <a:t>sinh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448555" y="4180332"/>
            <a:ext cx="927100" cy="19685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15240" rIns="0" bIns="0" rtlCol="0" vert="horz">
            <a:spAutoFit/>
          </a:bodyPr>
          <a:lstStyle/>
          <a:p>
            <a:pPr marL="75565">
              <a:lnSpc>
                <a:spcPct val="100000"/>
              </a:lnSpc>
              <a:spcBef>
                <a:spcPts val="120"/>
              </a:spcBef>
            </a:pPr>
            <a:r>
              <a:rPr dirty="0" sz="900" b="1">
                <a:latin typeface="Times New Roman"/>
                <a:cs typeface="Times New Roman"/>
              </a:rPr>
              <a:t>học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8410956" y="4069079"/>
            <a:ext cx="927100" cy="355600"/>
          </a:xfrm>
          <a:custGeom>
            <a:avLst/>
            <a:gdLst/>
            <a:ahLst/>
            <a:cxnLst/>
            <a:rect l="l" t="t" r="r" b="b"/>
            <a:pathLst>
              <a:path w="927100" h="355600">
                <a:moveTo>
                  <a:pt x="926592" y="355092"/>
                </a:moveTo>
                <a:lnTo>
                  <a:pt x="0" y="355092"/>
                </a:lnTo>
                <a:lnTo>
                  <a:pt x="0" y="0"/>
                </a:lnTo>
                <a:lnTo>
                  <a:pt x="926592" y="0"/>
                </a:lnTo>
                <a:lnTo>
                  <a:pt x="926592" y="35509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 txBox="1"/>
          <p:nvPr/>
        </p:nvSpPr>
        <p:spPr>
          <a:xfrm>
            <a:off x="8474376" y="4089848"/>
            <a:ext cx="673735" cy="3035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1099"/>
              </a:lnSpc>
              <a:spcBef>
                <a:spcPts val="100"/>
              </a:spcBef>
            </a:pPr>
            <a:r>
              <a:rPr dirty="0" sz="900" b="1">
                <a:latin typeface="Times New Roman"/>
                <a:cs typeface="Times New Roman"/>
              </a:rPr>
              <a:t>Đa dạng</a:t>
            </a:r>
            <a:r>
              <a:rPr dirty="0" sz="900" spc="-70" b="1">
                <a:latin typeface="Times New Roman"/>
                <a:cs typeface="Times New Roman"/>
              </a:rPr>
              <a:t> </a:t>
            </a:r>
            <a:r>
              <a:rPr dirty="0" sz="900" b="1">
                <a:latin typeface="Times New Roman"/>
                <a:cs typeface="Times New Roman"/>
              </a:rPr>
              <a:t>sinh  học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903732" y="4518659"/>
            <a:ext cx="718185" cy="775970"/>
          </a:xfrm>
          <a:custGeom>
            <a:avLst/>
            <a:gdLst/>
            <a:ahLst/>
            <a:cxnLst/>
            <a:rect l="l" t="t" r="r" b="b"/>
            <a:pathLst>
              <a:path w="718185" h="775970">
                <a:moveTo>
                  <a:pt x="717804" y="775716"/>
                </a:moveTo>
                <a:lnTo>
                  <a:pt x="0" y="775716"/>
                </a:lnTo>
                <a:lnTo>
                  <a:pt x="0" y="0"/>
                </a:lnTo>
                <a:lnTo>
                  <a:pt x="717804" y="0"/>
                </a:lnTo>
                <a:lnTo>
                  <a:pt x="717804" y="77571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 txBox="1"/>
          <p:nvPr/>
        </p:nvSpPr>
        <p:spPr>
          <a:xfrm>
            <a:off x="967213" y="4540973"/>
            <a:ext cx="553720" cy="7181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100"/>
              </a:spcBef>
            </a:pPr>
            <a:r>
              <a:rPr dirty="0" sz="900" b="1">
                <a:latin typeface="Times New Roman"/>
                <a:cs typeface="Times New Roman"/>
              </a:rPr>
              <a:t>Giảm</a:t>
            </a:r>
            <a:r>
              <a:rPr dirty="0" sz="900" spc="-75" b="1">
                <a:latin typeface="Times New Roman"/>
                <a:cs typeface="Times New Roman"/>
              </a:rPr>
              <a:t> </a:t>
            </a:r>
            <a:r>
              <a:rPr dirty="0" sz="900" b="1">
                <a:latin typeface="Times New Roman"/>
                <a:cs typeface="Times New Roman"/>
              </a:rPr>
              <a:t>phơi  nhiễm  thuốc </a:t>
            </a:r>
            <a:r>
              <a:rPr dirty="0" sz="900" spc="5" b="1">
                <a:latin typeface="Times New Roman"/>
                <a:cs typeface="Times New Roman"/>
              </a:rPr>
              <a:t>trư  sâu </a:t>
            </a:r>
            <a:r>
              <a:rPr dirty="0" sz="900" b="1">
                <a:latin typeface="Times New Roman"/>
                <a:cs typeface="Times New Roman"/>
              </a:rPr>
              <a:t>cho  người</a:t>
            </a:r>
            <a:r>
              <a:rPr dirty="0" sz="900" spc="-40" b="1">
                <a:latin typeface="Times New Roman"/>
                <a:cs typeface="Times New Roman"/>
              </a:rPr>
              <a:t> </a:t>
            </a:r>
            <a:r>
              <a:rPr dirty="0" sz="900" spc="5" b="1">
                <a:latin typeface="Times New Roman"/>
                <a:cs typeface="Times New Roman"/>
              </a:rPr>
              <a:t>SX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4937759" y="4579620"/>
            <a:ext cx="716280" cy="817244"/>
          </a:xfrm>
          <a:custGeom>
            <a:avLst/>
            <a:gdLst/>
            <a:ahLst/>
            <a:cxnLst/>
            <a:rect l="l" t="t" r="r" b="b"/>
            <a:pathLst>
              <a:path w="716279" h="817245">
                <a:moveTo>
                  <a:pt x="716280" y="816863"/>
                </a:moveTo>
                <a:lnTo>
                  <a:pt x="0" y="816863"/>
                </a:lnTo>
                <a:lnTo>
                  <a:pt x="0" y="0"/>
                </a:lnTo>
                <a:lnTo>
                  <a:pt x="716280" y="0"/>
                </a:lnTo>
                <a:lnTo>
                  <a:pt x="716280" y="8168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 txBox="1"/>
          <p:nvPr/>
        </p:nvSpPr>
        <p:spPr>
          <a:xfrm>
            <a:off x="4937759" y="4600426"/>
            <a:ext cx="1117600" cy="7181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algn="r" marR="466725">
              <a:lnSpc>
                <a:spcPct val="100000"/>
              </a:lnSpc>
              <a:spcBef>
                <a:spcPts val="110"/>
              </a:spcBef>
            </a:pPr>
            <a:r>
              <a:rPr dirty="0" sz="900" b="1">
                <a:latin typeface="Times New Roman"/>
                <a:cs typeface="Times New Roman"/>
              </a:rPr>
              <a:t>Giảm</a:t>
            </a:r>
            <a:r>
              <a:rPr dirty="0" sz="900" spc="-85" b="1">
                <a:latin typeface="Times New Roman"/>
                <a:cs typeface="Times New Roman"/>
              </a:rPr>
              <a:t> </a:t>
            </a:r>
            <a:r>
              <a:rPr dirty="0" sz="900" b="1">
                <a:latin typeface="Times New Roman"/>
                <a:cs typeface="Times New Roman"/>
              </a:rPr>
              <a:t>phơi</a:t>
            </a:r>
            <a:endParaRPr sz="900">
              <a:latin typeface="Times New Roman"/>
              <a:cs typeface="Times New Roman"/>
            </a:endParaRPr>
          </a:p>
          <a:p>
            <a:pPr algn="r" marL="177800" marR="466090" indent="154940">
              <a:lnSpc>
                <a:spcPct val="100699"/>
              </a:lnSpc>
              <a:spcBef>
                <a:spcPts val="5"/>
              </a:spcBef>
            </a:pPr>
            <a:r>
              <a:rPr dirty="0" sz="900" spc="-5" b="1">
                <a:latin typeface="Times New Roman"/>
                <a:cs typeface="Times New Roman"/>
              </a:rPr>
              <a:t>n</a:t>
            </a:r>
            <a:r>
              <a:rPr dirty="0" sz="900" spc="5" b="1">
                <a:latin typeface="Times New Roman"/>
                <a:cs typeface="Times New Roman"/>
              </a:rPr>
              <a:t>h</a:t>
            </a:r>
            <a:r>
              <a:rPr dirty="0" sz="900" spc="-10" b="1">
                <a:latin typeface="Times New Roman"/>
                <a:cs typeface="Times New Roman"/>
              </a:rPr>
              <a:t>i</a:t>
            </a:r>
            <a:r>
              <a:rPr dirty="0" sz="900" spc="10" b="1">
                <a:latin typeface="Times New Roman"/>
                <a:cs typeface="Times New Roman"/>
              </a:rPr>
              <a:t>ễ</a:t>
            </a:r>
            <a:r>
              <a:rPr dirty="0" sz="900" spc="5" b="1">
                <a:latin typeface="Times New Roman"/>
                <a:cs typeface="Times New Roman"/>
              </a:rPr>
              <a:t>m  </a:t>
            </a:r>
            <a:r>
              <a:rPr dirty="0" sz="900" b="1">
                <a:latin typeface="Times New Roman"/>
                <a:cs typeface="Times New Roman"/>
              </a:rPr>
              <a:t>thuốc</a:t>
            </a:r>
            <a:r>
              <a:rPr dirty="0" sz="900" spc="-100" b="1">
                <a:latin typeface="Times New Roman"/>
                <a:cs typeface="Times New Roman"/>
              </a:rPr>
              <a:t> </a:t>
            </a:r>
            <a:r>
              <a:rPr dirty="0" sz="900" spc="5" b="1">
                <a:latin typeface="Times New Roman"/>
                <a:cs typeface="Times New Roman"/>
              </a:rPr>
              <a:t>trư </a:t>
            </a:r>
            <a:r>
              <a:rPr dirty="0" sz="900" b="1">
                <a:latin typeface="Times New Roman"/>
                <a:cs typeface="Times New Roman"/>
              </a:rPr>
              <a:t> </a:t>
            </a:r>
            <a:r>
              <a:rPr dirty="0" sz="900" spc="5" b="1">
                <a:latin typeface="Times New Roman"/>
                <a:cs typeface="Times New Roman"/>
              </a:rPr>
              <a:t>sâu</a:t>
            </a:r>
            <a:r>
              <a:rPr dirty="0" sz="900" spc="-100" b="1">
                <a:latin typeface="Times New Roman"/>
                <a:cs typeface="Times New Roman"/>
              </a:rPr>
              <a:t> </a:t>
            </a:r>
            <a:r>
              <a:rPr dirty="0" sz="900" b="1">
                <a:latin typeface="Times New Roman"/>
                <a:cs typeface="Times New Roman"/>
              </a:rPr>
              <a:t>cho </a:t>
            </a:r>
            <a:r>
              <a:rPr dirty="0" sz="900" b="1">
                <a:latin typeface="Times New Roman"/>
                <a:cs typeface="Times New Roman"/>
              </a:rPr>
              <a:t> </a:t>
            </a:r>
            <a:r>
              <a:rPr dirty="0" sz="900" b="1">
                <a:latin typeface="Times New Roman"/>
                <a:cs typeface="Times New Roman"/>
              </a:rPr>
              <a:t>người</a:t>
            </a:r>
            <a:r>
              <a:rPr dirty="0" sz="900" spc="-90" b="1">
                <a:latin typeface="Times New Roman"/>
                <a:cs typeface="Times New Roman"/>
              </a:rPr>
              <a:t> </a:t>
            </a:r>
            <a:r>
              <a:rPr dirty="0" sz="900" spc="5" b="1">
                <a:latin typeface="Times New Roman"/>
                <a:cs typeface="Times New Roman"/>
              </a:rPr>
              <a:t>SX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8417052" y="4649723"/>
            <a:ext cx="927100" cy="355600"/>
          </a:xfrm>
          <a:custGeom>
            <a:avLst/>
            <a:gdLst/>
            <a:ahLst/>
            <a:cxnLst/>
            <a:rect l="l" t="t" r="r" b="b"/>
            <a:pathLst>
              <a:path w="927100" h="355600">
                <a:moveTo>
                  <a:pt x="926592" y="355092"/>
                </a:moveTo>
                <a:lnTo>
                  <a:pt x="0" y="355092"/>
                </a:lnTo>
                <a:lnTo>
                  <a:pt x="0" y="0"/>
                </a:lnTo>
                <a:lnTo>
                  <a:pt x="926592" y="0"/>
                </a:lnTo>
                <a:lnTo>
                  <a:pt x="926592" y="35509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 txBox="1"/>
          <p:nvPr/>
        </p:nvSpPr>
        <p:spPr>
          <a:xfrm>
            <a:off x="8480490" y="4670482"/>
            <a:ext cx="664210" cy="3035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1099"/>
              </a:lnSpc>
              <a:spcBef>
                <a:spcPts val="100"/>
              </a:spcBef>
            </a:pPr>
            <a:r>
              <a:rPr dirty="0" sz="900" b="1">
                <a:latin typeface="Times New Roman"/>
                <a:cs typeface="Times New Roman"/>
              </a:rPr>
              <a:t>Giảm thiểu</a:t>
            </a:r>
            <a:r>
              <a:rPr dirty="0" sz="900" spc="-95" b="1">
                <a:latin typeface="Times New Roman"/>
                <a:cs typeface="Times New Roman"/>
              </a:rPr>
              <a:t> </a:t>
            </a:r>
            <a:r>
              <a:rPr dirty="0" sz="900" spc="5" b="1">
                <a:latin typeface="Times New Roman"/>
                <a:cs typeface="Times New Roman"/>
              </a:rPr>
              <a:t>ô  </a:t>
            </a:r>
            <a:r>
              <a:rPr dirty="0" sz="900" b="1">
                <a:latin typeface="Times New Roman"/>
                <a:cs typeface="Times New Roman"/>
              </a:rPr>
              <a:t>nhiễm</a:t>
            </a:r>
            <a:r>
              <a:rPr dirty="0" sz="900" spc="-45" b="1">
                <a:latin typeface="Times New Roman"/>
                <a:cs typeface="Times New Roman"/>
              </a:rPr>
              <a:t> </a:t>
            </a:r>
            <a:r>
              <a:rPr dirty="0" sz="900" b="1">
                <a:latin typeface="Times New Roman"/>
                <a:cs typeface="Times New Roman"/>
              </a:rPr>
              <a:t>nước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4389120" y="4666488"/>
            <a:ext cx="542925" cy="730250"/>
          </a:xfrm>
          <a:custGeom>
            <a:avLst/>
            <a:gdLst/>
            <a:ahLst/>
            <a:cxnLst/>
            <a:rect l="l" t="t" r="r" b="b"/>
            <a:pathLst>
              <a:path w="542925" h="730250">
                <a:moveTo>
                  <a:pt x="542543" y="729995"/>
                </a:moveTo>
                <a:lnTo>
                  <a:pt x="0" y="729995"/>
                </a:lnTo>
                <a:lnTo>
                  <a:pt x="0" y="0"/>
                </a:lnTo>
                <a:lnTo>
                  <a:pt x="542543" y="0"/>
                </a:lnTo>
                <a:lnTo>
                  <a:pt x="542543" y="72999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 txBox="1"/>
          <p:nvPr/>
        </p:nvSpPr>
        <p:spPr>
          <a:xfrm>
            <a:off x="4452601" y="4687272"/>
            <a:ext cx="360680" cy="57912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699"/>
              </a:lnSpc>
              <a:spcBef>
                <a:spcPts val="105"/>
              </a:spcBef>
            </a:pPr>
            <a:r>
              <a:rPr dirty="0" sz="900" b="1">
                <a:latin typeface="Times New Roman"/>
                <a:cs typeface="Times New Roman"/>
              </a:rPr>
              <a:t>Giảm  thiểu</a:t>
            </a:r>
            <a:r>
              <a:rPr dirty="0" sz="900" spc="-100" b="1">
                <a:latin typeface="Times New Roman"/>
                <a:cs typeface="Times New Roman"/>
              </a:rPr>
              <a:t> </a:t>
            </a:r>
            <a:r>
              <a:rPr dirty="0" sz="900" spc="5" b="1">
                <a:latin typeface="Times New Roman"/>
                <a:cs typeface="Times New Roman"/>
              </a:rPr>
              <a:t>ô  </a:t>
            </a:r>
            <a:r>
              <a:rPr dirty="0" sz="900" b="1">
                <a:latin typeface="Times New Roman"/>
                <a:cs typeface="Times New Roman"/>
              </a:rPr>
              <a:t>nhiễm  nước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3933444" y="5442203"/>
            <a:ext cx="911860" cy="239395"/>
          </a:xfrm>
          <a:custGeom>
            <a:avLst/>
            <a:gdLst/>
            <a:ahLst/>
            <a:cxnLst/>
            <a:rect l="l" t="t" r="r" b="b"/>
            <a:pathLst>
              <a:path w="911860" h="239395">
                <a:moveTo>
                  <a:pt x="911352" y="239268"/>
                </a:moveTo>
                <a:lnTo>
                  <a:pt x="0" y="239268"/>
                </a:lnTo>
                <a:lnTo>
                  <a:pt x="0" y="0"/>
                </a:lnTo>
                <a:lnTo>
                  <a:pt x="911352" y="0"/>
                </a:lnTo>
                <a:lnTo>
                  <a:pt x="911352" y="2392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 txBox="1"/>
          <p:nvPr/>
        </p:nvSpPr>
        <p:spPr>
          <a:xfrm>
            <a:off x="3996916" y="5462982"/>
            <a:ext cx="540385" cy="16446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900" b="1">
                <a:latin typeface="Times New Roman"/>
                <a:cs typeface="Times New Roman"/>
              </a:rPr>
              <a:t>Lợi</a:t>
            </a:r>
            <a:r>
              <a:rPr dirty="0" sz="900" spc="-60" b="1">
                <a:latin typeface="Times New Roman"/>
                <a:cs typeface="Times New Roman"/>
              </a:rPr>
              <a:t> </a:t>
            </a:r>
            <a:r>
              <a:rPr dirty="0" sz="900" b="1">
                <a:latin typeface="Times New Roman"/>
                <a:cs typeface="Times New Roman"/>
              </a:rPr>
              <a:t>nhuận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7955280" y="5420867"/>
            <a:ext cx="911860" cy="239395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4925" rIns="0" bIns="0" rtlCol="0" vert="horz">
            <a:spAutoFit/>
          </a:bodyPr>
          <a:lstStyle/>
          <a:p>
            <a:pPr marL="75565">
              <a:lnSpc>
                <a:spcPct val="100000"/>
              </a:lnSpc>
              <a:spcBef>
                <a:spcPts val="275"/>
              </a:spcBef>
            </a:pPr>
            <a:r>
              <a:rPr dirty="0" sz="900" b="1">
                <a:latin typeface="Times New Roman"/>
                <a:cs typeface="Times New Roman"/>
              </a:rPr>
              <a:t>Lợi</a:t>
            </a:r>
            <a:r>
              <a:rPr dirty="0" sz="900" spc="-15" b="1">
                <a:latin typeface="Times New Roman"/>
                <a:cs typeface="Times New Roman"/>
              </a:rPr>
              <a:t> </a:t>
            </a:r>
            <a:r>
              <a:rPr dirty="0" sz="900" b="1">
                <a:latin typeface="Times New Roman"/>
                <a:cs typeface="Times New Roman"/>
              </a:rPr>
              <a:t>nhuận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1321308" y="5373623"/>
            <a:ext cx="718185" cy="356870"/>
          </a:xfrm>
          <a:custGeom>
            <a:avLst/>
            <a:gdLst/>
            <a:ahLst/>
            <a:cxnLst/>
            <a:rect l="l" t="t" r="r" b="b"/>
            <a:pathLst>
              <a:path w="718185" h="356870">
                <a:moveTo>
                  <a:pt x="717804" y="356616"/>
                </a:moveTo>
                <a:lnTo>
                  <a:pt x="0" y="356616"/>
                </a:lnTo>
                <a:lnTo>
                  <a:pt x="0" y="0"/>
                </a:lnTo>
                <a:lnTo>
                  <a:pt x="717804" y="0"/>
                </a:lnTo>
                <a:lnTo>
                  <a:pt x="717804" y="35661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 txBox="1"/>
          <p:nvPr/>
        </p:nvSpPr>
        <p:spPr>
          <a:xfrm>
            <a:off x="1321308" y="5394375"/>
            <a:ext cx="718185" cy="3035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76200" marR="123189">
              <a:lnSpc>
                <a:spcPct val="101099"/>
              </a:lnSpc>
              <a:spcBef>
                <a:spcPts val="100"/>
              </a:spcBef>
            </a:pPr>
            <a:r>
              <a:rPr dirty="0" sz="900" b="1">
                <a:latin typeface="Times New Roman"/>
                <a:cs typeface="Times New Roman"/>
              </a:rPr>
              <a:t>Sư dụng  nhân</a:t>
            </a:r>
            <a:r>
              <a:rPr dirty="0" sz="900" spc="-65" b="1">
                <a:latin typeface="Times New Roman"/>
                <a:cs typeface="Times New Roman"/>
              </a:rPr>
              <a:t> </a:t>
            </a:r>
            <a:r>
              <a:rPr dirty="0" sz="900" b="1">
                <a:latin typeface="Times New Roman"/>
                <a:cs typeface="Times New Roman"/>
              </a:rPr>
              <a:t>công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5338571" y="5362955"/>
            <a:ext cx="716280" cy="355600"/>
          </a:xfrm>
          <a:custGeom>
            <a:avLst/>
            <a:gdLst/>
            <a:ahLst/>
            <a:cxnLst/>
            <a:rect l="l" t="t" r="r" b="b"/>
            <a:pathLst>
              <a:path w="716279" h="355600">
                <a:moveTo>
                  <a:pt x="716279" y="355092"/>
                </a:moveTo>
                <a:lnTo>
                  <a:pt x="0" y="355092"/>
                </a:lnTo>
                <a:lnTo>
                  <a:pt x="0" y="0"/>
                </a:lnTo>
                <a:lnTo>
                  <a:pt x="716279" y="0"/>
                </a:lnTo>
                <a:lnTo>
                  <a:pt x="716279" y="35509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 txBox="1"/>
          <p:nvPr/>
        </p:nvSpPr>
        <p:spPr>
          <a:xfrm>
            <a:off x="5402003" y="5383736"/>
            <a:ext cx="536575" cy="3035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1099"/>
              </a:lnSpc>
              <a:spcBef>
                <a:spcPts val="100"/>
              </a:spcBef>
            </a:pPr>
            <a:r>
              <a:rPr dirty="0" sz="900" b="1">
                <a:latin typeface="Times New Roman"/>
                <a:cs typeface="Times New Roman"/>
              </a:rPr>
              <a:t>Sư dụng  nhân</a:t>
            </a:r>
            <a:r>
              <a:rPr dirty="0" sz="900" spc="-65" b="1">
                <a:latin typeface="Times New Roman"/>
                <a:cs typeface="Times New Roman"/>
              </a:rPr>
              <a:t> </a:t>
            </a:r>
            <a:r>
              <a:rPr dirty="0" sz="900" b="1">
                <a:latin typeface="Times New Roman"/>
                <a:cs typeface="Times New Roman"/>
              </a:rPr>
              <a:t>công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2273807" y="5797296"/>
            <a:ext cx="716280" cy="355600"/>
          </a:xfrm>
          <a:custGeom>
            <a:avLst/>
            <a:gdLst/>
            <a:ahLst/>
            <a:cxnLst/>
            <a:rect l="l" t="t" r="r" b="b"/>
            <a:pathLst>
              <a:path w="716280" h="355600">
                <a:moveTo>
                  <a:pt x="716280" y="355091"/>
                </a:moveTo>
                <a:lnTo>
                  <a:pt x="0" y="355091"/>
                </a:lnTo>
                <a:lnTo>
                  <a:pt x="0" y="0"/>
                </a:lnTo>
                <a:lnTo>
                  <a:pt x="716280" y="0"/>
                </a:lnTo>
                <a:lnTo>
                  <a:pt x="716280" y="3550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 txBox="1"/>
          <p:nvPr/>
        </p:nvSpPr>
        <p:spPr>
          <a:xfrm>
            <a:off x="2337293" y="5818071"/>
            <a:ext cx="450215" cy="3035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1099"/>
              </a:lnSpc>
              <a:spcBef>
                <a:spcPts val="100"/>
              </a:spcBef>
            </a:pPr>
            <a:r>
              <a:rPr dirty="0" sz="900" spc="5" b="1">
                <a:latin typeface="Times New Roman"/>
                <a:cs typeface="Times New Roman"/>
              </a:rPr>
              <a:t>Dịch vụ  </a:t>
            </a:r>
            <a:r>
              <a:rPr dirty="0" sz="900" b="1">
                <a:latin typeface="Times New Roman"/>
                <a:cs typeface="Times New Roman"/>
              </a:rPr>
              <a:t>sinh</a:t>
            </a:r>
            <a:r>
              <a:rPr dirty="0" sz="900" spc="-90" b="1">
                <a:latin typeface="Times New Roman"/>
                <a:cs typeface="Times New Roman"/>
              </a:rPr>
              <a:t> </a:t>
            </a:r>
            <a:r>
              <a:rPr dirty="0" sz="900" b="1">
                <a:latin typeface="Times New Roman"/>
                <a:cs typeface="Times New Roman"/>
              </a:rPr>
              <a:t>thái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6164579" y="5797296"/>
            <a:ext cx="718185" cy="355600"/>
          </a:xfrm>
          <a:custGeom>
            <a:avLst/>
            <a:gdLst/>
            <a:ahLst/>
            <a:cxnLst/>
            <a:rect l="l" t="t" r="r" b="b"/>
            <a:pathLst>
              <a:path w="718184" h="355600">
                <a:moveTo>
                  <a:pt x="717803" y="355091"/>
                </a:moveTo>
                <a:lnTo>
                  <a:pt x="0" y="355091"/>
                </a:lnTo>
                <a:lnTo>
                  <a:pt x="0" y="0"/>
                </a:lnTo>
                <a:lnTo>
                  <a:pt x="717803" y="0"/>
                </a:lnTo>
                <a:lnTo>
                  <a:pt x="717803" y="3550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 txBox="1"/>
          <p:nvPr/>
        </p:nvSpPr>
        <p:spPr>
          <a:xfrm>
            <a:off x="6227976" y="5818071"/>
            <a:ext cx="451484" cy="3035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1099"/>
              </a:lnSpc>
              <a:spcBef>
                <a:spcPts val="100"/>
              </a:spcBef>
            </a:pPr>
            <a:r>
              <a:rPr dirty="0" sz="900" spc="5" b="1">
                <a:latin typeface="Times New Roman"/>
                <a:cs typeface="Times New Roman"/>
              </a:rPr>
              <a:t>Dịch vụ  </a:t>
            </a:r>
            <a:r>
              <a:rPr dirty="0" sz="900" b="1">
                <a:latin typeface="Times New Roman"/>
                <a:cs typeface="Times New Roman"/>
              </a:rPr>
              <a:t>sinh</a:t>
            </a:r>
            <a:r>
              <a:rPr dirty="0" sz="900" spc="-85" b="1">
                <a:latin typeface="Times New Roman"/>
                <a:cs typeface="Times New Roman"/>
              </a:rPr>
              <a:t> </a:t>
            </a:r>
            <a:r>
              <a:rPr dirty="0" sz="900" b="1">
                <a:latin typeface="Times New Roman"/>
                <a:cs typeface="Times New Roman"/>
              </a:rPr>
              <a:t>thái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3157727" y="5797296"/>
            <a:ext cx="716280" cy="355600"/>
          </a:xfrm>
          <a:custGeom>
            <a:avLst/>
            <a:gdLst/>
            <a:ahLst/>
            <a:cxnLst/>
            <a:rect l="l" t="t" r="r" b="b"/>
            <a:pathLst>
              <a:path w="716279" h="355600">
                <a:moveTo>
                  <a:pt x="716280" y="355091"/>
                </a:moveTo>
                <a:lnTo>
                  <a:pt x="0" y="355091"/>
                </a:lnTo>
                <a:lnTo>
                  <a:pt x="0" y="0"/>
                </a:lnTo>
                <a:lnTo>
                  <a:pt x="716280" y="0"/>
                </a:lnTo>
                <a:lnTo>
                  <a:pt x="716280" y="3550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 txBox="1"/>
          <p:nvPr/>
        </p:nvSpPr>
        <p:spPr>
          <a:xfrm>
            <a:off x="3221177" y="5818071"/>
            <a:ext cx="458470" cy="3035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1099"/>
              </a:lnSpc>
              <a:spcBef>
                <a:spcPts val="100"/>
              </a:spcBef>
            </a:pPr>
            <a:r>
              <a:rPr dirty="0" sz="900" b="1">
                <a:latin typeface="Times New Roman"/>
                <a:cs typeface="Times New Roman"/>
              </a:rPr>
              <a:t>Tổng</a:t>
            </a:r>
            <a:r>
              <a:rPr dirty="0" sz="900" spc="-75" b="1">
                <a:latin typeface="Times New Roman"/>
                <a:cs typeface="Times New Roman"/>
              </a:rPr>
              <a:t> </a:t>
            </a:r>
            <a:r>
              <a:rPr dirty="0" sz="900" b="1">
                <a:latin typeface="Times New Roman"/>
                <a:cs typeface="Times New Roman"/>
              </a:rPr>
              <a:t>chi  phí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7024116" y="5771388"/>
            <a:ext cx="716280" cy="355600"/>
          </a:xfrm>
          <a:custGeom>
            <a:avLst/>
            <a:gdLst/>
            <a:ahLst/>
            <a:cxnLst/>
            <a:rect l="l" t="t" r="r" b="b"/>
            <a:pathLst>
              <a:path w="716279" h="355600">
                <a:moveTo>
                  <a:pt x="716279" y="355092"/>
                </a:moveTo>
                <a:lnTo>
                  <a:pt x="0" y="355092"/>
                </a:lnTo>
                <a:lnTo>
                  <a:pt x="0" y="0"/>
                </a:lnTo>
                <a:lnTo>
                  <a:pt x="716279" y="0"/>
                </a:lnTo>
                <a:lnTo>
                  <a:pt x="716279" y="35509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 txBox="1"/>
          <p:nvPr/>
        </p:nvSpPr>
        <p:spPr>
          <a:xfrm>
            <a:off x="7087563" y="5792198"/>
            <a:ext cx="458470" cy="3035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1099"/>
              </a:lnSpc>
              <a:spcBef>
                <a:spcPts val="100"/>
              </a:spcBef>
            </a:pPr>
            <a:r>
              <a:rPr dirty="0" sz="900" b="1">
                <a:latin typeface="Times New Roman"/>
                <a:cs typeface="Times New Roman"/>
              </a:rPr>
              <a:t>Tổng</a:t>
            </a:r>
            <a:r>
              <a:rPr dirty="0" sz="900" spc="-75" b="1">
                <a:latin typeface="Times New Roman"/>
                <a:cs typeface="Times New Roman"/>
              </a:rPr>
              <a:t> </a:t>
            </a:r>
            <a:r>
              <a:rPr dirty="0" sz="900" b="1">
                <a:latin typeface="Times New Roman"/>
                <a:cs typeface="Times New Roman"/>
              </a:rPr>
              <a:t>chi  </a:t>
            </a:r>
            <a:r>
              <a:rPr dirty="0" sz="900" spc="-5" b="1">
                <a:latin typeface="Times New Roman"/>
                <a:cs typeface="Times New Roman"/>
              </a:rPr>
              <a:t>phí</a:t>
            </a:r>
            <a:endParaRPr sz="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6247" y="1358860"/>
            <a:ext cx="1728470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Kết</a:t>
            </a:r>
            <a:r>
              <a:rPr dirty="0" sz="3600" spc="-100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luận: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39915" y="3233080"/>
            <a:ext cx="9162415" cy="1019175"/>
          </a:xfrm>
          <a:prstGeom prst="rect">
            <a:avLst/>
          </a:prstGeom>
        </p:spPr>
        <p:txBody>
          <a:bodyPr wrap="square" lIns="0" tIns="50800" rIns="0" bIns="0" rtlCol="0" vert="horz">
            <a:spAutoFit/>
          </a:bodyPr>
          <a:lstStyle/>
          <a:p>
            <a:pPr marL="201295" indent="-189230">
              <a:lnSpc>
                <a:spcPct val="100000"/>
              </a:lnSpc>
              <a:spcBef>
                <a:spcPts val="40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2150" spc="-10">
                <a:solidFill>
                  <a:srgbClr val="0F6D4B"/>
                </a:solidFill>
                <a:latin typeface="Times New Roman"/>
                <a:cs typeface="Times New Roman"/>
              </a:rPr>
              <a:t>Hãy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cùng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xem một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đoạn phim ngắn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đê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hiểu thềm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về </a:t>
            </a:r>
            <a:r>
              <a:rPr dirty="0" sz="2150" spc="-10">
                <a:solidFill>
                  <a:srgbClr val="0F6D4B"/>
                </a:solidFill>
                <a:latin typeface="Times New Roman"/>
                <a:cs typeface="Times New Roman"/>
              </a:rPr>
              <a:t>các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nguyên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tắc của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hữu</a:t>
            </a:r>
            <a:r>
              <a:rPr dirty="0" sz="2150" spc="-19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cơ.</a:t>
            </a:r>
            <a:endParaRPr sz="2150">
              <a:latin typeface="Times New Roman"/>
              <a:cs typeface="Times New Roman"/>
            </a:endParaRPr>
          </a:p>
          <a:p>
            <a:pPr marL="201295" marR="5080" indent="-189230">
              <a:lnSpc>
                <a:spcPts val="2060"/>
              </a:lnSpc>
              <a:spcBef>
                <a:spcPts val="80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2150" spc="-10">
                <a:solidFill>
                  <a:srgbClr val="0F6D4B"/>
                </a:solidFill>
                <a:latin typeface="Times New Roman"/>
                <a:cs typeface="Times New Roman"/>
              </a:rPr>
              <a:t>Nếu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còn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thời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gian sau </a:t>
            </a:r>
            <a:r>
              <a:rPr dirty="0" sz="2150" spc="5">
                <a:solidFill>
                  <a:srgbClr val="0F6D4B"/>
                </a:solidFill>
                <a:latin typeface="Times New Roman"/>
                <a:cs typeface="Times New Roman"/>
              </a:rPr>
              <a:t>khi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xem phim,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và </a:t>
            </a:r>
            <a:r>
              <a:rPr dirty="0" sz="2150" spc="-10">
                <a:solidFill>
                  <a:srgbClr val="0F6D4B"/>
                </a:solidFill>
                <a:latin typeface="Times New Roman"/>
                <a:cs typeface="Times New Roman"/>
              </a:rPr>
              <a:t>các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bạn </a:t>
            </a:r>
            <a:r>
              <a:rPr dirty="0" sz="2150" spc="-10">
                <a:solidFill>
                  <a:srgbClr val="0F6D4B"/>
                </a:solidFill>
                <a:latin typeface="Times New Roman"/>
                <a:cs typeface="Times New Roman"/>
              </a:rPr>
              <a:t>có câu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hỏi, </a:t>
            </a:r>
            <a:r>
              <a:rPr dirty="0" sz="2150" spc="5">
                <a:solidFill>
                  <a:srgbClr val="0F6D4B"/>
                </a:solidFill>
                <a:latin typeface="Times New Roman"/>
                <a:cs typeface="Times New Roman"/>
              </a:rPr>
              <a:t>vui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lòng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gửi lên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Slido 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Q&amp;A, </a:t>
            </a:r>
            <a:r>
              <a:rPr dirty="0" sz="2150" spc="5">
                <a:solidFill>
                  <a:srgbClr val="0F6D4B"/>
                </a:solidFill>
                <a:latin typeface="Times New Roman"/>
                <a:cs typeface="Times New Roman"/>
              </a:rPr>
              <a:t>tôi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sẽ cố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gắng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tra lời nếu đu thời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gian</a:t>
            </a:r>
            <a:r>
              <a:rPr dirty="0" sz="2150" spc="-114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2150" spc="-190">
                <a:solidFill>
                  <a:srgbClr val="0F6D4B"/>
                </a:solidFill>
                <a:latin typeface="FontAwesome"/>
                <a:cs typeface="FontAwesome"/>
              </a:rPr>
              <a:t></a:t>
            </a:r>
            <a:endParaRPr sz="2150">
              <a:latin typeface="FontAwesome"/>
              <a:cs typeface="FontAwesome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8848" y="1536073"/>
            <a:ext cx="872598" cy="3409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416051" y="2878835"/>
            <a:ext cx="2020824" cy="20193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704573" y="3408621"/>
            <a:ext cx="6847840" cy="93218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699"/>
              </a:lnSpc>
              <a:spcBef>
                <a:spcPts val="100"/>
              </a:spcBef>
            </a:pPr>
            <a:r>
              <a:rPr dirty="0" sz="2950" spc="15"/>
              <a:t>Phần Hỏi đáp </a:t>
            </a:r>
            <a:r>
              <a:rPr dirty="0" sz="2950" spc="10"/>
              <a:t>cho </a:t>
            </a:r>
            <a:r>
              <a:rPr dirty="0" sz="2950" spc="5"/>
              <a:t>học viên </a:t>
            </a:r>
            <a:r>
              <a:rPr dirty="0" sz="2950" spc="10"/>
              <a:t>– </a:t>
            </a:r>
            <a:r>
              <a:rPr dirty="0" sz="2950" spc="15"/>
              <a:t>Nếu </a:t>
            </a:r>
            <a:r>
              <a:rPr dirty="0" sz="2950" spc="10"/>
              <a:t>chúng</a:t>
            </a:r>
            <a:r>
              <a:rPr dirty="0" sz="2950" spc="-245"/>
              <a:t> </a:t>
            </a:r>
            <a:r>
              <a:rPr dirty="0" sz="2950" spc="20"/>
              <a:t>ta  </a:t>
            </a:r>
            <a:r>
              <a:rPr dirty="0" sz="2950" spc="5"/>
              <a:t>còn thời </a:t>
            </a:r>
            <a:r>
              <a:rPr dirty="0" sz="2950" spc="10"/>
              <a:t>gian</a:t>
            </a:r>
            <a:r>
              <a:rPr dirty="0" sz="2950" spc="-35"/>
              <a:t> </a:t>
            </a:r>
            <a:r>
              <a:rPr dirty="0" sz="2950" spc="-445">
                <a:latin typeface="UnBatang"/>
                <a:cs typeface="UnBatang"/>
              </a:rPr>
              <a:t></a:t>
            </a:r>
            <a:endParaRPr sz="2950">
              <a:latin typeface="UnBatang"/>
              <a:cs typeface="UnBatang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704786" y="6193100"/>
            <a:ext cx="3884929" cy="20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50" spc="100" b="0">
                <a:solidFill>
                  <a:srgbClr val="5B5B5B"/>
                </a:solidFill>
                <a:latin typeface="cwTeXKai"/>
                <a:cs typeface="cwTeXKai"/>
              </a:rPr>
              <a:t>ⓘ </a:t>
            </a:r>
            <a:r>
              <a:rPr dirty="0" sz="1150" spc="-5">
                <a:solidFill>
                  <a:srgbClr val="5B5B5B"/>
                </a:solidFill>
                <a:latin typeface="Times New Roman"/>
                <a:cs typeface="Times New Roman"/>
              </a:rPr>
              <a:t>Start presenting </a:t>
            </a:r>
            <a:r>
              <a:rPr dirty="0" sz="1150">
                <a:solidFill>
                  <a:srgbClr val="5B5B5B"/>
                </a:solidFill>
                <a:latin typeface="Times New Roman"/>
                <a:cs typeface="Times New Roman"/>
              </a:rPr>
              <a:t>to display the audience questions on this</a:t>
            </a:r>
            <a:r>
              <a:rPr dirty="0" sz="1150" spc="-55">
                <a:solidFill>
                  <a:srgbClr val="5B5B5B"/>
                </a:solidFill>
                <a:latin typeface="Times New Roman"/>
                <a:cs typeface="Times New Roman"/>
              </a:rPr>
              <a:t> </a:t>
            </a:r>
            <a:r>
              <a:rPr dirty="0" sz="1150">
                <a:solidFill>
                  <a:srgbClr val="5B5B5B"/>
                </a:solidFill>
                <a:latin typeface="Times New Roman"/>
                <a:cs typeface="Times New Roman"/>
              </a:rPr>
              <a:t>slide.</a:t>
            </a:r>
            <a:endParaRPr sz="11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057655"/>
            <a:ext cx="10058400" cy="5659120"/>
            <a:chOff x="0" y="1057655"/>
            <a:chExt cx="10058400" cy="5659120"/>
          </a:xfrm>
        </p:grpSpPr>
        <p:sp>
          <p:nvSpPr>
            <p:cNvPr id="3" name="object 3"/>
            <p:cNvSpPr/>
            <p:nvPr/>
          </p:nvSpPr>
          <p:spPr>
            <a:xfrm>
              <a:off x="0" y="1057655"/>
              <a:ext cx="10057130" cy="5659120"/>
            </a:xfrm>
            <a:custGeom>
              <a:avLst/>
              <a:gdLst/>
              <a:ahLst/>
              <a:cxnLst/>
              <a:rect l="l" t="t" r="r" b="b"/>
              <a:pathLst>
                <a:path w="10057130" h="5659120">
                  <a:moveTo>
                    <a:pt x="10056875" y="5658612"/>
                  </a:moveTo>
                  <a:lnTo>
                    <a:pt x="0" y="5658612"/>
                  </a:lnTo>
                  <a:lnTo>
                    <a:pt x="0" y="0"/>
                  </a:lnTo>
                  <a:lnTo>
                    <a:pt x="10056875" y="0"/>
                  </a:lnTo>
                  <a:lnTo>
                    <a:pt x="10056875" y="565861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2081783" y="1057655"/>
              <a:ext cx="7976615" cy="565861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0" y="1057655"/>
              <a:ext cx="5836920" cy="565861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49912" y="3390329"/>
            <a:ext cx="2871470" cy="1273175"/>
          </a:xfrm>
          <a:prstGeom prst="rect"/>
        </p:spPr>
        <p:txBody>
          <a:bodyPr wrap="square" lIns="0" tIns="83820" rIns="0" bIns="0" rtlCol="0" vert="horz">
            <a:spAutoFit/>
          </a:bodyPr>
          <a:lstStyle/>
          <a:p>
            <a:pPr marL="12700" marR="5080">
              <a:lnSpc>
                <a:spcPts val="4670"/>
              </a:lnSpc>
              <a:spcBef>
                <a:spcPts val="660"/>
              </a:spcBef>
            </a:pPr>
            <a:r>
              <a:rPr dirty="0" sz="4300" spc="-225" b="0">
                <a:solidFill>
                  <a:srgbClr val="000000"/>
                </a:solidFill>
                <a:latin typeface="Arial"/>
                <a:cs typeface="Arial"/>
              </a:rPr>
              <a:t>Nghỉ </a:t>
            </a:r>
            <a:r>
              <a:rPr dirty="0" sz="4300" spc="-195" b="0">
                <a:solidFill>
                  <a:srgbClr val="000000"/>
                </a:solidFill>
                <a:latin typeface="Arial"/>
                <a:cs typeface="Arial"/>
              </a:rPr>
              <a:t>giải</a:t>
            </a:r>
            <a:r>
              <a:rPr dirty="0" sz="4300" spc="-310" b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4300" spc="-90" b="0">
                <a:solidFill>
                  <a:srgbClr val="000000"/>
                </a:solidFill>
                <a:latin typeface="Arial"/>
                <a:cs typeface="Arial"/>
              </a:rPr>
              <a:t>lao!  </a:t>
            </a:r>
            <a:r>
              <a:rPr dirty="0" sz="4300" spc="-210" b="0">
                <a:solidFill>
                  <a:srgbClr val="000000"/>
                </a:solidFill>
                <a:latin typeface="Arial"/>
                <a:cs typeface="Arial"/>
              </a:rPr>
              <a:t>15</a:t>
            </a:r>
            <a:r>
              <a:rPr dirty="0" sz="4300" spc="-254" b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4300" spc="-130" b="0">
                <a:solidFill>
                  <a:srgbClr val="000000"/>
                </a:solidFill>
                <a:latin typeface="Arial"/>
                <a:cs typeface="Arial"/>
              </a:rPr>
              <a:t>phút</a:t>
            </a:r>
            <a:r>
              <a:rPr dirty="0" sz="4300" spc="-130" b="0">
                <a:solidFill>
                  <a:srgbClr val="000000"/>
                </a:solidFill>
                <a:latin typeface="FontAwesome"/>
                <a:cs typeface="FontAwesome"/>
              </a:rPr>
              <a:t></a:t>
            </a:r>
            <a:endParaRPr sz="4300">
              <a:latin typeface="FontAwesome"/>
              <a:cs typeface="FontAwesome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8848" y="1536073"/>
            <a:ext cx="872598" cy="3409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416051" y="2878835"/>
            <a:ext cx="2020824" cy="20193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65209" rIns="0" bIns="0" rtlCol="0" vert="horz">
            <a:spAutoFit/>
          </a:bodyPr>
          <a:lstStyle/>
          <a:p>
            <a:pPr marL="2137410" marR="5080">
              <a:lnSpc>
                <a:spcPct val="100699"/>
              </a:lnSpc>
              <a:spcBef>
                <a:spcPts val="100"/>
              </a:spcBef>
            </a:pPr>
            <a:r>
              <a:rPr dirty="0" sz="2950" spc="10"/>
              <a:t>Các </a:t>
            </a:r>
            <a:r>
              <a:rPr dirty="0" sz="2950" spc="15"/>
              <a:t>bạn </a:t>
            </a:r>
            <a:r>
              <a:rPr dirty="0" sz="2950" spc="10"/>
              <a:t>đã </a:t>
            </a:r>
            <a:r>
              <a:rPr dirty="0" sz="2950" spc="5"/>
              <a:t>làm gì để </a:t>
            </a:r>
            <a:r>
              <a:rPr dirty="0" sz="2950" spc="10"/>
              <a:t>lấy lại </a:t>
            </a:r>
            <a:r>
              <a:rPr dirty="0" sz="2950" spc="15"/>
              <a:t>năng</a:t>
            </a:r>
            <a:r>
              <a:rPr dirty="0" sz="2950" spc="-180"/>
              <a:t> </a:t>
            </a:r>
            <a:r>
              <a:rPr dirty="0" sz="2950" spc="10"/>
              <a:t>lượng  </a:t>
            </a:r>
            <a:r>
              <a:rPr dirty="0" sz="2950" spc="5"/>
              <a:t>trong lúc </a:t>
            </a:r>
            <a:r>
              <a:rPr dirty="0" sz="2950" spc="10"/>
              <a:t>nghỉ </a:t>
            </a:r>
            <a:r>
              <a:rPr dirty="0" sz="2950"/>
              <a:t>giải</a:t>
            </a:r>
            <a:r>
              <a:rPr dirty="0" sz="2950" spc="-40"/>
              <a:t> </a:t>
            </a:r>
            <a:r>
              <a:rPr dirty="0" sz="2950" spc="10"/>
              <a:t>lao?</a:t>
            </a:r>
            <a:endParaRPr sz="2950"/>
          </a:p>
        </p:txBody>
      </p:sp>
      <p:sp>
        <p:nvSpPr>
          <p:cNvPr id="5" name="object 5"/>
          <p:cNvSpPr txBox="1"/>
          <p:nvPr/>
        </p:nvSpPr>
        <p:spPr>
          <a:xfrm>
            <a:off x="2704786" y="6193100"/>
            <a:ext cx="3418204" cy="20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50" spc="100" b="0">
                <a:solidFill>
                  <a:srgbClr val="5B5B5B"/>
                </a:solidFill>
                <a:latin typeface="cwTeXKai"/>
                <a:cs typeface="cwTeXKai"/>
              </a:rPr>
              <a:t>ⓘ </a:t>
            </a:r>
            <a:r>
              <a:rPr dirty="0" sz="1150" spc="-5">
                <a:solidFill>
                  <a:srgbClr val="5B5B5B"/>
                </a:solidFill>
                <a:latin typeface="Times New Roman"/>
                <a:cs typeface="Times New Roman"/>
              </a:rPr>
              <a:t>Start presenting </a:t>
            </a:r>
            <a:r>
              <a:rPr dirty="0" sz="1150">
                <a:solidFill>
                  <a:srgbClr val="5B5B5B"/>
                </a:solidFill>
                <a:latin typeface="Times New Roman"/>
                <a:cs typeface="Times New Roman"/>
              </a:rPr>
              <a:t>to display the poll results on this</a:t>
            </a:r>
            <a:r>
              <a:rPr dirty="0" sz="1150" spc="-80">
                <a:solidFill>
                  <a:srgbClr val="5B5B5B"/>
                </a:solidFill>
                <a:latin typeface="Times New Roman"/>
                <a:cs typeface="Times New Roman"/>
              </a:rPr>
              <a:t> </a:t>
            </a:r>
            <a:r>
              <a:rPr dirty="0" sz="1150">
                <a:solidFill>
                  <a:srgbClr val="5B5B5B"/>
                </a:solidFill>
                <a:latin typeface="Times New Roman"/>
                <a:cs typeface="Times New Roman"/>
              </a:rPr>
              <a:t>slide.</a:t>
            </a:r>
            <a:endParaRPr sz="11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83865" y="3242558"/>
            <a:ext cx="6090285" cy="6673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4200">
                <a:solidFill>
                  <a:srgbClr val="0F6D4B"/>
                </a:solidFill>
                <a:latin typeface="Times New Roman"/>
                <a:cs typeface="Times New Roman"/>
              </a:rPr>
              <a:t>4. Hữu </a:t>
            </a:r>
            <a:r>
              <a:rPr dirty="0" sz="4200" spc="15">
                <a:solidFill>
                  <a:srgbClr val="0F6D4B"/>
                </a:solidFill>
                <a:latin typeface="Times New Roman"/>
                <a:cs typeface="Times New Roman"/>
              </a:rPr>
              <a:t>cơ </a:t>
            </a:r>
            <a:r>
              <a:rPr dirty="0" sz="4200">
                <a:solidFill>
                  <a:srgbClr val="0F6D4B"/>
                </a:solidFill>
                <a:latin typeface="Times New Roman"/>
                <a:cs typeface="Times New Roman"/>
              </a:rPr>
              <a:t>NHƯ THẾ</a:t>
            </a:r>
            <a:r>
              <a:rPr dirty="0" sz="4200" spc="-8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4200" spc="5">
                <a:solidFill>
                  <a:srgbClr val="0F6D4B"/>
                </a:solidFill>
                <a:latin typeface="Times New Roman"/>
                <a:cs typeface="Times New Roman"/>
              </a:rPr>
              <a:t>NÀO:</a:t>
            </a:r>
            <a:endParaRPr sz="4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446822" y="4016778"/>
            <a:ext cx="3164205" cy="32766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950" spc="10" i="1">
                <a:solidFill>
                  <a:srgbClr val="0F6D4B"/>
                </a:solidFill>
                <a:latin typeface="Times New Roman"/>
                <a:cs typeface="Times New Roman"/>
              </a:rPr>
              <a:t>Áp </a:t>
            </a:r>
            <a:r>
              <a:rPr dirty="0" sz="1950" spc="15" i="1">
                <a:solidFill>
                  <a:srgbClr val="0F6D4B"/>
                </a:solidFill>
                <a:latin typeface="Times New Roman"/>
                <a:cs typeface="Times New Roman"/>
              </a:rPr>
              <a:t>dung </a:t>
            </a:r>
            <a:r>
              <a:rPr dirty="0" sz="1950" spc="10" i="1">
                <a:solidFill>
                  <a:srgbClr val="0F6D4B"/>
                </a:solidFill>
                <a:latin typeface="Times New Roman"/>
                <a:cs typeface="Times New Roman"/>
              </a:rPr>
              <a:t>ly thuyết vào </a:t>
            </a:r>
            <a:r>
              <a:rPr dirty="0" sz="1950" spc="5" i="1">
                <a:solidFill>
                  <a:srgbClr val="0F6D4B"/>
                </a:solidFill>
                <a:latin typeface="Times New Roman"/>
                <a:cs typeface="Times New Roman"/>
              </a:rPr>
              <a:t>thực</a:t>
            </a:r>
            <a:r>
              <a:rPr dirty="0" sz="1950" spc="-90" i="1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950" spc="5" i="1">
                <a:solidFill>
                  <a:srgbClr val="0F6D4B"/>
                </a:solidFill>
                <a:latin typeface="Times New Roman"/>
                <a:cs typeface="Times New Roman"/>
              </a:rPr>
              <a:t>tiễn</a:t>
            </a:r>
            <a:endParaRPr sz="19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77226" rIns="0" bIns="0" rtlCol="0" vert="horz">
            <a:spAutoFit/>
          </a:bodyPr>
          <a:lstStyle/>
          <a:p>
            <a:pPr marL="194310" marR="5080">
              <a:lnSpc>
                <a:spcPts val="3560"/>
              </a:lnSpc>
              <a:spcBef>
                <a:spcPts val="550"/>
              </a:spcBef>
            </a:pP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“Một </a:t>
            </a:r>
            <a:r>
              <a:rPr dirty="0" sz="3300" spc="5" b="0">
                <a:solidFill>
                  <a:srgbClr val="000000"/>
                </a:solidFill>
                <a:latin typeface="Times New Roman"/>
                <a:cs typeface="Times New Roman"/>
              </a:rPr>
              <a:t>hệ </a:t>
            </a: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thống </a:t>
            </a:r>
            <a:r>
              <a:rPr dirty="0" sz="3300" spc="5" b="0">
                <a:solidFill>
                  <a:srgbClr val="000000"/>
                </a:solidFill>
                <a:latin typeface="Times New Roman"/>
                <a:cs typeface="Times New Roman"/>
              </a:rPr>
              <a:t>sản xuất </a:t>
            </a: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giúp duy </a:t>
            </a: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trì sức </a:t>
            </a: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khỏe</a:t>
            </a:r>
            <a:r>
              <a:rPr dirty="0" sz="3300" spc="-150" b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của  đất, </a:t>
            </a:r>
            <a:r>
              <a:rPr dirty="0" sz="3300" spc="5" b="0">
                <a:solidFill>
                  <a:srgbClr val="000000"/>
                </a:solidFill>
                <a:latin typeface="Times New Roman"/>
                <a:cs typeface="Times New Roman"/>
              </a:rPr>
              <a:t>hệ </a:t>
            </a: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sinh </a:t>
            </a: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thái và </a:t>
            </a:r>
            <a:r>
              <a:rPr dirty="0" sz="3300" spc="5" b="0">
                <a:solidFill>
                  <a:srgbClr val="000000"/>
                </a:solidFill>
                <a:latin typeface="Times New Roman"/>
                <a:cs typeface="Times New Roman"/>
              </a:rPr>
              <a:t>con</a:t>
            </a:r>
            <a:r>
              <a:rPr dirty="0" sz="3300" spc="-30" b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người”</a:t>
            </a:r>
            <a:endParaRPr sz="33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814315" y="2417064"/>
            <a:ext cx="4745736" cy="36286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94760" y="2230660"/>
            <a:ext cx="4345305" cy="37719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950" spc="10" b="1">
                <a:latin typeface="Times New Roman"/>
                <a:cs typeface="Times New Roman"/>
              </a:rPr>
              <a:t>Đất </a:t>
            </a:r>
            <a:r>
              <a:rPr dirty="0" sz="1950" b="1">
                <a:latin typeface="Times New Roman"/>
                <a:cs typeface="Times New Roman"/>
              </a:rPr>
              <a:t>là</a:t>
            </a:r>
            <a:r>
              <a:rPr dirty="0" sz="1950" spc="30" b="1">
                <a:latin typeface="Times New Roman"/>
                <a:cs typeface="Times New Roman"/>
              </a:rPr>
              <a:t> </a:t>
            </a:r>
            <a:r>
              <a:rPr dirty="0" sz="1950" spc="5" b="1">
                <a:latin typeface="Times New Roman"/>
                <a:cs typeface="Times New Roman"/>
              </a:rPr>
              <a:t>gì?</a:t>
            </a:r>
            <a:endParaRPr sz="19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00">
              <a:latin typeface="Times New Roman"/>
              <a:cs typeface="Times New Roman"/>
            </a:endParaRPr>
          </a:p>
          <a:p>
            <a:pPr marL="83820">
              <a:lnSpc>
                <a:spcPct val="100000"/>
              </a:lnSpc>
            </a:pPr>
            <a:r>
              <a:rPr dirty="0" sz="1950" spc="10">
                <a:latin typeface="Times New Roman"/>
                <a:cs typeface="Times New Roman"/>
              </a:rPr>
              <a:t>Là </a:t>
            </a:r>
            <a:r>
              <a:rPr dirty="0" sz="1950" spc="5">
                <a:latin typeface="Times New Roman"/>
                <a:cs typeface="Times New Roman"/>
              </a:rPr>
              <a:t>một </a:t>
            </a:r>
            <a:r>
              <a:rPr dirty="0" sz="1950" spc="10">
                <a:latin typeface="Times New Roman"/>
                <a:cs typeface="Times New Roman"/>
              </a:rPr>
              <a:t>thê phức </a:t>
            </a:r>
            <a:r>
              <a:rPr dirty="0" sz="1950" spc="15">
                <a:latin typeface="Times New Roman"/>
                <a:cs typeface="Times New Roman"/>
              </a:rPr>
              <a:t>hợp </a:t>
            </a:r>
            <a:r>
              <a:rPr dirty="0" sz="1950" spc="10">
                <a:latin typeface="Times New Roman"/>
                <a:cs typeface="Times New Roman"/>
              </a:rPr>
              <a:t>bao</a:t>
            </a:r>
            <a:r>
              <a:rPr dirty="0" sz="1950" spc="-40">
                <a:latin typeface="Times New Roman"/>
                <a:cs typeface="Times New Roman"/>
              </a:rPr>
              <a:t> </a:t>
            </a:r>
            <a:r>
              <a:rPr dirty="0" sz="1950" spc="10">
                <a:latin typeface="Times New Roman"/>
                <a:cs typeface="Times New Roman"/>
              </a:rPr>
              <a:t>gồm:</a:t>
            </a:r>
            <a:endParaRPr sz="1950">
              <a:latin typeface="Times New Roman"/>
              <a:cs typeface="Times New Roman"/>
            </a:endParaRPr>
          </a:p>
          <a:p>
            <a:pPr marL="273050" indent="-189865">
              <a:lnSpc>
                <a:spcPct val="100000"/>
              </a:lnSpc>
              <a:spcBef>
                <a:spcPts val="385"/>
              </a:spcBef>
              <a:buFont typeface="Arial"/>
              <a:buChar char="•"/>
              <a:tabLst>
                <a:tab pos="273685" algn="l"/>
              </a:tabLst>
            </a:pPr>
            <a:r>
              <a:rPr dirty="0" sz="1950" spc="15">
                <a:latin typeface="Times New Roman"/>
                <a:cs typeface="Times New Roman"/>
              </a:rPr>
              <a:t>Khoáng</a:t>
            </a:r>
            <a:r>
              <a:rPr dirty="0" sz="1950">
                <a:latin typeface="Times New Roman"/>
                <a:cs typeface="Times New Roman"/>
              </a:rPr>
              <a:t> </a:t>
            </a:r>
            <a:r>
              <a:rPr dirty="0" sz="1950" spc="10">
                <a:latin typeface="Times New Roman"/>
                <a:cs typeface="Times New Roman"/>
              </a:rPr>
              <a:t>chất</a:t>
            </a:r>
            <a:endParaRPr sz="1950">
              <a:latin typeface="Times New Roman"/>
              <a:cs typeface="Times New Roman"/>
            </a:endParaRPr>
          </a:p>
          <a:p>
            <a:pPr marL="462280" marR="287020">
              <a:lnSpc>
                <a:spcPts val="1580"/>
              </a:lnSpc>
              <a:spcBef>
                <a:spcPts val="420"/>
              </a:spcBef>
            </a:pPr>
            <a:r>
              <a:rPr dirty="0" sz="1650" spc="5">
                <a:latin typeface="Times New Roman"/>
                <a:cs typeface="Times New Roman"/>
              </a:rPr>
              <a:t>VD. </a:t>
            </a:r>
            <a:r>
              <a:rPr dirty="0" sz="1650" spc="-5">
                <a:latin typeface="Times New Roman"/>
                <a:cs typeface="Times New Roman"/>
              </a:rPr>
              <a:t>silica, thạch </a:t>
            </a:r>
            <a:r>
              <a:rPr dirty="0" sz="1650" spc="5">
                <a:latin typeface="Times New Roman"/>
                <a:cs typeface="Times New Roman"/>
              </a:rPr>
              <a:t>anh, </a:t>
            </a:r>
            <a:r>
              <a:rPr dirty="0" sz="1650">
                <a:latin typeface="Times New Roman"/>
                <a:cs typeface="Times New Roman"/>
              </a:rPr>
              <a:t>phốt phát, khoáng</a:t>
            </a:r>
            <a:r>
              <a:rPr dirty="0" sz="1650" spc="-165">
                <a:latin typeface="Times New Roman"/>
                <a:cs typeface="Times New Roman"/>
              </a:rPr>
              <a:t> </a:t>
            </a:r>
            <a:r>
              <a:rPr dirty="0" sz="1650">
                <a:latin typeface="Times New Roman"/>
                <a:cs typeface="Times New Roman"/>
              </a:rPr>
              <a:t>vi  lượng</a:t>
            </a:r>
            <a:endParaRPr sz="1650">
              <a:latin typeface="Times New Roman"/>
              <a:cs typeface="Times New Roman"/>
            </a:endParaRPr>
          </a:p>
          <a:p>
            <a:pPr marL="273050" indent="-189865">
              <a:lnSpc>
                <a:spcPct val="100000"/>
              </a:lnSpc>
              <a:spcBef>
                <a:spcPts val="380"/>
              </a:spcBef>
              <a:buFont typeface="Arial"/>
              <a:buChar char="•"/>
              <a:tabLst>
                <a:tab pos="273685" algn="l"/>
              </a:tabLst>
            </a:pPr>
            <a:r>
              <a:rPr dirty="0" sz="1950" spc="10">
                <a:latin typeface="Times New Roman"/>
                <a:cs typeface="Times New Roman"/>
              </a:rPr>
              <a:t>”Xác” của các </a:t>
            </a:r>
            <a:r>
              <a:rPr dirty="0" sz="1950" spc="5">
                <a:latin typeface="Times New Roman"/>
                <a:cs typeface="Times New Roman"/>
              </a:rPr>
              <a:t>vật </a:t>
            </a:r>
            <a:r>
              <a:rPr dirty="0" sz="1950" spc="10">
                <a:latin typeface="Times New Roman"/>
                <a:cs typeface="Times New Roman"/>
              </a:rPr>
              <a:t>chất hữu</a:t>
            </a:r>
            <a:r>
              <a:rPr dirty="0" sz="1950" spc="-45">
                <a:latin typeface="Times New Roman"/>
                <a:cs typeface="Times New Roman"/>
              </a:rPr>
              <a:t> </a:t>
            </a:r>
            <a:r>
              <a:rPr dirty="0" sz="1950" spc="5">
                <a:latin typeface="Times New Roman"/>
                <a:cs typeface="Times New Roman"/>
              </a:rPr>
              <a:t>cơ</a:t>
            </a:r>
            <a:endParaRPr sz="1950">
              <a:latin typeface="Times New Roman"/>
              <a:cs typeface="Times New Roman"/>
            </a:endParaRPr>
          </a:p>
          <a:p>
            <a:pPr marL="462280">
              <a:lnSpc>
                <a:spcPct val="100000"/>
              </a:lnSpc>
              <a:spcBef>
                <a:spcPts val="35"/>
              </a:spcBef>
            </a:pPr>
            <a:r>
              <a:rPr dirty="0" sz="1650">
                <a:latin typeface="Times New Roman"/>
                <a:cs typeface="Times New Roman"/>
              </a:rPr>
              <a:t>Cây </a:t>
            </a:r>
            <a:r>
              <a:rPr dirty="0" sz="1650" spc="5">
                <a:latin typeface="Times New Roman"/>
                <a:cs typeface="Times New Roman"/>
              </a:rPr>
              <a:t>cối </a:t>
            </a:r>
            <a:r>
              <a:rPr dirty="0" sz="1650">
                <a:latin typeface="Times New Roman"/>
                <a:cs typeface="Times New Roman"/>
              </a:rPr>
              <a:t>va sinh </a:t>
            </a:r>
            <a:r>
              <a:rPr dirty="0" sz="1650" spc="-5">
                <a:latin typeface="Times New Roman"/>
                <a:cs typeface="Times New Roman"/>
              </a:rPr>
              <a:t>vật </a:t>
            </a:r>
            <a:r>
              <a:rPr dirty="0" sz="1650">
                <a:latin typeface="Times New Roman"/>
                <a:cs typeface="Times New Roman"/>
              </a:rPr>
              <a:t>phân</a:t>
            </a:r>
            <a:r>
              <a:rPr dirty="0" sz="1650" spc="-100">
                <a:latin typeface="Times New Roman"/>
                <a:cs typeface="Times New Roman"/>
              </a:rPr>
              <a:t> </a:t>
            </a:r>
            <a:r>
              <a:rPr dirty="0" sz="1650">
                <a:latin typeface="Times New Roman"/>
                <a:cs typeface="Times New Roman"/>
              </a:rPr>
              <a:t>hủy</a:t>
            </a:r>
            <a:endParaRPr sz="1650">
              <a:latin typeface="Times New Roman"/>
              <a:cs typeface="Times New Roman"/>
            </a:endParaRPr>
          </a:p>
          <a:p>
            <a:pPr marL="273050" indent="-189865">
              <a:lnSpc>
                <a:spcPct val="100000"/>
              </a:lnSpc>
              <a:spcBef>
                <a:spcPts val="375"/>
              </a:spcBef>
              <a:buFont typeface="Arial"/>
              <a:buChar char="•"/>
              <a:tabLst>
                <a:tab pos="273685" algn="l"/>
              </a:tabLst>
            </a:pPr>
            <a:r>
              <a:rPr dirty="0" sz="1950" spc="10">
                <a:latin typeface="Times New Roman"/>
                <a:cs typeface="Times New Roman"/>
              </a:rPr>
              <a:t>Các </a:t>
            </a:r>
            <a:r>
              <a:rPr dirty="0" sz="1950" spc="15">
                <a:latin typeface="Times New Roman"/>
                <a:cs typeface="Times New Roman"/>
              </a:rPr>
              <a:t>vật </a:t>
            </a:r>
            <a:r>
              <a:rPr dirty="0" sz="1950" spc="10">
                <a:latin typeface="Times New Roman"/>
                <a:cs typeface="Times New Roman"/>
              </a:rPr>
              <a:t>chất hữu </a:t>
            </a:r>
            <a:r>
              <a:rPr dirty="0" sz="1950" spc="5">
                <a:latin typeface="Times New Roman"/>
                <a:cs typeface="Times New Roman"/>
              </a:rPr>
              <a:t>cơ</a:t>
            </a:r>
            <a:r>
              <a:rPr dirty="0" sz="1950" spc="-50">
                <a:latin typeface="Times New Roman"/>
                <a:cs typeface="Times New Roman"/>
              </a:rPr>
              <a:t> </a:t>
            </a:r>
            <a:r>
              <a:rPr dirty="0" sz="1950" spc="10">
                <a:latin typeface="Times New Roman"/>
                <a:cs typeface="Times New Roman"/>
              </a:rPr>
              <a:t>“sống”</a:t>
            </a:r>
            <a:endParaRPr sz="1950">
              <a:latin typeface="Times New Roman"/>
              <a:cs typeface="Times New Roman"/>
            </a:endParaRPr>
          </a:p>
          <a:p>
            <a:pPr marL="462280" marR="5080">
              <a:lnSpc>
                <a:spcPts val="1580"/>
              </a:lnSpc>
              <a:spcBef>
                <a:spcPts val="420"/>
              </a:spcBef>
            </a:pPr>
            <a:r>
              <a:rPr dirty="0" sz="1650" spc="-10">
                <a:latin typeface="Times New Roman"/>
                <a:cs typeface="Times New Roman"/>
              </a:rPr>
              <a:t>Cây, </a:t>
            </a:r>
            <a:r>
              <a:rPr dirty="0" sz="1650">
                <a:latin typeface="Times New Roman"/>
                <a:cs typeface="Times New Roman"/>
              </a:rPr>
              <a:t>động </a:t>
            </a:r>
            <a:r>
              <a:rPr dirty="0" sz="1650" spc="-5">
                <a:latin typeface="Times New Roman"/>
                <a:cs typeface="Times New Roman"/>
              </a:rPr>
              <a:t>vật có </a:t>
            </a:r>
            <a:r>
              <a:rPr dirty="0" sz="1650">
                <a:latin typeface="Times New Roman"/>
                <a:cs typeface="Times New Roman"/>
              </a:rPr>
              <a:t>xương sống, động </a:t>
            </a:r>
            <a:r>
              <a:rPr dirty="0" sz="1650" spc="5">
                <a:latin typeface="Times New Roman"/>
                <a:cs typeface="Times New Roman"/>
              </a:rPr>
              <a:t>vật</a:t>
            </a:r>
            <a:r>
              <a:rPr dirty="0" sz="1650" spc="-60">
                <a:latin typeface="Times New Roman"/>
                <a:cs typeface="Times New Roman"/>
              </a:rPr>
              <a:t> </a:t>
            </a:r>
            <a:r>
              <a:rPr dirty="0" sz="1650">
                <a:latin typeface="Times New Roman"/>
                <a:cs typeface="Times New Roman"/>
              </a:rPr>
              <a:t>không  xương sống, vi khuẩn, vi-rút</a:t>
            </a:r>
            <a:r>
              <a:rPr dirty="0" sz="1650" spc="-100">
                <a:latin typeface="Times New Roman"/>
                <a:cs typeface="Times New Roman"/>
              </a:rPr>
              <a:t> </a:t>
            </a:r>
            <a:r>
              <a:rPr dirty="0" sz="1650">
                <a:latin typeface="Times New Roman"/>
                <a:cs typeface="Times New Roman"/>
              </a:rPr>
              <a:t>v.v…</a:t>
            </a:r>
            <a:endParaRPr sz="1650">
              <a:latin typeface="Times New Roman"/>
              <a:cs typeface="Times New Roman"/>
            </a:endParaRPr>
          </a:p>
          <a:p>
            <a:pPr marL="273050" indent="-189865">
              <a:lnSpc>
                <a:spcPct val="100000"/>
              </a:lnSpc>
              <a:spcBef>
                <a:spcPts val="375"/>
              </a:spcBef>
              <a:buFont typeface="Arial"/>
              <a:buChar char="•"/>
              <a:tabLst>
                <a:tab pos="273685" algn="l"/>
              </a:tabLst>
            </a:pPr>
            <a:r>
              <a:rPr dirty="0" sz="1950" spc="10">
                <a:latin typeface="Times New Roman"/>
                <a:cs typeface="Times New Roman"/>
              </a:rPr>
              <a:t>Nước</a:t>
            </a:r>
            <a:endParaRPr sz="1950">
              <a:latin typeface="Times New Roman"/>
              <a:cs typeface="Times New Roman"/>
            </a:endParaRPr>
          </a:p>
          <a:p>
            <a:pPr marL="273050" indent="-189865">
              <a:lnSpc>
                <a:spcPct val="100000"/>
              </a:lnSpc>
              <a:spcBef>
                <a:spcPts val="400"/>
              </a:spcBef>
              <a:buFont typeface="Arial"/>
              <a:buChar char="•"/>
              <a:tabLst>
                <a:tab pos="273685" algn="l"/>
              </a:tabLst>
            </a:pPr>
            <a:r>
              <a:rPr dirty="0" sz="1950" spc="15">
                <a:latin typeface="Times New Roman"/>
                <a:cs typeface="Times New Roman"/>
              </a:rPr>
              <a:t>Không</a:t>
            </a:r>
            <a:r>
              <a:rPr dirty="0" sz="1950">
                <a:latin typeface="Times New Roman"/>
                <a:cs typeface="Times New Roman"/>
              </a:rPr>
              <a:t> </a:t>
            </a:r>
            <a:r>
              <a:rPr dirty="0" sz="1950" spc="10">
                <a:latin typeface="Times New Roman"/>
                <a:cs typeface="Times New Roman"/>
              </a:rPr>
              <a:t>khi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00598" y="1214105"/>
            <a:ext cx="1152525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Đ</a:t>
            </a:r>
            <a:r>
              <a:rPr dirty="0" sz="3600" spc="35" b="0">
                <a:solidFill>
                  <a:srgbClr val="0F6D4B"/>
                </a:solidFill>
                <a:latin typeface="Times New Roman"/>
                <a:cs typeface="Times New Roman"/>
              </a:rPr>
              <a:t>ấ</a:t>
            </a:r>
            <a:r>
              <a:rPr dirty="0" sz="3600" spc="-20" b="0">
                <a:solidFill>
                  <a:srgbClr val="0F6D4B"/>
                </a:solidFill>
                <a:latin typeface="Times New Roman"/>
                <a:cs typeface="Times New Roman"/>
              </a:rPr>
              <a:t>t</a:t>
            </a:r>
            <a:r>
              <a:rPr dirty="0" sz="3600" spc="35" b="0">
                <a:solidFill>
                  <a:srgbClr val="0F6D4B"/>
                </a:solidFill>
                <a:latin typeface="Times New Roman"/>
                <a:cs typeface="Times New Roman"/>
              </a:rPr>
              <a:t>…</a:t>
            </a:r>
            <a:endParaRPr sz="3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511551" y="1057655"/>
            <a:ext cx="7546848" cy="56586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47139" y="2017244"/>
            <a:ext cx="1152525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Đ</a:t>
            </a:r>
            <a:r>
              <a:rPr dirty="0" sz="3600" spc="35" b="0">
                <a:solidFill>
                  <a:srgbClr val="0F6D4B"/>
                </a:solidFill>
                <a:latin typeface="Times New Roman"/>
                <a:cs typeface="Times New Roman"/>
              </a:rPr>
              <a:t>ấ</a:t>
            </a:r>
            <a:r>
              <a:rPr dirty="0" sz="3600" spc="-20" b="0">
                <a:solidFill>
                  <a:srgbClr val="0F6D4B"/>
                </a:solidFill>
                <a:latin typeface="Times New Roman"/>
                <a:cs typeface="Times New Roman"/>
              </a:rPr>
              <a:t>t</a:t>
            </a:r>
            <a:r>
              <a:rPr dirty="0" sz="3600" spc="35" b="0">
                <a:solidFill>
                  <a:srgbClr val="0F6D4B"/>
                </a:solidFill>
                <a:latin typeface="Times New Roman"/>
                <a:cs typeface="Times New Roman"/>
              </a:rPr>
              <a:t>…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1173" y="3185694"/>
            <a:ext cx="1302385" cy="11474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7145" marR="8255" indent="322580">
              <a:lnSpc>
                <a:spcPct val="111500"/>
              </a:lnSpc>
              <a:spcBef>
                <a:spcPts val="95"/>
              </a:spcBef>
            </a:pPr>
            <a:r>
              <a:rPr dirty="0" sz="1650" spc="-5">
                <a:solidFill>
                  <a:srgbClr val="001A70"/>
                </a:solidFill>
                <a:latin typeface="Times New Roman"/>
                <a:cs typeface="Times New Roman"/>
              </a:rPr>
              <a:t>Giyani,  Tỉnh</a:t>
            </a:r>
            <a:r>
              <a:rPr dirty="0" sz="1650" spc="-65">
                <a:solidFill>
                  <a:srgbClr val="001A70"/>
                </a:solidFill>
                <a:latin typeface="Times New Roman"/>
                <a:cs typeface="Times New Roman"/>
              </a:rPr>
              <a:t> </a:t>
            </a:r>
            <a:r>
              <a:rPr dirty="0" sz="1650" spc="-5">
                <a:solidFill>
                  <a:srgbClr val="001A70"/>
                </a:solidFill>
                <a:latin typeface="Times New Roman"/>
                <a:cs typeface="Times New Roman"/>
              </a:rPr>
              <a:t>Limpopo,</a:t>
            </a:r>
            <a:endParaRPr sz="1650">
              <a:latin typeface="Times New Roman"/>
              <a:cs typeface="Times New Roman"/>
            </a:endParaRPr>
          </a:p>
          <a:p>
            <a:pPr marL="12700" marR="5080" indent="267970">
              <a:lnSpc>
                <a:spcPct val="111500"/>
              </a:lnSpc>
              <a:spcBef>
                <a:spcPts val="5"/>
              </a:spcBef>
            </a:pPr>
            <a:r>
              <a:rPr dirty="0" sz="1650" spc="5">
                <a:solidFill>
                  <a:srgbClr val="001A70"/>
                </a:solidFill>
                <a:latin typeface="Times New Roman"/>
                <a:cs typeface="Times New Roman"/>
              </a:rPr>
              <a:t>Nam </a:t>
            </a:r>
            <a:r>
              <a:rPr dirty="0" sz="1650">
                <a:solidFill>
                  <a:srgbClr val="001A70"/>
                </a:solidFill>
                <a:latin typeface="Times New Roman"/>
                <a:cs typeface="Times New Roman"/>
              </a:rPr>
              <a:t>Phi  Tháng</a:t>
            </a:r>
            <a:r>
              <a:rPr dirty="0" sz="1650" spc="-95">
                <a:solidFill>
                  <a:srgbClr val="001A70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001A70"/>
                </a:solidFill>
                <a:latin typeface="Times New Roman"/>
                <a:cs typeface="Times New Roman"/>
              </a:rPr>
              <a:t>11/2005</a:t>
            </a:r>
            <a:endParaRPr sz="16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2103" y="2034539"/>
            <a:ext cx="3636264" cy="24864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112490" y="2279405"/>
            <a:ext cx="3920490" cy="13912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42900" marR="5080" indent="-330835">
              <a:lnSpc>
                <a:spcPct val="101499"/>
              </a:lnSpc>
              <a:spcBef>
                <a:spcPts val="95"/>
              </a:spcBef>
              <a:buChar char="•"/>
              <a:tabLst>
                <a:tab pos="341630" algn="l"/>
                <a:tab pos="342265" algn="l"/>
              </a:tabLst>
            </a:pP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Sa</a:t>
            </a:r>
            <a:r>
              <a:rPr dirty="0" sz="1950" spc="10">
                <a:solidFill>
                  <a:srgbClr val="212D75"/>
                </a:solidFill>
                <a:latin typeface="Arial"/>
                <a:cs typeface="Arial"/>
              </a:rPr>
              <a:t>̉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n 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l</a:t>
            </a:r>
            <a:r>
              <a:rPr dirty="0" sz="1950" spc="15">
                <a:solidFill>
                  <a:srgbClr val="212D75"/>
                </a:solidFill>
                <a:latin typeface="Carlito"/>
                <a:cs typeface="Carlito"/>
              </a:rPr>
              <a:t>ượ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ng cao h</a:t>
            </a:r>
            <a:r>
              <a:rPr dirty="0" sz="1950" spc="15">
                <a:solidFill>
                  <a:srgbClr val="212D75"/>
                </a:solidFill>
                <a:latin typeface="Carlito"/>
                <a:cs typeface="Carlito"/>
              </a:rPr>
              <a:t>ơ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n </a:t>
            </a:r>
            <a:r>
              <a:rPr dirty="0" sz="1950" spc="20">
                <a:solidFill>
                  <a:srgbClr val="212D75"/>
                </a:solidFill>
                <a:latin typeface="TeX Gyre Adventor"/>
                <a:cs typeface="TeX Gyre Adventor"/>
              </a:rPr>
              <a:t>trong</a:t>
            </a:r>
            <a:r>
              <a:rPr dirty="0" sz="1950" spc="-120">
                <a:solidFill>
                  <a:srgbClr val="212D75"/>
                </a:solidFill>
                <a:latin typeface="TeX Gyre Adventor"/>
                <a:cs typeface="TeX Gyre Adventor"/>
              </a:rPr>
              <a:t> 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ca</a:t>
            </a:r>
            <a:r>
              <a:rPr dirty="0" sz="1950" spc="10">
                <a:solidFill>
                  <a:srgbClr val="212D75"/>
                </a:solidFill>
                <a:latin typeface="Arial"/>
                <a:cs typeface="Arial"/>
              </a:rPr>
              <a:t>́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c  </a:t>
            </a:r>
            <a:r>
              <a:rPr dirty="0" sz="1950" spc="5">
                <a:solidFill>
                  <a:srgbClr val="212D75"/>
                </a:solidFill>
                <a:latin typeface="TeX Gyre Adventor"/>
                <a:cs typeface="TeX Gyre Adventor"/>
              </a:rPr>
              <a:t>điê</a:t>
            </a:r>
            <a:r>
              <a:rPr dirty="0" sz="1950" spc="5">
                <a:solidFill>
                  <a:srgbClr val="212D75"/>
                </a:solidFill>
                <a:latin typeface="Arial"/>
                <a:cs typeface="Arial"/>
              </a:rPr>
              <a:t>̀</a:t>
            </a:r>
            <a:r>
              <a:rPr dirty="0" sz="1950" spc="5">
                <a:solidFill>
                  <a:srgbClr val="212D75"/>
                </a:solidFill>
                <a:latin typeface="TeX Gyre Adventor"/>
                <a:cs typeface="TeX Gyre Adventor"/>
              </a:rPr>
              <a:t>u 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kiên 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c</a:t>
            </a:r>
            <a:r>
              <a:rPr dirty="0" sz="1950" spc="15">
                <a:solidFill>
                  <a:srgbClr val="212D75"/>
                </a:solidFill>
                <a:latin typeface="Carlito"/>
                <a:cs typeface="Carlito"/>
              </a:rPr>
              <a:t>ự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c</a:t>
            </a:r>
            <a:r>
              <a:rPr dirty="0" sz="1950">
                <a:solidFill>
                  <a:srgbClr val="212D75"/>
                </a:solidFill>
                <a:latin typeface="TeX Gyre Adventor"/>
                <a:cs typeface="TeX Gyre Adventor"/>
              </a:rPr>
              <a:t> 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đoan</a:t>
            </a:r>
            <a:endParaRPr sz="1950">
              <a:latin typeface="TeX Gyre Adventor"/>
              <a:cs typeface="TeX Gyre Adventor"/>
            </a:endParaRPr>
          </a:p>
          <a:p>
            <a:pPr marL="342900" marR="208279" indent="-330835">
              <a:lnSpc>
                <a:spcPct val="104099"/>
              </a:lnSpc>
              <a:spcBef>
                <a:spcPts val="1125"/>
              </a:spcBef>
              <a:buChar char="•"/>
              <a:tabLst>
                <a:tab pos="341630" algn="l"/>
                <a:tab pos="342265" algn="l"/>
              </a:tabLst>
            </a:pP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Tăng 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ha</a:t>
            </a:r>
            <a:r>
              <a:rPr dirty="0" sz="1950" spc="15">
                <a:solidFill>
                  <a:srgbClr val="212D75"/>
                </a:solidFill>
                <a:latin typeface="Arial"/>
                <a:cs typeface="Arial"/>
              </a:rPr>
              <a:t>̀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m 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l</a:t>
            </a:r>
            <a:r>
              <a:rPr dirty="0" sz="1950" spc="10">
                <a:solidFill>
                  <a:srgbClr val="212D75"/>
                </a:solidFill>
                <a:latin typeface="Carlito"/>
                <a:cs typeface="Carlito"/>
              </a:rPr>
              <a:t>ượ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ng 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Carbon</a:t>
            </a:r>
            <a:r>
              <a:rPr dirty="0" sz="1950" spc="-50">
                <a:solidFill>
                  <a:srgbClr val="212D75"/>
                </a:solidFill>
                <a:latin typeface="TeX Gyre Adventor"/>
                <a:cs typeface="TeX Gyre Adventor"/>
              </a:rPr>
              <a:t> 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va  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Nito trong</a:t>
            </a:r>
            <a:r>
              <a:rPr dirty="0" sz="1950" spc="-55">
                <a:solidFill>
                  <a:srgbClr val="212D75"/>
                </a:solidFill>
                <a:latin typeface="TeX Gyre Adventor"/>
                <a:cs typeface="TeX Gyre Adventor"/>
              </a:rPr>
              <a:t> 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đâ</a:t>
            </a:r>
            <a:r>
              <a:rPr dirty="0" sz="1950" spc="10">
                <a:solidFill>
                  <a:srgbClr val="212D75"/>
                </a:solidFill>
                <a:latin typeface="Arial"/>
                <a:cs typeface="Arial"/>
              </a:rPr>
              <a:t>́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t</a:t>
            </a:r>
            <a:endParaRPr sz="1950">
              <a:latin typeface="TeX Gyre Adventor"/>
              <a:cs typeface="TeX Gyre Adventor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44386" y="4412346"/>
            <a:ext cx="3740150" cy="1539240"/>
          </a:xfrm>
          <a:prstGeom prst="rect">
            <a:avLst/>
          </a:prstGeom>
        </p:spPr>
        <p:txBody>
          <a:bodyPr wrap="square" lIns="0" tIns="137160" rIns="0" bIns="0" rtlCol="0" vert="horz">
            <a:spAutoFit/>
          </a:bodyPr>
          <a:lstStyle/>
          <a:p>
            <a:pPr marL="391160" indent="-379095">
              <a:lnSpc>
                <a:spcPct val="100000"/>
              </a:lnSpc>
              <a:spcBef>
                <a:spcPts val="1080"/>
              </a:spcBef>
              <a:buChar char="•"/>
              <a:tabLst>
                <a:tab pos="391160" algn="l"/>
                <a:tab pos="391795" algn="l"/>
              </a:tabLst>
            </a:pPr>
            <a:r>
              <a:rPr dirty="0" sz="1650">
                <a:solidFill>
                  <a:srgbClr val="212D75"/>
                </a:solidFill>
                <a:latin typeface="TeX Gyre Adventor"/>
                <a:cs typeface="TeX Gyre Adventor"/>
              </a:rPr>
              <a:t>Giup n</a:t>
            </a:r>
            <a:r>
              <a:rPr dirty="0" sz="1650">
                <a:solidFill>
                  <a:srgbClr val="212D75"/>
                </a:solidFill>
                <a:latin typeface="Carlito"/>
                <a:cs typeface="Carlito"/>
              </a:rPr>
              <a:t>ướ</a:t>
            </a:r>
            <a:r>
              <a:rPr dirty="0" sz="1650">
                <a:solidFill>
                  <a:srgbClr val="212D75"/>
                </a:solidFill>
                <a:latin typeface="TeX Gyre Adventor"/>
                <a:cs typeface="TeX Gyre Adventor"/>
              </a:rPr>
              <a:t>c thâ</a:t>
            </a:r>
            <a:r>
              <a:rPr dirty="0" sz="1650">
                <a:solidFill>
                  <a:srgbClr val="212D75"/>
                </a:solidFill>
                <a:latin typeface="Arial"/>
                <a:cs typeface="Arial"/>
              </a:rPr>
              <a:t>̉</a:t>
            </a:r>
            <a:r>
              <a:rPr dirty="0" sz="1650">
                <a:solidFill>
                  <a:srgbClr val="212D75"/>
                </a:solidFill>
                <a:latin typeface="TeX Gyre Adventor"/>
                <a:cs typeface="TeX Gyre Adventor"/>
              </a:rPr>
              <a:t>m thâu nhanh</a:t>
            </a:r>
            <a:r>
              <a:rPr dirty="0" sz="1650" spc="-130">
                <a:solidFill>
                  <a:srgbClr val="212D75"/>
                </a:solidFill>
                <a:latin typeface="TeX Gyre Adventor"/>
                <a:cs typeface="TeX Gyre Adventor"/>
              </a:rPr>
              <a:t> </a:t>
            </a:r>
            <a:r>
              <a:rPr dirty="0" sz="1650">
                <a:solidFill>
                  <a:srgbClr val="212D75"/>
                </a:solidFill>
                <a:latin typeface="TeX Gyre Adventor"/>
                <a:cs typeface="TeX Gyre Adventor"/>
              </a:rPr>
              <a:t>h</a:t>
            </a:r>
            <a:r>
              <a:rPr dirty="0" sz="1650">
                <a:solidFill>
                  <a:srgbClr val="212D75"/>
                </a:solidFill>
                <a:latin typeface="Carlito"/>
                <a:cs typeface="Carlito"/>
              </a:rPr>
              <a:t>ơ</a:t>
            </a:r>
            <a:r>
              <a:rPr dirty="0" sz="1650">
                <a:solidFill>
                  <a:srgbClr val="212D75"/>
                </a:solidFill>
                <a:latin typeface="TeX Gyre Adventor"/>
                <a:cs typeface="TeX Gyre Adventor"/>
              </a:rPr>
              <a:t>n</a:t>
            </a:r>
            <a:endParaRPr sz="1650">
              <a:latin typeface="TeX Gyre Adventor"/>
              <a:cs typeface="TeX Gyre Adventor"/>
            </a:endParaRPr>
          </a:p>
          <a:p>
            <a:pPr marL="391160" indent="-379095">
              <a:lnSpc>
                <a:spcPct val="100000"/>
              </a:lnSpc>
              <a:spcBef>
                <a:spcPts val="985"/>
              </a:spcBef>
              <a:buChar char="•"/>
              <a:tabLst>
                <a:tab pos="391160" algn="l"/>
                <a:tab pos="391795" algn="l"/>
              </a:tabLst>
            </a:pPr>
            <a:r>
              <a:rPr dirty="0" sz="1650" spc="-5">
                <a:solidFill>
                  <a:srgbClr val="212D75"/>
                </a:solidFill>
                <a:latin typeface="TeX Gyre Adventor"/>
                <a:cs typeface="TeX Gyre Adventor"/>
              </a:rPr>
              <a:t>Tăng kha</a:t>
            </a:r>
            <a:r>
              <a:rPr dirty="0" sz="1650" spc="-5">
                <a:solidFill>
                  <a:srgbClr val="212D75"/>
                </a:solidFill>
                <a:latin typeface="Arial"/>
                <a:cs typeface="Arial"/>
              </a:rPr>
              <a:t>̉ </a:t>
            </a:r>
            <a:r>
              <a:rPr dirty="0" sz="1650" spc="-5">
                <a:solidFill>
                  <a:srgbClr val="212D75"/>
                </a:solidFill>
                <a:latin typeface="TeX Gyre Adventor"/>
                <a:cs typeface="TeX Gyre Adventor"/>
              </a:rPr>
              <a:t>năng </a:t>
            </a:r>
            <a:r>
              <a:rPr dirty="0" sz="1650">
                <a:solidFill>
                  <a:srgbClr val="212D75"/>
                </a:solidFill>
                <a:latin typeface="TeX Gyre Adventor"/>
                <a:cs typeface="TeX Gyre Adventor"/>
              </a:rPr>
              <a:t>gi</a:t>
            </a:r>
            <a:r>
              <a:rPr dirty="0" sz="1650">
                <a:solidFill>
                  <a:srgbClr val="212D75"/>
                </a:solidFill>
                <a:latin typeface="Carlito"/>
                <a:cs typeface="Carlito"/>
              </a:rPr>
              <a:t>ư</a:t>
            </a:r>
            <a:r>
              <a:rPr dirty="0" sz="1650">
                <a:solidFill>
                  <a:srgbClr val="212D75"/>
                </a:solidFill>
                <a:latin typeface="Arial"/>
                <a:cs typeface="Arial"/>
              </a:rPr>
              <a:t>̃</a:t>
            </a:r>
            <a:r>
              <a:rPr dirty="0" sz="1650" spc="10">
                <a:solidFill>
                  <a:srgbClr val="212D75"/>
                </a:solidFill>
                <a:latin typeface="Arial"/>
                <a:cs typeface="Arial"/>
              </a:rPr>
              <a:t> </a:t>
            </a:r>
            <a:r>
              <a:rPr dirty="0" sz="1650">
                <a:solidFill>
                  <a:srgbClr val="212D75"/>
                </a:solidFill>
                <a:latin typeface="TeX Gyre Adventor"/>
                <a:cs typeface="TeX Gyre Adventor"/>
              </a:rPr>
              <a:t>n</a:t>
            </a:r>
            <a:r>
              <a:rPr dirty="0" sz="1650">
                <a:solidFill>
                  <a:srgbClr val="212D75"/>
                </a:solidFill>
                <a:latin typeface="Carlito"/>
                <a:cs typeface="Carlito"/>
              </a:rPr>
              <a:t>ướ</a:t>
            </a:r>
            <a:r>
              <a:rPr dirty="0" sz="1650">
                <a:solidFill>
                  <a:srgbClr val="212D75"/>
                </a:solidFill>
                <a:latin typeface="TeX Gyre Adventor"/>
                <a:cs typeface="TeX Gyre Adventor"/>
              </a:rPr>
              <a:t>c</a:t>
            </a:r>
            <a:endParaRPr sz="1650">
              <a:latin typeface="TeX Gyre Adventor"/>
              <a:cs typeface="TeX Gyre Adventor"/>
            </a:endParaRPr>
          </a:p>
          <a:p>
            <a:pPr marL="391160" indent="-379095">
              <a:lnSpc>
                <a:spcPct val="100000"/>
              </a:lnSpc>
              <a:spcBef>
                <a:spcPts val="1045"/>
              </a:spcBef>
              <a:buChar char="•"/>
              <a:tabLst>
                <a:tab pos="391160" algn="l"/>
                <a:tab pos="391795" algn="l"/>
              </a:tabLst>
            </a:pPr>
            <a:r>
              <a:rPr dirty="0" sz="1650" spc="-5">
                <a:solidFill>
                  <a:srgbClr val="212D75"/>
                </a:solidFill>
                <a:latin typeface="TeX Gyre Adventor"/>
                <a:cs typeface="TeX Gyre Adventor"/>
              </a:rPr>
              <a:t>Tăng hoat </a:t>
            </a:r>
            <a:r>
              <a:rPr dirty="0" sz="1650" spc="5">
                <a:solidFill>
                  <a:srgbClr val="212D75"/>
                </a:solidFill>
                <a:latin typeface="TeX Gyre Adventor"/>
                <a:cs typeface="TeX Gyre Adventor"/>
              </a:rPr>
              <a:t>tinh </a:t>
            </a:r>
            <a:r>
              <a:rPr dirty="0" sz="1650">
                <a:solidFill>
                  <a:srgbClr val="212D75"/>
                </a:solidFill>
                <a:latin typeface="TeX Gyre Adventor"/>
                <a:cs typeface="TeX Gyre Adventor"/>
              </a:rPr>
              <a:t>cu</a:t>
            </a:r>
            <a:r>
              <a:rPr dirty="0" sz="1650">
                <a:solidFill>
                  <a:srgbClr val="212D75"/>
                </a:solidFill>
                <a:latin typeface="Arial"/>
                <a:cs typeface="Arial"/>
              </a:rPr>
              <a:t>̉</a:t>
            </a:r>
            <a:r>
              <a:rPr dirty="0" sz="1650">
                <a:solidFill>
                  <a:srgbClr val="212D75"/>
                </a:solidFill>
                <a:latin typeface="TeX Gyre Adventor"/>
                <a:cs typeface="TeX Gyre Adventor"/>
              </a:rPr>
              <a:t>a </a:t>
            </a:r>
            <a:r>
              <a:rPr dirty="0" sz="1650" spc="5">
                <a:solidFill>
                  <a:srgbClr val="212D75"/>
                </a:solidFill>
                <a:latin typeface="TeX Gyre Adventor"/>
                <a:cs typeface="TeX Gyre Adventor"/>
              </a:rPr>
              <a:t>vi sinh</a:t>
            </a:r>
            <a:r>
              <a:rPr dirty="0" sz="1650" spc="-125">
                <a:solidFill>
                  <a:srgbClr val="212D75"/>
                </a:solidFill>
                <a:latin typeface="TeX Gyre Adventor"/>
                <a:cs typeface="TeX Gyre Adventor"/>
              </a:rPr>
              <a:t> </a:t>
            </a:r>
            <a:r>
              <a:rPr dirty="0" sz="1650" spc="5">
                <a:solidFill>
                  <a:srgbClr val="212D75"/>
                </a:solidFill>
                <a:latin typeface="TeX Gyre Adventor"/>
                <a:cs typeface="TeX Gyre Adventor"/>
              </a:rPr>
              <a:t>vât</a:t>
            </a:r>
            <a:endParaRPr sz="1650">
              <a:latin typeface="TeX Gyre Adventor"/>
              <a:cs typeface="TeX Gyre Adventor"/>
            </a:endParaRPr>
          </a:p>
          <a:p>
            <a:pPr marL="391160" indent="-379095">
              <a:lnSpc>
                <a:spcPct val="100000"/>
              </a:lnSpc>
              <a:spcBef>
                <a:spcPts val="985"/>
              </a:spcBef>
              <a:buChar char="•"/>
              <a:tabLst>
                <a:tab pos="391160" algn="l"/>
                <a:tab pos="391795" algn="l"/>
                <a:tab pos="1698625" algn="l"/>
              </a:tabLst>
            </a:pPr>
            <a:r>
              <a:rPr dirty="0" sz="1650" spc="-5">
                <a:solidFill>
                  <a:srgbClr val="212D75"/>
                </a:solidFill>
                <a:latin typeface="TeX Gyre Adventor"/>
                <a:cs typeface="TeX Gyre Adventor"/>
              </a:rPr>
              <a:t>Tăng</a:t>
            </a:r>
            <a:r>
              <a:rPr dirty="0" sz="1650">
                <a:solidFill>
                  <a:srgbClr val="212D75"/>
                </a:solidFill>
                <a:latin typeface="TeX Gyre Adventor"/>
                <a:cs typeface="TeX Gyre Adventor"/>
              </a:rPr>
              <a:t> </a:t>
            </a:r>
            <a:r>
              <a:rPr dirty="0" sz="1650" spc="5">
                <a:solidFill>
                  <a:srgbClr val="212D75"/>
                </a:solidFill>
                <a:latin typeface="TeX Gyre Adventor"/>
                <a:cs typeface="TeX Gyre Adventor"/>
              </a:rPr>
              <a:t>tinh</a:t>
            </a:r>
            <a:r>
              <a:rPr dirty="0" sz="1650" spc="-25">
                <a:solidFill>
                  <a:srgbClr val="212D75"/>
                </a:solidFill>
                <a:latin typeface="TeX Gyre Adventor"/>
                <a:cs typeface="TeX Gyre Adventor"/>
              </a:rPr>
              <a:t> </a:t>
            </a:r>
            <a:r>
              <a:rPr dirty="0" sz="1650" spc="-340">
                <a:solidFill>
                  <a:srgbClr val="212D75"/>
                </a:solidFill>
                <a:latin typeface="TeX Gyre Adventor"/>
                <a:cs typeface="TeX Gyre Adventor"/>
              </a:rPr>
              <a:t>ôn</a:t>
            </a:r>
            <a:r>
              <a:rPr dirty="0" sz="1650" spc="-340">
                <a:solidFill>
                  <a:srgbClr val="212D75"/>
                </a:solidFill>
                <a:latin typeface="Arial"/>
                <a:cs typeface="Arial"/>
              </a:rPr>
              <a:t>̉	</a:t>
            </a:r>
            <a:r>
              <a:rPr dirty="0" sz="1650" spc="5">
                <a:solidFill>
                  <a:srgbClr val="212D75"/>
                </a:solidFill>
                <a:latin typeface="TeX Gyre Adventor"/>
                <a:cs typeface="TeX Gyre Adventor"/>
              </a:rPr>
              <a:t>đinh</a:t>
            </a:r>
            <a:endParaRPr sz="1650">
              <a:latin typeface="TeX Gyre Adventor"/>
              <a:cs typeface="TeX Gyre Adventor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026152" y="3884676"/>
            <a:ext cx="3686555" cy="234848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00598" y="1214105"/>
            <a:ext cx="5459730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Các </a:t>
            </a: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vật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chất hữu </a:t>
            </a: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cơ </a:t>
            </a: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trong</a:t>
            </a:r>
            <a:r>
              <a:rPr dirty="0" sz="3600" spc="-204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600" spc="5" b="0">
                <a:solidFill>
                  <a:srgbClr val="0F6D4B"/>
                </a:solidFill>
                <a:latin typeface="Times New Roman"/>
                <a:cs typeface="Times New Roman"/>
              </a:rPr>
              <a:t>đất</a:t>
            </a:r>
            <a:endParaRPr sz="3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0598" y="1212527"/>
            <a:ext cx="1946910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Đất </a:t>
            </a: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-</a:t>
            </a:r>
            <a:r>
              <a:rPr dirty="0" sz="3600" spc="-130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Mùn</a:t>
            </a:r>
            <a:endParaRPr sz="3600">
              <a:latin typeface="Times New Roman"/>
              <a:cs typeface="Times New Roman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203697" y="2414777"/>
            <a:ext cx="3281679" cy="3615054"/>
            <a:chOff x="5203697" y="2414777"/>
            <a:chExt cx="3281679" cy="3615054"/>
          </a:xfrm>
        </p:grpSpPr>
        <p:sp>
          <p:nvSpPr>
            <p:cNvPr id="4" name="object 4"/>
            <p:cNvSpPr/>
            <p:nvPr/>
          </p:nvSpPr>
          <p:spPr>
            <a:xfrm>
              <a:off x="5236463" y="2446019"/>
              <a:ext cx="3215640" cy="355244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5219699" y="2430779"/>
              <a:ext cx="3249295" cy="3583304"/>
            </a:xfrm>
            <a:custGeom>
              <a:avLst/>
              <a:gdLst/>
              <a:ahLst/>
              <a:cxnLst/>
              <a:rect l="l" t="t" r="r" b="b"/>
              <a:pathLst>
                <a:path w="3249295" h="3583304">
                  <a:moveTo>
                    <a:pt x="0" y="0"/>
                  </a:moveTo>
                  <a:lnTo>
                    <a:pt x="3249168" y="0"/>
                  </a:lnTo>
                  <a:lnTo>
                    <a:pt x="3249168" y="3582924"/>
                  </a:lnTo>
                  <a:lnTo>
                    <a:pt x="0" y="3582924"/>
                  </a:lnTo>
                  <a:lnTo>
                    <a:pt x="0" y="0"/>
                  </a:lnTo>
                  <a:close/>
                </a:path>
              </a:pathLst>
            </a:custGeom>
            <a:ln w="3200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/>
          <p:nvPr/>
        </p:nvSpPr>
        <p:spPr>
          <a:xfrm>
            <a:off x="494760" y="2654260"/>
            <a:ext cx="4180840" cy="2416810"/>
          </a:xfrm>
          <a:prstGeom prst="rect">
            <a:avLst/>
          </a:prstGeom>
        </p:spPr>
        <p:txBody>
          <a:bodyPr wrap="square" lIns="0" tIns="46355" rIns="0" bIns="0" rtlCol="0" vert="horz">
            <a:spAutoFit/>
          </a:bodyPr>
          <a:lstStyle/>
          <a:p>
            <a:pPr marL="248920" marR="5080" indent="-236854">
              <a:lnSpc>
                <a:spcPts val="2140"/>
              </a:lnSpc>
              <a:spcBef>
                <a:spcPts val="365"/>
              </a:spcBef>
              <a:buFont typeface="Arial"/>
              <a:buChar char="•"/>
              <a:tabLst>
                <a:tab pos="248285" algn="l"/>
                <a:tab pos="249554" algn="l"/>
              </a:tabLst>
            </a:pP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Co</a:t>
            </a:r>
            <a:r>
              <a:rPr dirty="0" sz="1950" spc="10">
                <a:solidFill>
                  <a:srgbClr val="212D75"/>
                </a:solidFill>
                <a:latin typeface="Arial"/>
                <a:cs typeface="Arial"/>
              </a:rPr>
              <a:t>́ 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trong l</a:t>
            </a:r>
            <a:r>
              <a:rPr dirty="0" sz="1950" spc="15">
                <a:solidFill>
                  <a:srgbClr val="212D75"/>
                </a:solidFill>
                <a:latin typeface="Carlito"/>
                <a:cs typeface="Carlito"/>
              </a:rPr>
              <a:t>ượ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ng 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gâ</a:t>
            </a:r>
            <a:r>
              <a:rPr dirty="0" sz="1950" spc="10">
                <a:solidFill>
                  <a:srgbClr val="212D75"/>
                </a:solidFill>
                <a:latin typeface="Arial"/>
                <a:cs typeface="Arial"/>
              </a:rPr>
              <a:t>́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p 30 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lâ</a:t>
            </a:r>
            <a:r>
              <a:rPr dirty="0" sz="1950" spc="15">
                <a:solidFill>
                  <a:srgbClr val="212D75"/>
                </a:solidFill>
                <a:latin typeface="Arial"/>
                <a:cs typeface="Arial"/>
              </a:rPr>
              <a:t>̀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n</a:t>
            </a:r>
            <a:r>
              <a:rPr dirty="0" sz="1950" spc="-160">
                <a:solidFill>
                  <a:srgbClr val="212D75"/>
                </a:solidFill>
                <a:latin typeface="TeX Gyre Adventor"/>
                <a:cs typeface="TeX Gyre Adventor"/>
              </a:rPr>
              <a:t> </a:t>
            </a:r>
            <a:r>
              <a:rPr dirty="0" sz="1950" spc="20">
                <a:solidFill>
                  <a:srgbClr val="212D75"/>
                </a:solidFill>
                <a:latin typeface="TeX Gyre Adventor"/>
                <a:cs typeface="TeX Gyre Adventor"/>
              </a:rPr>
              <a:t>trong  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n</a:t>
            </a:r>
            <a:r>
              <a:rPr dirty="0" sz="1950" spc="15">
                <a:solidFill>
                  <a:srgbClr val="212D75"/>
                </a:solidFill>
                <a:latin typeface="Carlito"/>
                <a:cs typeface="Carlito"/>
              </a:rPr>
              <a:t>ướ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c</a:t>
            </a:r>
            <a:endParaRPr sz="1950">
              <a:latin typeface="TeX Gyre Adventor"/>
              <a:cs typeface="TeX Gyre Adventor"/>
            </a:endParaRPr>
          </a:p>
          <a:p>
            <a:pPr marL="248920" marR="308610" indent="-236854">
              <a:lnSpc>
                <a:spcPts val="2200"/>
              </a:lnSpc>
              <a:spcBef>
                <a:spcPts val="425"/>
              </a:spcBef>
              <a:buFont typeface="Arial"/>
              <a:buChar char="•"/>
              <a:tabLst>
                <a:tab pos="248285" algn="l"/>
                <a:tab pos="249554" algn="l"/>
              </a:tabLst>
            </a:pP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Giu</a:t>
            </a:r>
            <a:r>
              <a:rPr dirty="0" sz="1950" spc="10">
                <a:solidFill>
                  <a:srgbClr val="212D75"/>
                </a:solidFill>
                <a:latin typeface="Arial"/>
                <a:cs typeface="Arial"/>
              </a:rPr>
              <a:t>́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p liên kê</a:t>
            </a:r>
            <a:r>
              <a:rPr dirty="0" sz="1950" spc="10">
                <a:solidFill>
                  <a:srgbClr val="212D75"/>
                </a:solidFill>
                <a:latin typeface="Arial"/>
                <a:cs typeface="Arial"/>
              </a:rPr>
              <a:t>́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t 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ca</a:t>
            </a:r>
            <a:r>
              <a:rPr dirty="0" sz="1950" spc="15">
                <a:solidFill>
                  <a:srgbClr val="212D75"/>
                </a:solidFill>
                <a:latin typeface="Arial"/>
                <a:cs typeface="Arial"/>
              </a:rPr>
              <a:t>́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c phâ</a:t>
            </a:r>
            <a:r>
              <a:rPr dirty="0" sz="1950" spc="15">
                <a:solidFill>
                  <a:srgbClr val="212D75"/>
                </a:solidFill>
                <a:latin typeface="Arial"/>
                <a:cs typeface="Arial"/>
              </a:rPr>
              <a:t>̀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n </a:t>
            </a:r>
            <a:r>
              <a:rPr dirty="0" sz="1950" spc="5">
                <a:solidFill>
                  <a:srgbClr val="212D75"/>
                </a:solidFill>
                <a:latin typeface="TeX Gyre Adventor"/>
                <a:cs typeface="TeX Gyre Adventor"/>
              </a:rPr>
              <a:t>t</a:t>
            </a:r>
            <a:r>
              <a:rPr dirty="0" sz="1950" spc="5">
                <a:solidFill>
                  <a:srgbClr val="212D75"/>
                </a:solidFill>
                <a:latin typeface="Carlito"/>
                <a:cs typeface="Carlito"/>
              </a:rPr>
              <a:t>ư</a:t>
            </a:r>
            <a:r>
              <a:rPr dirty="0" sz="1950" spc="5">
                <a:solidFill>
                  <a:srgbClr val="212D75"/>
                </a:solidFill>
                <a:latin typeface="Arial"/>
                <a:cs typeface="Arial"/>
              </a:rPr>
              <a:t>̉</a:t>
            </a:r>
            <a:r>
              <a:rPr dirty="0" sz="1950" spc="-120">
                <a:solidFill>
                  <a:srgbClr val="212D75"/>
                </a:solidFill>
                <a:latin typeface="Arial"/>
                <a:cs typeface="Arial"/>
              </a:rPr>
              <a:t> 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đâ</a:t>
            </a:r>
            <a:r>
              <a:rPr dirty="0" sz="1950" spc="10">
                <a:solidFill>
                  <a:srgbClr val="212D75"/>
                </a:solidFill>
                <a:latin typeface="Arial"/>
                <a:cs typeface="Arial"/>
              </a:rPr>
              <a:t>́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t  va</a:t>
            </a:r>
            <a:r>
              <a:rPr dirty="0" sz="1950" spc="10">
                <a:solidFill>
                  <a:srgbClr val="212D75"/>
                </a:solidFill>
                <a:latin typeface="Arial"/>
                <a:cs typeface="Arial"/>
              </a:rPr>
              <a:t>̀ 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gia</a:t>
            </a:r>
            <a:r>
              <a:rPr dirty="0" sz="1950" spc="10">
                <a:solidFill>
                  <a:srgbClr val="212D75"/>
                </a:solidFill>
                <a:latin typeface="Arial"/>
                <a:cs typeface="Arial"/>
              </a:rPr>
              <a:t>̉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m </a:t>
            </a:r>
            <a:r>
              <a:rPr dirty="0" sz="1950" spc="5">
                <a:solidFill>
                  <a:srgbClr val="212D75"/>
                </a:solidFill>
                <a:latin typeface="TeX Gyre Adventor"/>
                <a:cs typeface="TeX Gyre Adventor"/>
              </a:rPr>
              <a:t>xo</a:t>
            </a:r>
            <a:r>
              <a:rPr dirty="0" sz="1950" spc="5">
                <a:solidFill>
                  <a:srgbClr val="212D75"/>
                </a:solidFill>
                <a:latin typeface="Arial"/>
                <a:cs typeface="Arial"/>
              </a:rPr>
              <a:t>́</a:t>
            </a:r>
            <a:r>
              <a:rPr dirty="0" sz="1950" spc="5">
                <a:solidFill>
                  <a:srgbClr val="212D75"/>
                </a:solidFill>
                <a:latin typeface="TeX Gyre Adventor"/>
                <a:cs typeface="TeX Gyre Adventor"/>
              </a:rPr>
              <a:t>i 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mo</a:t>
            </a:r>
            <a:r>
              <a:rPr dirty="0" sz="1950" spc="15">
                <a:solidFill>
                  <a:srgbClr val="212D75"/>
                </a:solidFill>
                <a:latin typeface="Arial"/>
                <a:cs typeface="Arial"/>
              </a:rPr>
              <a:t>̀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n</a:t>
            </a:r>
            <a:r>
              <a:rPr dirty="0" sz="1950" spc="-70">
                <a:solidFill>
                  <a:srgbClr val="212D75"/>
                </a:solidFill>
                <a:latin typeface="TeX Gyre Adventor"/>
                <a:cs typeface="TeX Gyre Adventor"/>
              </a:rPr>
              <a:t> 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đâ</a:t>
            </a:r>
            <a:r>
              <a:rPr dirty="0" sz="1950" spc="10">
                <a:solidFill>
                  <a:srgbClr val="212D75"/>
                </a:solidFill>
                <a:latin typeface="Arial"/>
                <a:cs typeface="Arial"/>
              </a:rPr>
              <a:t>́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t</a:t>
            </a:r>
            <a:endParaRPr sz="1950">
              <a:latin typeface="TeX Gyre Adventor"/>
              <a:cs typeface="TeX Gyre Adventor"/>
            </a:endParaRPr>
          </a:p>
          <a:p>
            <a:pPr marL="248920" marR="178435" indent="-236854">
              <a:lnSpc>
                <a:spcPts val="2140"/>
              </a:lnSpc>
              <a:spcBef>
                <a:spcPts val="400"/>
              </a:spcBef>
              <a:buFont typeface="Arial"/>
              <a:buChar char="•"/>
              <a:tabLst>
                <a:tab pos="248285" algn="l"/>
                <a:tab pos="249554" algn="l"/>
              </a:tabLst>
            </a:pP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Tăng </a:t>
            </a:r>
            <a:r>
              <a:rPr dirty="0" sz="1950" spc="5">
                <a:solidFill>
                  <a:srgbClr val="212D75"/>
                </a:solidFill>
                <a:latin typeface="TeX Gyre Adventor"/>
                <a:cs typeface="TeX Gyre Adventor"/>
              </a:rPr>
              <a:t>l</a:t>
            </a:r>
            <a:r>
              <a:rPr dirty="0" sz="1950" spc="5">
                <a:solidFill>
                  <a:srgbClr val="212D75"/>
                </a:solidFill>
                <a:latin typeface="Carlito"/>
                <a:cs typeface="Carlito"/>
              </a:rPr>
              <a:t>ợ</a:t>
            </a:r>
            <a:r>
              <a:rPr dirty="0" sz="1950" spc="5">
                <a:solidFill>
                  <a:srgbClr val="212D75"/>
                </a:solidFill>
                <a:latin typeface="TeX Gyre Adventor"/>
                <a:cs typeface="TeX Gyre Adventor"/>
              </a:rPr>
              <a:t>i i</a:t>
            </a:r>
            <a:r>
              <a:rPr dirty="0" sz="1950" spc="5">
                <a:solidFill>
                  <a:srgbClr val="212D75"/>
                </a:solidFill>
                <a:latin typeface="Arial"/>
                <a:cs typeface="Arial"/>
              </a:rPr>
              <a:t>́</a:t>
            </a:r>
            <a:r>
              <a:rPr dirty="0" sz="1950" spc="5">
                <a:solidFill>
                  <a:srgbClr val="212D75"/>
                </a:solidFill>
                <a:latin typeface="TeX Gyre Adventor"/>
                <a:cs typeface="TeX Gyre Adventor"/>
              </a:rPr>
              <a:t>ch 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va</a:t>
            </a:r>
            <a:r>
              <a:rPr dirty="0" sz="1950" spc="15">
                <a:solidFill>
                  <a:srgbClr val="212D75"/>
                </a:solidFill>
                <a:latin typeface="Arial"/>
                <a:cs typeface="Arial"/>
              </a:rPr>
              <a:t>̀ 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kha</a:t>
            </a:r>
            <a:r>
              <a:rPr dirty="0" sz="1950" spc="10">
                <a:solidFill>
                  <a:srgbClr val="212D75"/>
                </a:solidFill>
                <a:latin typeface="Arial"/>
                <a:cs typeface="Arial"/>
              </a:rPr>
              <a:t>̉ </a:t>
            </a:r>
            <a:r>
              <a:rPr dirty="0" sz="1950" spc="20">
                <a:solidFill>
                  <a:srgbClr val="212D75"/>
                </a:solidFill>
                <a:latin typeface="TeX Gyre Adventor"/>
                <a:cs typeface="TeX Gyre Adventor"/>
              </a:rPr>
              <a:t>năng 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d</a:t>
            </a:r>
            <a:r>
              <a:rPr dirty="0" sz="1950" spc="15">
                <a:solidFill>
                  <a:srgbClr val="212D75"/>
                </a:solidFill>
                <a:latin typeface="Carlito"/>
                <a:cs typeface="Carlito"/>
              </a:rPr>
              <a:t>ư </a:t>
            </a:r>
            <a:r>
              <a:rPr dirty="0" sz="1950" spc="5">
                <a:solidFill>
                  <a:srgbClr val="212D75"/>
                </a:solidFill>
                <a:latin typeface="TeX Gyre Adventor"/>
                <a:cs typeface="TeX Gyre Adventor"/>
              </a:rPr>
              <a:t>tr</a:t>
            </a:r>
            <a:r>
              <a:rPr dirty="0" sz="1950" spc="5">
                <a:solidFill>
                  <a:srgbClr val="212D75"/>
                </a:solidFill>
                <a:latin typeface="Carlito"/>
                <a:cs typeface="Carlito"/>
              </a:rPr>
              <a:t>ư</a:t>
            </a:r>
            <a:r>
              <a:rPr dirty="0" sz="1950" spc="5">
                <a:solidFill>
                  <a:srgbClr val="212D75"/>
                </a:solidFill>
                <a:latin typeface="Arial"/>
                <a:cs typeface="Arial"/>
              </a:rPr>
              <a:t>̃  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dinh</a:t>
            </a:r>
            <a:r>
              <a:rPr dirty="0" sz="1950" spc="-15">
                <a:solidFill>
                  <a:srgbClr val="212D75"/>
                </a:solidFill>
                <a:latin typeface="TeX Gyre Adventor"/>
                <a:cs typeface="TeX Gyre Adventor"/>
              </a:rPr>
              <a:t> 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d</a:t>
            </a:r>
            <a:r>
              <a:rPr dirty="0" sz="1950" spc="15">
                <a:solidFill>
                  <a:srgbClr val="212D75"/>
                </a:solidFill>
                <a:latin typeface="Carlito"/>
                <a:cs typeface="Carlito"/>
              </a:rPr>
              <a:t>ưỡ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ng</a:t>
            </a:r>
            <a:endParaRPr sz="1950">
              <a:latin typeface="TeX Gyre Adventor"/>
              <a:cs typeface="TeX Gyre Adventor"/>
            </a:endParaRPr>
          </a:p>
          <a:p>
            <a:pPr marL="248920" marR="414655" indent="-236854">
              <a:lnSpc>
                <a:spcPts val="2140"/>
              </a:lnSpc>
              <a:spcBef>
                <a:spcPts val="535"/>
              </a:spcBef>
              <a:buFont typeface="Arial"/>
              <a:buChar char="•"/>
              <a:tabLst>
                <a:tab pos="248285" algn="l"/>
                <a:tab pos="249554" algn="l"/>
              </a:tabLst>
            </a:pP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Mu</a:t>
            </a:r>
            <a:r>
              <a:rPr dirty="0" sz="1950" spc="10">
                <a:solidFill>
                  <a:srgbClr val="212D75"/>
                </a:solidFill>
                <a:latin typeface="Arial"/>
                <a:cs typeface="Arial"/>
              </a:rPr>
              <a:t>̀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n 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co</a:t>
            </a:r>
            <a:r>
              <a:rPr dirty="0" sz="1950" spc="15">
                <a:solidFill>
                  <a:srgbClr val="212D75"/>
                </a:solidFill>
                <a:latin typeface="Arial"/>
                <a:cs typeface="Arial"/>
              </a:rPr>
              <a:t>́ 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thê</a:t>
            </a:r>
            <a:r>
              <a:rPr dirty="0" sz="1950" spc="10">
                <a:solidFill>
                  <a:srgbClr val="212D75"/>
                </a:solidFill>
                <a:latin typeface="Arial"/>
                <a:cs typeface="Arial"/>
              </a:rPr>
              <a:t>̉ 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tô</a:t>
            </a:r>
            <a:r>
              <a:rPr dirty="0" sz="1950" spc="10">
                <a:solidFill>
                  <a:srgbClr val="212D75"/>
                </a:solidFill>
                <a:latin typeface="Arial"/>
                <a:cs typeface="Arial"/>
              </a:rPr>
              <a:t>̀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n tai </a:t>
            </a:r>
            <a:r>
              <a:rPr dirty="0" sz="1950" spc="5">
                <a:solidFill>
                  <a:srgbClr val="212D75"/>
                </a:solidFill>
                <a:latin typeface="TeX Gyre Adventor"/>
                <a:cs typeface="TeX Gyre Adventor"/>
              </a:rPr>
              <a:t>2000</a:t>
            </a:r>
            <a:r>
              <a:rPr dirty="0" sz="1950" spc="-95">
                <a:solidFill>
                  <a:srgbClr val="212D75"/>
                </a:solidFill>
                <a:latin typeface="TeX Gyre Adventor"/>
                <a:cs typeface="TeX Gyre Adventor"/>
              </a:rPr>
              <a:t> </a:t>
            </a:r>
            <a:r>
              <a:rPr dirty="0" sz="1950" spc="15">
                <a:solidFill>
                  <a:srgbClr val="212D75"/>
                </a:solidFill>
                <a:latin typeface="TeX Gyre Adventor"/>
                <a:cs typeface="TeX Gyre Adventor"/>
              </a:rPr>
              <a:t>năm  </a:t>
            </a:r>
            <a:r>
              <a:rPr dirty="0" sz="1950" spc="20">
                <a:solidFill>
                  <a:srgbClr val="212D75"/>
                </a:solidFill>
                <a:latin typeface="TeX Gyre Adventor"/>
                <a:cs typeface="TeX Gyre Adventor"/>
              </a:rPr>
              <a:t>trong</a:t>
            </a:r>
            <a:r>
              <a:rPr dirty="0" sz="1950" spc="-40">
                <a:solidFill>
                  <a:srgbClr val="212D75"/>
                </a:solidFill>
                <a:latin typeface="TeX Gyre Adventor"/>
                <a:cs typeface="TeX Gyre Adventor"/>
              </a:rPr>
              <a:t> 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đâ</a:t>
            </a:r>
            <a:r>
              <a:rPr dirty="0" sz="1950" spc="10">
                <a:solidFill>
                  <a:srgbClr val="212D75"/>
                </a:solidFill>
                <a:latin typeface="Arial"/>
                <a:cs typeface="Arial"/>
              </a:rPr>
              <a:t>́</a:t>
            </a:r>
            <a:r>
              <a:rPr dirty="0" sz="1950" spc="10">
                <a:solidFill>
                  <a:srgbClr val="212D75"/>
                </a:solidFill>
                <a:latin typeface="TeX Gyre Adventor"/>
                <a:cs typeface="TeX Gyre Adventor"/>
              </a:rPr>
              <a:t>t</a:t>
            </a:r>
            <a:endParaRPr sz="1950">
              <a:latin typeface="TeX Gyre Adventor"/>
              <a:cs typeface="TeX Gyre Adventor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661118" y="1881653"/>
            <a:ext cx="2362835" cy="5295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670560" marR="5080" indent="-658495">
              <a:lnSpc>
                <a:spcPct val="100000"/>
              </a:lnSpc>
              <a:spcBef>
                <a:spcPts val="105"/>
              </a:spcBef>
            </a:pPr>
            <a:r>
              <a:rPr dirty="0" sz="1650">
                <a:solidFill>
                  <a:srgbClr val="212D75"/>
                </a:solidFill>
                <a:latin typeface="TeX Gyre Adventor"/>
                <a:cs typeface="TeX Gyre Adventor"/>
              </a:rPr>
              <a:t>Electron micrograph</a:t>
            </a:r>
            <a:r>
              <a:rPr dirty="0" sz="1650" spc="-120">
                <a:solidFill>
                  <a:srgbClr val="212D75"/>
                </a:solidFill>
                <a:latin typeface="TeX Gyre Adventor"/>
                <a:cs typeface="TeX Gyre Adventor"/>
              </a:rPr>
              <a:t> </a:t>
            </a:r>
            <a:r>
              <a:rPr dirty="0" sz="1650" spc="-5">
                <a:solidFill>
                  <a:srgbClr val="212D75"/>
                </a:solidFill>
                <a:latin typeface="TeX Gyre Adventor"/>
                <a:cs typeface="TeX Gyre Adventor"/>
              </a:rPr>
              <a:t>of  </a:t>
            </a:r>
            <a:r>
              <a:rPr dirty="0" sz="1650">
                <a:solidFill>
                  <a:srgbClr val="212D75"/>
                </a:solidFill>
                <a:latin typeface="TeX Gyre Adventor"/>
                <a:cs typeface="TeX Gyre Adventor"/>
              </a:rPr>
              <a:t>soil</a:t>
            </a:r>
            <a:r>
              <a:rPr dirty="0" sz="1650" spc="-40">
                <a:solidFill>
                  <a:srgbClr val="212D75"/>
                </a:solidFill>
                <a:latin typeface="TeX Gyre Adventor"/>
                <a:cs typeface="TeX Gyre Adventor"/>
              </a:rPr>
              <a:t> </a:t>
            </a:r>
            <a:r>
              <a:rPr dirty="0" sz="1650">
                <a:solidFill>
                  <a:srgbClr val="212D75"/>
                </a:solidFill>
                <a:latin typeface="TeX Gyre Adventor"/>
                <a:cs typeface="TeX Gyre Adventor"/>
              </a:rPr>
              <a:t>humus</a:t>
            </a:r>
            <a:endParaRPr sz="1650">
              <a:latin typeface="TeX Gyre Adventor"/>
              <a:cs typeface="TeX Gyre Adventor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116864" y="2603986"/>
            <a:ext cx="1991995" cy="5295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41630" marR="5080" indent="-329565">
              <a:lnSpc>
                <a:spcPct val="100000"/>
              </a:lnSpc>
              <a:spcBef>
                <a:spcPts val="105"/>
              </a:spcBef>
            </a:pPr>
            <a:r>
              <a:rPr dirty="0" sz="1650">
                <a:solidFill>
                  <a:srgbClr val="212D75"/>
                </a:solidFill>
                <a:latin typeface="Times New Roman"/>
                <a:cs typeface="Times New Roman"/>
              </a:rPr>
              <a:t>Luống canh </a:t>
            </a:r>
            <a:r>
              <a:rPr dirty="0" sz="1650" spc="-10">
                <a:solidFill>
                  <a:srgbClr val="212D75"/>
                </a:solidFill>
                <a:latin typeface="Times New Roman"/>
                <a:cs typeface="Times New Roman"/>
              </a:rPr>
              <a:t>tác </a:t>
            </a:r>
            <a:r>
              <a:rPr dirty="0" sz="1650">
                <a:solidFill>
                  <a:srgbClr val="212D75"/>
                </a:solidFill>
                <a:latin typeface="Times New Roman"/>
                <a:cs typeface="Times New Roman"/>
              </a:rPr>
              <a:t>theo</a:t>
            </a:r>
            <a:r>
              <a:rPr dirty="0" sz="1650" spc="-95">
                <a:solidFill>
                  <a:srgbClr val="212D75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212D75"/>
                </a:solidFill>
                <a:latin typeface="Times New Roman"/>
                <a:cs typeface="Times New Roman"/>
              </a:rPr>
              <a:t>pp  sinh học </a:t>
            </a:r>
            <a:r>
              <a:rPr dirty="0" sz="1650" spc="5">
                <a:solidFill>
                  <a:srgbClr val="212D75"/>
                </a:solidFill>
                <a:latin typeface="Times New Roman"/>
                <a:cs typeface="Times New Roman"/>
              </a:rPr>
              <a:t>năng</a:t>
            </a:r>
            <a:r>
              <a:rPr dirty="0" sz="1650" spc="-135">
                <a:solidFill>
                  <a:srgbClr val="212D75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212D75"/>
                </a:solidFill>
                <a:latin typeface="Times New Roman"/>
                <a:cs typeface="Times New Roman"/>
              </a:rPr>
              <a:t>động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72023" y="4876348"/>
            <a:ext cx="2683510" cy="102870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08915" marR="27940">
              <a:lnSpc>
                <a:spcPct val="100000"/>
              </a:lnSpc>
              <a:spcBef>
                <a:spcPts val="105"/>
              </a:spcBef>
            </a:pPr>
            <a:r>
              <a:rPr dirty="0" sz="1650">
                <a:solidFill>
                  <a:srgbClr val="212D75"/>
                </a:solidFill>
                <a:latin typeface="Times New Roman"/>
                <a:cs typeface="Times New Roman"/>
              </a:rPr>
              <a:t>Luống canh </a:t>
            </a:r>
            <a:r>
              <a:rPr dirty="0" sz="1650" spc="-10">
                <a:solidFill>
                  <a:srgbClr val="212D75"/>
                </a:solidFill>
                <a:latin typeface="Times New Roman"/>
                <a:cs typeface="Times New Roman"/>
              </a:rPr>
              <a:t>tác </a:t>
            </a:r>
            <a:r>
              <a:rPr dirty="0" sz="1650">
                <a:solidFill>
                  <a:srgbClr val="212D75"/>
                </a:solidFill>
                <a:latin typeface="Times New Roman"/>
                <a:cs typeface="Times New Roman"/>
              </a:rPr>
              <a:t>thông</a:t>
            </a:r>
            <a:r>
              <a:rPr dirty="0" sz="1650" spc="-80">
                <a:solidFill>
                  <a:srgbClr val="212D75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212D75"/>
                </a:solidFill>
                <a:latin typeface="Times New Roman"/>
                <a:cs typeface="Times New Roman"/>
              </a:rPr>
              <a:t>trường  (IPM)</a:t>
            </a:r>
            <a:endParaRPr sz="16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0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300" spc="5" i="1">
                <a:solidFill>
                  <a:srgbClr val="212D75"/>
                </a:solidFill>
                <a:latin typeface="Times New Roman"/>
                <a:cs typeface="Times New Roman"/>
              </a:rPr>
              <a:t>Fliessbach 11/2002 </a:t>
            </a:r>
            <a:r>
              <a:rPr dirty="0" sz="1300" i="1">
                <a:solidFill>
                  <a:srgbClr val="212D75"/>
                </a:solidFill>
                <a:latin typeface="Times New Roman"/>
                <a:cs typeface="Times New Roman"/>
              </a:rPr>
              <a:t>(FiBL </a:t>
            </a:r>
            <a:r>
              <a:rPr dirty="0" sz="1300" spc="10" i="1">
                <a:solidFill>
                  <a:srgbClr val="212D75"/>
                </a:solidFill>
                <a:latin typeface="Times New Roman"/>
                <a:cs typeface="Times New Roman"/>
              </a:rPr>
              <a:t>DOK</a:t>
            </a:r>
            <a:r>
              <a:rPr dirty="0" sz="1300" spc="25" i="1">
                <a:solidFill>
                  <a:srgbClr val="212D75"/>
                </a:solidFill>
                <a:latin typeface="Times New Roman"/>
                <a:cs typeface="Times New Roman"/>
              </a:rPr>
              <a:t> </a:t>
            </a:r>
            <a:r>
              <a:rPr dirty="0" sz="1300" spc="5" i="1">
                <a:solidFill>
                  <a:srgbClr val="212D75"/>
                </a:solidFill>
                <a:latin typeface="Times New Roman"/>
                <a:cs typeface="Times New Roman"/>
              </a:rPr>
              <a:t>Trials)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33059" y="3069335"/>
            <a:ext cx="3835907" cy="28803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832103" y="1972055"/>
            <a:ext cx="3723548" cy="27939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00636" y="1270457"/>
            <a:ext cx="8442960" cy="479425"/>
          </a:xfrm>
          <a:prstGeom prst="rect"/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2950" spc="10" b="0">
                <a:solidFill>
                  <a:srgbClr val="0F6D4B"/>
                </a:solidFill>
                <a:latin typeface="Times New Roman"/>
                <a:cs typeface="Times New Roman"/>
              </a:rPr>
              <a:t>Khả </a:t>
            </a:r>
            <a:r>
              <a:rPr dirty="0" sz="2950" spc="5" b="0">
                <a:solidFill>
                  <a:srgbClr val="0F6D4B"/>
                </a:solidFill>
                <a:latin typeface="Times New Roman"/>
                <a:cs typeface="Times New Roman"/>
              </a:rPr>
              <a:t>năng </a:t>
            </a:r>
            <a:r>
              <a:rPr dirty="0" sz="2950" spc="15" b="0">
                <a:solidFill>
                  <a:srgbClr val="0F6D4B"/>
                </a:solidFill>
                <a:latin typeface="Times New Roman"/>
                <a:cs typeface="Times New Roman"/>
              </a:rPr>
              <a:t>chống </a:t>
            </a:r>
            <a:r>
              <a:rPr dirty="0" sz="2950" spc="5" b="0">
                <a:solidFill>
                  <a:srgbClr val="0F6D4B"/>
                </a:solidFill>
                <a:latin typeface="Times New Roman"/>
                <a:cs typeface="Times New Roman"/>
              </a:rPr>
              <a:t>chịu </a:t>
            </a:r>
            <a:r>
              <a:rPr dirty="0" sz="2950" spc="15" b="0">
                <a:solidFill>
                  <a:srgbClr val="0F6D4B"/>
                </a:solidFill>
                <a:latin typeface="Times New Roman"/>
                <a:cs typeface="Times New Roman"/>
              </a:rPr>
              <a:t>của </a:t>
            </a:r>
            <a:r>
              <a:rPr dirty="0" sz="2950" spc="5" b="0">
                <a:solidFill>
                  <a:srgbClr val="0F6D4B"/>
                </a:solidFill>
                <a:latin typeface="Times New Roman"/>
                <a:cs typeface="Times New Roman"/>
              </a:rPr>
              <a:t>đất: lũ </a:t>
            </a:r>
            <a:r>
              <a:rPr dirty="0" sz="2950" spc="10" b="0">
                <a:solidFill>
                  <a:srgbClr val="0F6D4B"/>
                </a:solidFill>
                <a:latin typeface="Times New Roman"/>
                <a:cs typeface="Times New Roman"/>
              </a:rPr>
              <a:t>lụt </a:t>
            </a:r>
            <a:r>
              <a:rPr dirty="0" sz="2950" spc="5" b="0">
                <a:solidFill>
                  <a:srgbClr val="0F6D4B"/>
                </a:solidFill>
                <a:latin typeface="Times New Roman"/>
                <a:cs typeface="Times New Roman"/>
              </a:rPr>
              <a:t>tại </a:t>
            </a:r>
            <a:r>
              <a:rPr dirty="0" sz="2950" spc="10" b="0">
                <a:solidFill>
                  <a:srgbClr val="0F6D4B"/>
                </a:solidFill>
                <a:latin typeface="Times New Roman"/>
                <a:cs typeface="Times New Roman"/>
              </a:rPr>
              <a:t>Thụy </a:t>
            </a:r>
            <a:r>
              <a:rPr dirty="0" sz="2950" spc="5" b="0">
                <a:solidFill>
                  <a:srgbClr val="0F6D4B"/>
                </a:solidFill>
                <a:latin typeface="Times New Roman"/>
                <a:cs typeface="Times New Roman"/>
              </a:rPr>
              <a:t>Điển</a:t>
            </a:r>
            <a:r>
              <a:rPr dirty="0" sz="2950" spc="-130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2950" spc="10" b="0">
                <a:solidFill>
                  <a:srgbClr val="0F6D4B"/>
                </a:solidFill>
                <a:latin typeface="Times New Roman"/>
                <a:cs typeface="Times New Roman"/>
              </a:rPr>
              <a:t>2002</a:t>
            </a:r>
            <a:endParaRPr sz="29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22829" y="6554358"/>
            <a:ext cx="738505" cy="113664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550" spc="5">
                <a:latin typeface="Arial"/>
                <a:cs typeface="Arial"/>
              </a:rPr>
              <a:t>©2008 </a:t>
            </a:r>
            <a:r>
              <a:rPr dirty="0" sz="550">
                <a:latin typeface="Arial"/>
                <a:cs typeface="Arial"/>
              </a:rPr>
              <a:t>Rodale</a:t>
            </a:r>
            <a:r>
              <a:rPr dirty="0" sz="550" spc="-65">
                <a:latin typeface="Arial"/>
                <a:cs typeface="Arial"/>
              </a:rPr>
              <a:t> </a:t>
            </a:r>
            <a:r>
              <a:rPr dirty="0" sz="550" spc="-5">
                <a:latin typeface="Arial"/>
                <a:cs typeface="Arial"/>
              </a:rPr>
              <a:t>institute</a:t>
            </a:r>
            <a:endParaRPr sz="55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181100" y="1844039"/>
            <a:ext cx="7555992" cy="47335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2012603" y="4769693"/>
            <a:ext cx="1534795" cy="528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300" b="1">
                <a:solidFill>
                  <a:srgbClr val="FFFFFF"/>
                </a:solidFill>
                <a:latin typeface="Arial"/>
                <a:cs typeface="Arial"/>
              </a:rPr>
              <a:t>Hữu</a:t>
            </a:r>
            <a:r>
              <a:rPr dirty="0" sz="3300" spc="-114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300" spc="5" b="1">
                <a:solidFill>
                  <a:srgbClr val="FFFFFF"/>
                </a:solidFill>
                <a:latin typeface="Arial"/>
                <a:cs typeface="Arial"/>
              </a:rPr>
              <a:t>cơ</a:t>
            </a:r>
            <a:endParaRPr sz="33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42000" y="4769693"/>
            <a:ext cx="1535430" cy="10312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3335" marR="5080" indent="-1270">
              <a:lnSpc>
                <a:spcPct val="100000"/>
              </a:lnSpc>
              <a:spcBef>
                <a:spcPts val="100"/>
              </a:spcBef>
            </a:pPr>
            <a:r>
              <a:rPr dirty="0" sz="3300" b="1">
                <a:solidFill>
                  <a:srgbClr val="FFFFFF"/>
                </a:solidFill>
                <a:latin typeface="Arial"/>
                <a:cs typeface="Arial"/>
              </a:rPr>
              <a:t>Thông  </a:t>
            </a:r>
            <a:r>
              <a:rPr dirty="0" sz="3300" spc="-10" b="1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dirty="0" sz="3300" spc="30" b="1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dirty="0" sz="3300" spc="-15" b="1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dirty="0" sz="3300" spc="-5" b="1">
                <a:solidFill>
                  <a:srgbClr val="FFFFFF"/>
                </a:solidFill>
                <a:latin typeface="Arial"/>
                <a:cs typeface="Arial"/>
              </a:rPr>
              <a:t>ờn</a:t>
            </a:r>
            <a:r>
              <a:rPr dirty="0" sz="3300" b="1">
                <a:solidFill>
                  <a:srgbClr val="FFFFFF"/>
                </a:solidFill>
                <a:latin typeface="Arial"/>
                <a:cs typeface="Arial"/>
              </a:rPr>
              <a:t>g</a:t>
            </a:r>
            <a:endParaRPr sz="33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77859" y="1447275"/>
            <a:ext cx="7059930" cy="427990"/>
          </a:xfrm>
          <a:prstGeom prst="rect"/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2650" spc="-10" b="0">
                <a:solidFill>
                  <a:srgbClr val="0F6D4B"/>
                </a:solidFill>
                <a:latin typeface="Times New Roman"/>
                <a:cs typeface="Times New Roman"/>
              </a:rPr>
              <a:t>Khả năng </a:t>
            </a:r>
            <a:r>
              <a:rPr dirty="0" sz="2650" spc="-5" b="0">
                <a:solidFill>
                  <a:srgbClr val="0F6D4B"/>
                </a:solidFill>
                <a:latin typeface="Times New Roman"/>
                <a:cs typeface="Times New Roman"/>
              </a:rPr>
              <a:t>chống </a:t>
            </a:r>
            <a:r>
              <a:rPr dirty="0" sz="2650" spc="-10" b="0">
                <a:solidFill>
                  <a:srgbClr val="0F6D4B"/>
                </a:solidFill>
                <a:latin typeface="Times New Roman"/>
                <a:cs typeface="Times New Roman"/>
              </a:rPr>
              <a:t>chịu </a:t>
            </a:r>
            <a:r>
              <a:rPr dirty="0" sz="2650" b="0">
                <a:solidFill>
                  <a:srgbClr val="0F6D4B"/>
                </a:solidFill>
                <a:latin typeface="Times New Roman"/>
                <a:cs typeface="Times New Roman"/>
              </a:rPr>
              <a:t>của đất- </a:t>
            </a:r>
            <a:r>
              <a:rPr dirty="0" sz="2650" spc="-5" b="0">
                <a:solidFill>
                  <a:srgbClr val="0F6D4B"/>
                </a:solidFill>
                <a:latin typeface="Times New Roman"/>
                <a:cs typeface="Times New Roman"/>
              </a:rPr>
              <a:t>Hạn </a:t>
            </a:r>
            <a:r>
              <a:rPr dirty="0" sz="2650" spc="-10" b="0">
                <a:solidFill>
                  <a:srgbClr val="0F6D4B"/>
                </a:solidFill>
                <a:latin typeface="Times New Roman"/>
                <a:cs typeface="Times New Roman"/>
              </a:rPr>
              <a:t>hán tại Mỹ,</a:t>
            </a:r>
            <a:r>
              <a:rPr dirty="0" sz="2650" spc="-20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2650" spc="-5" b="0">
                <a:solidFill>
                  <a:srgbClr val="0F6D4B"/>
                </a:solidFill>
                <a:latin typeface="Times New Roman"/>
                <a:cs typeface="Times New Roman"/>
              </a:rPr>
              <a:t>1995</a:t>
            </a:r>
            <a:endParaRPr sz="26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55775" y="1930907"/>
            <a:ext cx="7548372" cy="47853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5125" y="1358860"/>
            <a:ext cx="4137025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25400">
              <a:lnSpc>
                <a:spcPct val="100000"/>
              </a:lnSpc>
              <a:spcBef>
                <a:spcPts val="135"/>
              </a:spcBef>
            </a:pP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Đất,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giun </a:t>
            </a: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đất </a:t>
            </a:r>
            <a:r>
              <a:rPr dirty="0" sz="3600" spc="5" b="0">
                <a:solidFill>
                  <a:srgbClr val="0F6D4B"/>
                </a:solidFill>
                <a:latin typeface="Times New Roman"/>
                <a:cs typeface="Times New Roman"/>
              </a:rPr>
              <a:t>trên</a:t>
            </a:r>
            <a:r>
              <a:rPr dirty="0" sz="3600" spc="-150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600" spc="25" b="0">
                <a:solidFill>
                  <a:srgbClr val="0F6D4B"/>
                </a:solidFill>
                <a:latin typeface="Times New Roman"/>
                <a:cs typeface="Times New Roman"/>
              </a:rPr>
              <a:t>1m</a:t>
            </a:r>
            <a:r>
              <a:rPr dirty="0" baseline="25462" sz="3600" spc="37" b="0">
                <a:solidFill>
                  <a:srgbClr val="0F6D4B"/>
                </a:solidFill>
                <a:latin typeface="Times New Roman"/>
                <a:cs typeface="Times New Roman"/>
              </a:rPr>
              <a:t>2</a:t>
            </a:r>
            <a:endParaRPr baseline="25462" sz="36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67087" y="2180383"/>
            <a:ext cx="1312545" cy="2781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650" b="1">
                <a:solidFill>
                  <a:srgbClr val="FFFFFF"/>
                </a:solidFill>
                <a:latin typeface="Times New Roman"/>
                <a:cs typeface="Times New Roman"/>
              </a:rPr>
              <a:t>Thông</a:t>
            </a:r>
            <a:r>
              <a:rPr dirty="0" sz="1650" spc="-8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 b="1">
                <a:solidFill>
                  <a:srgbClr val="FFFFFF"/>
                </a:solidFill>
                <a:latin typeface="Times New Roman"/>
                <a:cs typeface="Times New Roman"/>
              </a:rPr>
              <a:t>thường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67087" y="4617257"/>
            <a:ext cx="693420" cy="2781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650" b="1">
                <a:solidFill>
                  <a:srgbClr val="FFFFFF"/>
                </a:solidFill>
                <a:latin typeface="Times New Roman"/>
                <a:cs typeface="Times New Roman"/>
              </a:rPr>
              <a:t>Hữu</a:t>
            </a:r>
            <a:r>
              <a:rPr dirty="0" sz="1650" spc="-10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 spc="5" b="1">
                <a:solidFill>
                  <a:srgbClr val="FFFFFF"/>
                </a:solidFill>
                <a:latin typeface="Times New Roman"/>
                <a:cs typeface="Times New Roman"/>
              </a:rPr>
              <a:t>cơ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189771" y="6456662"/>
            <a:ext cx="1311275" cy="22669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00" spc="5">
                <a:latin typeface="Times New Roman"/>
                <a:cs typeface="Times New Roman"/>
              </a:rPr>
              <a:t>Source: FiBL</a:t>
            </a:r>
            <a:r>
              <a:rPr dirty="0" sz="1300" spc="-60">
                <a:latin typeface="Times New Roman"/>
                <a:cs typeface="Times New Roman"/>
              </a:rPr>
              <a:t> </a:t>
            </a:r>
            <a:r>
              <a:rPr dirty="0" sz="1300" spc="10">
                <a:latin typeface="Times New Roman"/>
                <a:cs typeface="Times New Roman"/>
              </a:rPr>
              <a:t>1998</a:t>
            </a:r>
            <a:endParaRPr sz="13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057655"/>
            <a:ext cx="10057130" cy="5659120"/>
          </a:xfrm>
          <a:custGeom>
            <a:avLst/>
            <a:gdLst/>
            <a:ahLst/>
            <a:cxnLst/>
            <a:rect l="l" t="t" r="r" b="b"/>
            <a:pathLst>
              <a:path w="10057130" h="5659120">
                <a:moveTo>
                  <a:pt x="10056875" y="5658612"/>
                </a:moveTo>
                <a:lnTo>
                  <a:pt x="0" y="5658612"/>
                </a:lnTo>
                <a:lnTo>
                  <a:pt x="0" y="0"/>
                </a:lnTo>
                <a:lnTo>
                  <a:pt x="10056875" y="0"/>
                </a:lnTo>
                <a:lnTo>
                  <a:pt x="10056875" y="565861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55339" y="1497537"/>
            <a:ext cx="2660015" cy="6807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300" b="0">
                <a:solidFill>
                  <a:srgbClr val="0F6D4B"/>
                </a:solidFill>
                <a:latin typeface="Times New Roman"/>
                <a:cs typeface="Times New Roman"/>
              </a:rPr>
              <a:t>Hệ </a:t>
            </a:r>
            <a:r>
              <a:rPr dirty="0" sz="4300" spc="-15" b="0">
                <a:solidFill>
                  <a:srgbClr val="0F6D4B"/>
                </a:solidFill>
                <a:latin typeface="Times New Roman"/>
                <a:cs typeface="Times New Roman"/>
              </a:rPr>
              <a:t>sinh</a:t>
            </a:r>
            <a:r>
              <a:rPr dirty="0" sz="4300" spc="-60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4300" spc="-10" b="0">
                <a:solidFill>
                  <a:srgbClr val="0F6D4B"/>
                </a:solidFill>
                <a:latin typeface="Times New Roman"/>
                <a:cs typeface="Times New Roman"/>
              </a:rPr>
              <a:t>thái</a:t>
            </a:r>
            <a:endParaRPr sz="4300">
              <a:latin typeface="Times New Roman"/>
              <a:cs typeface="Times New Roma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53923" y="2726435"/>
            <a:ext cx="9735820" cy="3535679"/>
            <a:chOff x="153923" y="2726435"/>
            <a:chExt cx="9735820" cy="3535679"/>
          </a:xfrm>
        </p:grpSpPr>
        <p:sp>
          <p:nvSpPr>
            <p:cNvPr id="5" name="object 5"/>
            <p:cNvSpPr/>
            <p:nvPr/>
          </p:nvSpPr>
          <p:spPr>
            <a:xfrm>
              <a:off x="164591" y="2732531"/>
              <a:ext cx="3136391" cy="168554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3473195" y="2732531"/>
              <a:ext cx="3136391" cy="168554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6752843" y="2726435"/>
              <a:ext cx="3136392" cy="1685543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153923" y="4570475"/>
              <a:ext cx="3136391" cy="1685543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3459479" y="4565903"/>
              <a:ext cx="3145535" cy="1696212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6742176" y="4564379"/>
              <a:ext cx="3136391" cy="1687068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057655"/>
            <a:ext cx="10057130" cy="5659120"/>
          </a:xfrm>
          <a:custGeom>
            <a:avLst/>
            <a:gdLst/>
            <a:ahLst/>
            <a:cxnLst/>
            <a:rect l="l" t="t" r="r" b="b"/>
            <a:pathLst>
              <a:path w="10057130" h="5659120">
                <a:moveTo>
                  <a:pt x="10056875" y="5658612"/>
                </a:moveTo>
                <a:lnTo>
                  <a:pt x="0" y="5658612"/>
                </a:lnTo>
                <a:lnTo>
                  <a:pt x="0" y="0"/>
                </a:lnTo>
                <a:lnTo>
                  <a:pt x="10056875" y="0"/>
                </a:lnTo>
                <a:lnTo>
                  <a:pt x="10056875" y="565861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467509" y="2782248"/>
            <a:ext cx="1814195" cy="5283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300" b="0">
                <a:solidFill>
                  <a:srgbClr val="0F6D4B"/>
                </a:solidFill>
                <a:latin typeface="Times New Roman"/>
                <a:cs typeface="Times New Roman"/>
              </a:rPr>
              <a:t>Con</a:t>
            </a:r>
            <a:r>
              <a:rPr dirty="0" sz="3300" spc="-75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300" spc="-5" b="0">
                <a:solidFill>
                  <a:srgbClr val="0F6D4B"/>
                </a:solidFill>
                <a:latin typeface="Times New Roman"/>
                <a:cs typeface="Times New Roman"/>
              </a:rPr>
              <a:t>người</a:t>
            </a:r>
            <a:endParaRPr sz="3300">
              <a:latin typeface="Times New Roman"/>
              <a:cs typeface="Times New Roma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1057655"/>
            <a:ext cx="5113020" cy="5659120"/>
            <a:chOff x="0" y="1057655"/>
            <a:chExt cx="5113020" cy="5659120"/>
          </a:xfrm>
        </p:grpSpPr>
        <p:sp>
          <p:nvSpPr>
            <p:cNvPr id="5" name="object 5"/>
            <p:cNvSpPr/>
            <p:nvPr/>
          </p:nvSpPr>
          <p:spPr>
            <a:xfrm>
              <a:off x="0" y="1057655"/>
              <a:ext cx="2478024" cy="321259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2624327" y="1057655"/>
              <a:ext cx="2488691" cy="2299716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4424171"/>
              <a:ext cx="2478024" cy="2292096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2624327" y="3499104"/>
              <a:ext cx="2488691" cy="321716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/>
          <p:cNvSpPr txBox="1"/>
          <p:nvPr/>
        </p:nvSpPr>
        <p:spPr>
          <a:xfrm>
            <a:off x="5467647" y="3489497"/>
            <a:ext cx="3905885" cy="2372360"/>
          </a:xfrm>
          <a:prstGeom prst="rect">
            <a:avLst/>
          </a:prstGeom>
        </p:spPr>
        <p:txBody>
          <a:bodyPr wrap="square" lIns="0" tIns="41275" rIns="0" bIns="0" rtlCol="0" vert="horz">
            <a:spAutoFit/>
          </a:bodyPr>
          <a:lstStyle/>
          <a:p>
            <a:pPr marL="12700" marR="5080">
              <a:lnSpc>
                <a:spcPts val="1789"/>
              </a:lnSpc>
              <a:spcBef>
                <a:spcPts val="325"/>
              </a:spcBef>
            </a:pPr>
            <a:r>
              <a:rPr dirty="0" u="sng" sz="1650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Chúng </a:t>
            </a:r>
            <a:r>
              <a:rPr dirty="0" u="sng" sz="1650" spc="-10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ta </a:t>
            </a:r>
            <a:r>
              <a:rPr dirty="0" u="sng" sz="1650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vừa quản </a:t>
            </a:r>
            <a:r>
              <a:rPr dirty="0" u="sng" sz="1650" spc="-10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ly, </a:t>
            </a:r>
            <a:r>
              <a:rPr dirty="0" u="sng" sz="1650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vừa </a:t>
            </a:r>
            <a:r>
              <a:rPr dirty="0" u="sng" sz="1650" spc="-10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là </a:t>
            </a:r>
            <a:r>
              <a:rPr dirty="0" u="sng" sz="1650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đối tượng hưởng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u="sng" sz="1650" spc="-5">
                <a:solidFill>
                  <a:srgbClr val="0F6D4B"/>
                </a:solidFill>
                <a:uFill>
                  <a:solidFill>
                    <a:srgbClr val="0F6D4B"/>
                  </a:solidFill>
                </a:uFill>
                <a:latin typeface="Times New Roman"/>
                <a:cs typeface="Times New Roman"/>
              </a:rPr>
              <a:t>lợi:</a:t>
            </a:r>
            <a:endParaRPr sz="1650">
              <a:latin typeface="Times New Roman"/>
              <a:cs typeface="Times New Roman"/>
            </a:endParaRPr>
          </a:p>
          <a:p>
            <a:pPr marL="201295" indent="-189230">
              <a:lnSpc>
                <a:spcPct val="100000"/>
              </a:lnSpc>
              <a:spcBef>
                <a:spcPts val="59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Hòa nhập, </a:t>
            </a:r>
            <a:r>
              <a:rPr dirty="0" sz="1650" spc="-5">
                <a:solidFill>
                  <a:srgbClr val="0F6D4B"/>
                </a:solidFill>
                <a:latin typeface="Times New Roman"/>
                <a:cs typeface="Times New Roman"/>
              </a:rPr>
              <a:t>chư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không </a:t>
            </a:r>
            <a:r>
              <a:rPr dirty="0" sz="1650" spc="-5">
                <a:solidFill>
                  <a:srgbClr val="0F6D4B"/>
                </a:solidFill>
                <a:latin typeface="Times New Roman"/>
                <a:cs typeface="Times New Roman"/>
              </a:rPr>
              <a:t>tách</a:t>
            </a:r>
            <a:r>
              <a:rPr dirty="0" sz="1650" spc="-5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650" spc="-5">
                <a:solidFill>
                  <a:srgbClr val="0F6D4B"/>
                </a:solidFill>
                <a:latin typeface="Times New Roman"/>
                <a:cs typeface="Times New Roman"/>
              </a:rPr>
              <a:t>biệt</a:t>
            </a:r>
            <a:endParaRPr sz="1650">
              <a:latin typeface="Times New Roman"/>
              <a:cs typeface="Times New Roman"/>
            </a:endParaRPr>
          </a:p>
          <a:p>
            <a:pPr algn="just" marL="201295" marR="152400" indent="-189230">
              <a:lnSpc>
                <a:spcPct val="91700"/>
              </a:lnSpc>
              <a:spcBef>
                <a:spcPts val="79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Chọn ECO thay vì EGO </a:t>
            </a:r>
            <a:r>
              <a:rPr dirty="0" sz="1300" spc="5">
                <a:solidFill>
                  <a:srgbClr val="0F6D4B"/>
                </a:solidFill>
                <a:latin typeface="Times New Roman"/>
                <a:cs typeface="Times New Roman"/>
              </a:rPr>
              <a:t>(ECO: con người hòa  </a:t>
            </a:r>
            <a:r>
              <a:rPr dirty="0" sz="1300" spc="10">
                <a:solidFill>
                  <a:srgbClr val="0F6D4B"/>
                </a:solidFill>
                <a:latin typeface="Times New Roman"/>
                <a:cs typeface="Times New Roman"/>
              </a:rPr>
              <a:t>nhập cùng </a:t>
            </a:r>
            <a:r>
              <a:rPr dirty="0" sz="1300" spc="5">
                <a:solidFill>
                  <a:srgbClr val="0F6D4B"/>
                </a:solidFill>
                <a:latin typeface="Times New Roman"/>
                <a:cs typeface="Times New Roman"/>
              </a:rPr>
              <a:t>thiên nhiên, tôn trọng hê </a:t>
            </a:r>
            <a:r>
              <a:rPr dirty="0" sz="1300" spc="10">
                <a:solidFill>
                  <a:srgbClr val="0F6D4B"/>
                </a:solidFill>
                <a:latin typeface="Times New Roman"/>
                <a:cs typeface="Times New Roman"/>
              </a:rPr>
              <a:t>sinh </a:t>
            </a:r>
            <a:r>
              <a:rPr dirty="0" sz="1300" spc="5">
                <a:solidFill>
                  <a:srgbClr val="0F6D4B"/>
                </a:solidFill>
                <a:latin typeface="Times New Roman"/>
                <a:cs typeface="Times New Roman"/>
              </a:rPr>
              <a:t>thái; </a:t>
            </a:r>
            <a:r>
              <a:rPr dirty="0" sz="1300">
                <a:solidFill>
                  <a:srgbClr val="0F6D4B"/>
                </a:solidFill>
                <a:latin typeface="Times New Roman"/>
                <a:cs typeface="Times New Roman"/>
              </a:rPr>
              <a:t>EGO:  </a:t>
            </a:r>
            <a:r>
              <a:rPr dirty="0" sz="1300" spc="10">
                <a:solidFill>
                  <a:srgbClr val="0F6D4B"/>
                </a:solidFill>
                <a:latin typeface="Times New Roman"/>
                <a:cs typeface="Times New Roman"/>
              </a:rPr>
              <a:t>con </a:t>
            </a:r>
            <a:r>
              <a:rPr dirty="0" sz="1300" spc="5">
                <a:solidFill>
                  <a:srgbClr val="0F6D4B"/>
                </a:solidFill>
                <a:latin typeface="Times New Roman"/>
                <a:cs typeface="Times New Roman"/>
              </a:rPr>
              <a:t>người là giống loài </a:t>
            </a:r>
            <a:r>
              <a:rPr dirty="0" sz="1300" spc="10">
                <a:solidFill>
                  <a:srgbClr val="0F6D4B"/>
                </a:solidFill>
                <a:latin typeface="Times New Roman"/>
                <a:cs typeface="Times New Roman"/>
              </a:rPr>
              <a:t>thượng </a:t>
            </a:r>
            <a:r>
              <a:rPr dirty="0" sz="1300" spc="5">
                <a:solidFill>
                  <a:srgbClr val="0F6D4B"/>
                </a:solidFill>
                <a:latin typeface="Times New Roman"/>
                <a:cs typeface="Times New Roman"/>
              </a:rPr>
              <a:t>đẳng, tùy </a:t>
            </a:r>
            <a:r>
              <a:rPr dirty="0" sz="1300" spc="10">
                <a:solidFill>
                  <a:srgbClr val="0F6D4B"/>
                </a:solidFill>
                <a:latin typeface="Times New Roman"/>
                <a:cs typeface="Times New Roman"/>
              </a:rPr>
              <a:t>ý </a:t>
            </a:r>
            <a:r>
              <a:rPr dirty="0" sz="1300" spc="5">
                <a:solidFill>
                  <a:srgbClr val="0F6D4B"/>
                </a:solidFill>
                <a:latin typeface="Times New Roman"/>
                <a:cs typeface="Times New Roman"/>
              </a:rPr>
              <a:t>định đoạt  thiên nhiên va sư sống </a:t>
            </a:r>
            <a:r>
              <a:rPr dirty="0" sz="1300" spc="10">
                <a:solidFill>
                  <a:srgbClr val="0F6D4B"/>
                </a:solidFill>
                <a:latin typeface="Times New Roman"/>
                <a:cs typeface="Times New Roman"/>
              </a:rPr>
              <a:t>của </a:t>
            </a:r>
            <a:r>
              <a:rPr dirty="0" sz="1300" spc="5">
                <a:solidFill>
                  <a:srgbClr val="0F6D4B"/>
                </a:solidFill>
                <a:latin typeface="Times New Roman"/>
                <a:cs typeface="Times New Roman"/>
              </a:rPr>
              <a:t>loài</a:t>
            </a:r>
            <a:r>
              <a:rPr dirty="0" sz="1300" spc="-3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300" spc="5">
                <a:solidFill>
                  <a:srgbClr val="0F6D4B"/>
                </a:solidFill>
                <a:latin typeface="Times New Roman"/>
                <a:cs typeface="Times New Roman"/>
              </a:rPr>
              <a:t>khác)</a:t>
            </a:r>
            <a:endParaRPr sz="1300">
              <a:latin typeface="Times New Roman"/>
              <a:cs typeface="Times New Roman"/>
            </a:endParaRPr>
          </a:p>
          <a:p>
            <a:pPr algn="just" marL="201295" indent="-189230">
              <a:lnSpc>
                <a:spcPct val="100000"/>
              </a:lnSpc>
              <a:spcBef>
                <a:spcPts val="62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Tôn trọng </a:t>
            </a:r>
            <a:r>
              <a:rPr dirty="0" sz="1650" spc="-5">
                <a:solidFill>
                  <a:srgbClr val="0F6D4B"/>
                </a:solidFill>
                <a:latin typeface="Times New Roman"/>
                <a:cs typeface="Times New Roman"/>
              </a:rPr>
              <a:t>nguyên tắc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sô 3,</a:t>
            </a:r>
            <a:r>
              <a:rPr dirty="0" sz="1650" spc="-6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nhưng…</a:t>
            </a:r>
            <a:endParaRPr sz="1650">
              <a:latin typeface="Times New Roman"/>
              <a:cs typeface="Times New Roman"/>
            </a:endParaRPr>
          </a:p>
          <a:p>
            <a:pPr algn="just" marL="201295" indent="-189230">
              <a:lnSpc>
                <a:spcPct val="100000"/>
              </a:lnSpc>
              <a:spcBef>
                <a:spcPts val="62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1650" spc="5">
                <a:solidFill>
                  <a:srgbClr val="0F6D4B"/>
                </a:solidFill>
                <a:latin typeface="Times New Roman"/>
                <a:cs typeface="Times New Roman"/>
              </a:rPr>
              <a:t>Hãy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luôn ghi nhơ </a:t>
            </a:r>
            <a:r>
              <a:rPr dirty="0" sz="1650" spc="-5">
                <a:solidFill>
                  <a:srgbClr val="0F6D4B"/>
                </a:solidFill>
                <a:latin typeface="Times New Roman"/>
                <a:cs typeface="Times New Roman"/>
              </a:rPr>
              <a:t>nguyên </a:t>
            </a:r>
            <a:r>
              <a:rPr dirty="0" sz="1650" spc="-10">
                <a:solidFill>
                  <a:srgbClr val="0F6D4B"/>
                </a:solidFill>
                <a:latin typeface="Times New Roman"/>
                <a:cs typeface="Times New Roman"/>
              </a:rPr>
              <a:t>tắc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sô</a:t>
            </a:r>
            <a:r>
              <a:rPr dirty="0" sz="1650" spc="-4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0F6D4B"/>
                </a:solidFill>
                <a:latin typeface="Times New Roman"/>
                <a:cs typeface="Times New Roman"/>
              </a:rPr>
              <a:t>4!</a:t>
            </a:r>
            <a:endParaRPr sz="16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11377" rIns="0" bIns="0" rtlCol="0" vert="horz">
            <a:spAutoFit/>
          </a:bodyPr>
          <a:lstStyle/>
          <a:p>
            <a:pPr marL="194310" marR="5080">
              <a:lnSpc>
                <a:spcPct val="90700"/>
              </a:lnSpc>
              <a:spcBef>
                <a:spcPts val="455"/>
              </a:spcBef>
            </a:pPr>
            <a:r>
              <a:rPr dirty="0" sz="2950" b="0">
                <a:solidFill>
                  <a:srgbClr val="000000"/>
                </a:solidFill>
                <a:latin typeface="Times New Roman"/>
                <a:cs typeface="Times New Roman"/>
              </a:rPr>
              <a:t>“.. </a:t>
            </a:r>
            <a:r>
              <a:rPr dirty="0" sz="2950" spc="15" b="0">
                <a:solidFill>
                  <a:srgbClr val="000000"/>
                </a:solidFill>
                <a:latin typeface="Times New Roman"/>
                <a:cs typeface="Times New Roman"/>
              </a:rPr>
              <a:t>Dựa </a:t>
            </a:r>
            <a:r>
              <a:rPr dirty="0" sz="2950" spc="5" b="0">
                <a:solidFill>
                  <a:srgbClr val="000000"/>
                </a:solidFill>
                <a:latin typeface="Times New Roman"/>
                <a:cs typeface="Times New Roman"/>
              </a:rPr>
              <a:t>trên </a:t>
            </a:r>
            <a:r>
              <a:rPr dirty="0" sz="2950" b="0">
                <a:solidFill>
                  <a:srgbClr val="000000"/>
                </a:solidFill>
                <a:latin typeface="Times New Roman"/>
                <a:cs typeface="Times New Roman"/>
              </a:rPr>
              <a:t>các </a:t>
            </a:r>
            <a:r>
              <a:rPr dirty="0" sz="2950" spc="10" b="0">
                <a:solidFill>
                  <a:srgbClr val="000000"/>
                </a:solidFill>
                <a:latin typeface="Times New Roman"/>
                <a:cs typeface="Times New Roman"/>
              </a:rPr>
              <a:t>quy </a:t>
            </a:r>
            <a:r>
              <a:rPr dirty="0" sz="2950" spc="15" b="0">
                <a:solidFill>
                  <a:srgbClr val="000000"/>
                </a:solidFill>
                <a:latin typeface="Times New Roman"/>
                <a:cs typeface="Times New Roman"/>
              </a:rPr>
              <a:t>trình </a:t>
            </a:r>
            <a:r>
              <a:rPr dirty="0" sz="2950" spc="10" b="0">
                <a:solidFill>
                  <a:srgbClr val="000000"/>
                </a:solidFill>
                <a:latin typeface="Times New Roman"/>
                <a:cs typeface="Times New Roman"/>
              </a:rPr>
              <a:t>sinh học, sư đa </a:t>
            </a:r>
            <a:r>
              <a:rPr dirty="0" sz="2950" spc="15" b="0">
                <a:solidFill>
                  <a:srgbClr val="000000"/>
                </a:solidFill>
                <a:latin typeface="Times New Roman"/>
                <a:cs typeface="Times New Roman"/>
              </a:rPr>
              <a:t>dạng </a:t>
            </a:r>
            <a:r>
              <a:rPr dirty="0" sz="2950" spc="10" b="0">
                <a:solidFill>
                  <a:srgbClr val="000000"/>
                </a:solidFill>
                <a:latin typeface="Times New Roman"/>
                <a:cs typeface="Times New Roman"/>
              </a:rPr>
              <a:t>sinh</a:t>
            </a:r>
            <a:r>
              <a:rPr dirty="0" sz="2950" spc="-204" b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950" spc="10" b="0">
                <a:solidFill>
                  <a:srgbClr val="000000"/>
                </a:solidFill>
                <a:latin typeface="Times New Roman"/>
                <a:cs typeface="Times New Roman"/>
              </a:rPr>
              <a:t>học  </a:t>
            </a:r>
            <a:r>
              <a:rPr dirty="0" sz="2950" b="0">
                <a:solidFill>
                  <a:srgbClr val="000000"/>
                </a:solidFill>
                <a:latin typeface="Times New Roman"/>
                <a:cs typeface="Times New Roman"/>
              </a:rPr>
              <a:t>và </a:t>
            </a:r>
            <a:r>
              <a:rPr dirty="0" sz="2950" spc="10" b="0">
                <a:solidFill>
                  <a:srgbClr val="000000"/>
                </a:solidFill>
                <a:latin typeface="Times New Roman"/>
                <a:cs typeface="Times New Roman"/>
              </a:rPr>
              <a:t>các </a:t>
            </a:r>
            <a:r>
              <a:rPr dirty="0" sz="2950" spc="15" b="0">
                <a:solidFill>
                  <a:srgbClr val="000000"/>
                </a:solidFill>
                <a:latin typeface="Times New Roman"/>
                <a:cs typeface="Times New Roman"/>
              </a:rPr>
              <a:t>chu </a:t>
            </a:r>
            <a:r>
              <a:rPr dirty="0" sz="2950" spc="5" b="0">
                <a:solidFill>
                  <a:srgbClr val="000000"/>
                </a:solidFill>
                <a:latin typeface="Times New Roman"/>
                <a:cs typeface="Times New Roman"/>
              </a:rPr>
              <a:t>trình phù </a:t>
            </a:r>
            <a:r>
              <a:rPr dirty="0" sz="2950" spc="10" b="0">
                <a:solidFill>
                  <a:srgbClr val="000000"/>
                </a:solidFill>
                <a:latin typeface="Times New Roman"/>
                <a:cs typeface="Times New Roman"/>
              </a:rPr>
              <a:t>hợp với </a:t>
            </a:r>
            <a:r>
              <a:rPr dirty="0" sz="2950" spc="5" b="0">
                <a:solidFill>
                  <a:srgbClr val="000000"/>
                </a:solidFill>
                <a:latin typeface="Times New Roman"/>
                <a:cs typeface="Times New Roman"/>
              </a:rPr>
              <a:t>điều kiện của </a:t>
            </a:r>
            <a:r>
              <a:rPr dirty="0" sz="2950" spc="10" b="0">
                <a:solidFill>
                  <a:srgbClr val="000000"/>
                </a:solidFill>
                <a:latin typeface="Times New Roman"/>
                <a:cs typeface="Times New Roman"/>
              </a:rPr>
              <a:t>địa phương  hơn là </a:t>
            </a:r>
            <a:r>
              <a:rPr dirty="0" sz="2950" b="0">
                <a:solidFill>
                  <a:srgbClr val="000000"/>
                </a:solidFill>
                <a:latin typeface="Times New Roman"/>
                <a:cs typeface="Times New Roman"/>
              </a:rPr>
              <a:t>sử </a:t>
            </a:r>
            <a:r>
              <a:rPr dirty="0" sz="2950" spc="10" b="0">
                <a:solidFill>
                  <a:srgbClr val="000000"/>
                </a:solidFill>
                <a:latin typeface="Times New Roman"/>
                <a:cs typeface="Times New Roman"/>
              </a:rPr>
              <a:t>dụng các </a:t>
            </a:r>
            <a:r>
              <a:rPr dirty="0" sz="2950" spc="5" b="0">
                <a:solidFill>
                  <a:srgbClr val="000000"/>
                </a:solidFill>
                <a:latin typeface="Times New Roman"/>
                <a:cs typeface="Times New Roman"/>
              </a:rPr>
              <a:t>đầu vào </a:t>
            </a:r>
            <a:r>
              <a:rPr dirty="0" sz="2950" spc="10" b="0">
                <a:solidFill>
                  <a:srgbClr val="000000"/>
                </a:solidFill>
                <a:latin typeface="Times New Roman"/>
                <a:cs typeface="Times New Roman"/>
              </a:rPr>
              <a:t>mang </a:t>
            </a:r>
            <a:r>
              <a:rPr dirty="0" sz="2950" spc="5" b="0">
                <a:solidFill>
                  <a:srgbClr val="000000"/>
                </a:solidFill>
                <a:latin typeface="Times New Roman"/>
                <a:cs typeface="Times New Roman"/>
              </a:rPr>
              <a:t>lại tác </a:t>
            </a:r>
            <a:r>
              <a:rPr dirty="0" sz="2950" spc="10" b="0">
                <a:solidFill>
                  <a:srgbClr val="000000"/>
                </a:solidFill>
                <a:latin typeface="Times New Roman"/>
                <a:cs typeface="Times New Roman"/>
              </a:rPr>
              <a:t>động</a:t>
            </a:r>
            <a:r>
              <a:rPr dirty="0" sz="2950" spc="-105" b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950" spc="10" b="0">
                <a:solidFill>
                  <a:srgbClr val="000000"/>
                </a:solidFill>
                <a:latin typeface="Times New Roman"/>
                <a:cs typeface="Times New Roman"/>
              </a:rPr>
              <a:t>xấu.”</a:t>
            </a:r>
            <a:endParaRPr sz="29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0598" y="1162246"/>
            <a:ext cx="3449320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Chu </a:t>
            </a: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trình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sinh</a:t>
            </a:r>
            <a:r>
              <a:rPr dirty="0" sz="3600" spc="-145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600" spc="25" b="0">
                <a:solidFill>
                  <a:srgbClr val="0F6D4B"/>
                </a:solidFill>
                <a:latin typeface="Times New Roman"/>
                <a:cs typeface="Times New Roman"/>
              </a:rPr>
              <a:t>học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719087" y="5949170"/>
            <a:ext cx="2896870" cy="20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50" spc="-5" b="1" i="1">
                <a:solidFill>
                  <a:srgbClr val="445469"/>
                </a:solidFill>
                <a:latin typeface="Times New Roman"/>
                <a:cs typeface="Times New Roman"/>
                <a:hlinkClick r:id="rId2"/>
              </a:rPr>
              <a:t>http://push-pull.net/planting_for_prosperity.pdf</a:t>
            </a:r>
            <a:endParaRPr sz="1150">
              <a:latin typeface="Times New Roman"/>
              <a:cs typeface="Times New Roma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380744" y="1751076"/>
            <a:ext cx="7298690" cy="4160520"/>
            <a:chOff x="1380744" y="1751076"/>
            <a:chExt cx="7298690" cy="4160520"/>
          </a:xfrm>
        </p:grpSpPr>
        <p:sp>
          <p:nvSpPr>
            <p:cNvPr id="5" name="object 5"/>
            <p:cNvSpPr/>
            <p:nvPr/>
          </p:nvSpPr>
          <p:spPr>
            <a:xfrm>
              <a:off x="2196083" y="1888236"/>
              <a:ext cx="5490971" cy="402335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380744" y="1834896"/>
              <a:ext cx="7298436" cy="4050791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2659380" y="1751076"/>
              <a:ext cx="1150620" cy="483234"/>
            </a:xfrm>
            <a:custGeom>
              <a:avLst/>
              <a:gdLst/>
              <a:ahLst/>
              <a:cxnLst/>
              <a:rect l="l" t="t" r="r" b="b"/>
              <a:pathLst>
                <a:path w="1150620" h="483235">
                  <a:moveTo>
                    <a:pt x="1150620" y="483108"/>
                  </a:moveTo>
                  <a:lnTo>
                    <a:pt x="0" y="483108"/>
                  </a:lnTo>
                  <a:lnTo>
                    <a:pt x="0" y="0"/>
                  </a:lnTo>
                  <a:lnTo>
                    <a:pt x="1150620" y="0"/>
                  </a:lnTo>
                  <a:lnTo>
                    <a:pt x="1150620" y="48310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2721439" y="1762747"/>
            <a:ext cx="937894" cy="42799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2650" spc="-5" b="1">
                <a:latin typeface="Times New Roman"/>
                <a:cs typeface="Times New Roman"/>
              </a:rPr>
              <a:t>“</a:t>
            </a:r>
            <a:r>
              <a:rPr dirty="0" sz="2650" spc="-5" b="1">
                <a:latin typeface="Times New Roman"/>
                <a:cs typeface="Times New Roman"/>
              </a:rPr>
              <a:t>K</a:t>
            </a:r>
            <a:r>
              <a:rPr dirty="0" sz="2650" spc="-20" b="1">
                <a:latin typeface="Times New Roman"/>
                <a:cs typeface="Times New Roman"/>
              </a:rPr>
              <a:t>é</a:t>
            </a:r>
            <a:r>
              <a:rPr dirty="0" sz="2650" spc="-5" b="1">
                <a:latin typeface="Times New Roman"/>
                <a:cs typeface="Times New Roman"/>
              </a:rPr>
              <a:t>o”</a:t>
            </a:r>
            <a:endParaRPr sz="26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268467" y="1702307"/>
            <a:ext cx="1150620" cy="481965"/>
          </a:xfrm>
          <a:custGeom>
            <a:avLst/>
            <a:gdLst/>
            <a:ahLst/>
            <a:cxnLst/>
            <a:rect l="l" t="t" r="r" b="b"/>
            <a:pathLst>
              <a:path w="1150620" h="481964">
                <a:moveTo>
                  <a:pt x="1150619" y="481584"/>
                </a:moveTo>
                <a:lnTo>
                  <a:pt x="0" y="481584"/>
                </a:lnTo>
                <a:lnTo>
                  <a:pt x="0" y="0"/>
                </a:lnTo>
                <a:lnTo>
                  <a:pt x="1150619" y="0"/>
                </a:lnTo>
                <a:lnTo>
                  <a:pt x="1150619" y="4815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5330503" y="1713961"/>
            <a:ext cx="937894" cy="42799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2650" spc="-5" b="1">
                <a:latin typeface="Times New Roman"/>
                <a:cs typeface="Times New Roman"/>
              </a:rPr>
              <a:t>“</a:t>
            </a:r>
            <a:r>
              <a:rPr dirty="0" sz="2650" spc="-20" b="1">
                <a:latin typeface="Times New Roman"/>
                <a:cs typeface="Times New Roman"/>
              </a:rPr>
              <a:t>Đ</a:t>
            </a:r>
            <a:r>
              <a:rPr dirty="0" sz="2650" spc="-5" b="1">
                <a:latin typeface="Times New Roman"/>
                <a:cs typeface="Times New Roman"/>
              </a:rPr>
              <a:t>ẩy”</a:t>
            </a:r>
            <a:endParaRPr sz="26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757172" y="2129027"/>
            <a:ext cx="2647315" cy="6858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1115" rIns="0" bIns="0" rtlCol="0" vert="horz">
            <a:spAutoFit/>
          </a:bodyPr>
          <a:lstStyle/>
          <a:p>
            <a:pPr marL="74295" marR="98425">
              <a:lnSpc>
                <a:spcPct val="101499"/>
              </a:lnSpc>
              <a:spcBef>
                <a:spcPts val="245"/>
              </a:spcBef>
            </a:pPr>
            <a:r>
              <a:rPr dirty="0" sz="1300" spc="5">
                <a:latin typeface="Times New Roman"/>
                <a:cs typeface="Times New Roman"/>
              </a:rPr>
              <a:t>Hóa chất </a:t>
            </a:r>
            <a:r>
              <a:rPr dirty="0" sz="1300">
                <a:latin typeface="Times New Roman"/>
                <a:cs typeface="Times New Roman"/>
              </a:rPr>
              <a:t>dễ </a:t>
            </a:r>
            <a:r>
              <a:rPr dirty="0" sz="1300" spc="5">
                <a:latin typeface="Times New Roman"/>
                <a:cs typeface="Times New Roman"/>
              </a:rPr>
              <a:t>bay </a:t>
            </a:r>
            <a:r>
              <a:rPr dirty="0" sz="1300">
                <a:latin typeface="Times New Roman"/>
                <a:cs typeface="Times New Roman"/>
              </a:rPr>
              <a:t>hơi </a:t>
            </a:r>
            <a:r>
              <a:rPr dirty="0" sz="1300" spc="10">
                <a:latin typeface="Times New Roman"/>
                <a:cs typeface="Times New Roman"/>
              </a:rPr>
              <a:t>do </a:t>
            </a:r>
            <a:r>
              <a:rPr dirty="0" sz="1300" spc="5">
                <a:latin typeface="Times New Roman"/>
                <a:cs typeface="Times New Roman"/>
              </a:rPr>
              <a:t>các cây </a:t>
            </a:r>
            <a:r>
              <a:rPr dirty="0" sz="1300" spc="10">
                <a:latin typeface="Times New Roman"/>
                <a:cs typeface="Times New Roman"/>
              </a:rPr>
              <a:t>hàng  </a:t>
            </a:r>
            <a:r>
              <a:rPr dirty="0" sz="1300" spc="5">
                <a:latin typeface="Times New Roman"/>
                <a:cs typeface="Times New Roman"/>
              </a:rPr>
              <a:t>rào </a:t>
            </a:r>
            <a:r>
              <a:rPr dirty="0" sz="1300">
                <a:latin typeface="Times New Roman"/>
                <a:cs typeface="Times New Roman"/>
              </a:rPr>
              <a:t>tạo </a:t>
            </a:r>
            <a:r>
              <a:rPr dirty="0" sz="1300" spc="10">
                <a:latin typeface="Times New Roman"/>
                <a:cs typeface="Times New Roman"/>
              </a:rPr>
              <a:t>ra </a:t>
            </a:r>
            <a:r>
              <a:rPr dirty="0" sz="1300" spc="5">
                <a:latin typeface="Times New Roman"/>
                <a:cs typeface="Times New Roman"/>
              </a:rPr>
              <a:t>sẽ thu hút thiên địch của  </a:t>
            </a:r>
            <a:r>
              <a:rPr dirty="0" sz="1300" spc="10">
                <a:latin typeface="Times New Roman"/>
                <a:cs typeface="Times New Roman"/>
              </a:rPr>
              <a:t>sâu </a:t>
            </a:r>
            <a:r>
              <a:rPr dirty="0" sz="1300" spc="5">
                <a:latin typeface="Times New Roman"/>
                <a:cs typeface="Times New Roman"/>
              </a:rPr>
              <a:t>đục</a:t>
            </a:r>
            <a:r>
              <a:rPr dirty="0" sz="1300" spc="-15">
                <a:latin typeface="Times New Roman"/>
                <a:cs typeface="Times New Roman"/>
              </a:rPr>
              <a:t> </a:t>
            </a:r>
            <a:r>
              <a:rPr dirty="0" sz="1300" spc="5">
                <a:latin typeface="Times New Roman"/>
                <a:cs typeface="Times New Roman"/>
              </a:rPr>
              <a:t>thân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774691" y="2129027"/>
            <a:ext cx="2647315" cy="6858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1115" rIns="0" bIns="0" rtlCol="0" vert="horz">
            <a:spAutoFit/>
          </a:bodyPr>
          <a:lstStyle/>
          <a:p>
            <a:pPr marL="74295" marR="69850">
              <a:lnSpc>
                <a:spcPct val="101499"/>
              </a:lnSpc>
              <a:spcBef>
                <a:spcPts val="245"/>
              </a:spcBef>
            </a:pPr>
            <a:r>
              <a:rPr dirty="0" sz="1300" spc="5">
                <a:latin typeface="Times New Roman"/>
                <a:cs typeface="Times New Roman"/>
              </a:rPr>
              <a:t>Hóa chất </a:t>
            </a:r>
            <a:r>
              <a:rPr dirty="0" sz="1300">
                <a:latin typeface="Times New Roman"/>
                <a:cs typeface="Times New Roman"/>
              </a:rPr>
              <a:t>dễ </a:t>
            </a:r>
            <a:r>
              <a:rPr dirty="0" sz="1300" spc="5">
                <a:latin typeface="Times New Roman"/>
                <a:cs typeface="Times New Roman"/>
              </a:rPr>
              <a:t>bay </a:t>
            </a:r>
            <a:r>
              <a:rPr dirty="0" sz="1300">
                <a:latin typeface="Times New Roman"/>
                <a:cs typeface="Times New Roman"/>
              </a:rPr>
              <a:t>hơi </a:t>
            </a:r>
            <a:r>
              <a:rPr dirty="0" sz="1300" spc="10">
                <a:latin typeface="Times New Roman"/>
                <a:cs typeface="Times New Roman"/>
              </a:rPr>
              <a:t>do </a:t>
            </a:r>
            <a:r>
              <a:rPr dirty="0" sz="1300" spc="5">
                <a:latin typeface="Times New Roman"/>
                <a:cs typeface="Times New Roman"/>
              </a:rPr>
              <a:t>các cây </a:t>
            </a:r>
            <a:r>
              <a:rPr dirty="0" sz="1300" spc="10">
                <a:latin typeface="Times New Roman"/>
                <a:cs typeface="Times New Roman"/>
              </a:rPr>
              <a:t>trồng  xen sản </a:t>
            </a:r>
            <a:r>
              <a:rPr dirty="0" sz="1300" spc="5">
                <a:latin typeface="Times New Roman"/>
                <a:cs typeface="Times New Roman"/>
              </a:rPr>
              <a:t>sinh sẽ đuổi sâu đục thân va  thu hút thiên</a:t>
            </a:r>
            <a:r>
              <a:rPr dirty="0" sz="1300">
                <a:latin typeface="Times New Roman"/>
                <a:cs typeface="Times New Roman"/>
              </a:rPr>
              <a:t> </a:t>
            </a:r>
            <a:r>
              <a:rPr dirty="0" sz="1300" spc="5">
                <a:latin typeface="Times New Roman"/>
                <a:cs typeface="Times New Roman"/>
              </a:rPr>
              <a:t>địch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718559" y="3195827"/>
            <a:ext cx="1149350" cy="2794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4290" rIns="0" bIns="0" rtlCol="0" vert="horz">
            <a:spAutoFit/>
          </a:bodyPr>
          <a:lstStyle/>
          <a:p>
            <a:pPr marL="74295">
              <a:lnSpc>
                <a:spcPct val="100000"/>
              </a:lnSpc>
              <a:spcBef>
                <a:spcPts val="270"/>
              </a:spcBef>
            </a:pPr>
            <a:r>
              <a:rPr dirty="0" sz="1300" spc="5">
                <a:latin typeface="Times New Roman"/>
                <a:cs typeface="Times New Roman"/>
              </a:rPr>
              <a:t>Cây cao</a:t>
            </a:r>
            <a:r>
              <a:rPr dirty="0" sz="1300" spc="-25">
                <a:latin typeface="Times New Roman"/>
                <a:cs typeface="Times New Roman"/>
              </a:rPr>
              <a:t> </a:t>
            </a:r>
            <a:r>
              <a:rPr dirty="0" sz="1300" spc="5">
                <a:latin typeface="Times New Roman"/>
                <a:cs typeface="Times New Roman"/>
              </a:rPr>
              <a:t>lương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119115" y="3229355"/>
            <a:ext cx="1149350" cy="2794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3019" rIns="0" bIns="0" rtlCol="0" vert="horz">
            <a:spAutoFit/>
          </a:bodyPr>
          <a:lstStyle/>
          <a:p>
            <a:pPr marL="74295">
              <a:lnSpc>
                <a:spcPct val="100000"/>
              </a:lnSpc>
              <a:spcBef>
                <a:spcPts val="259"/>
              </a:spcBef>
            </a:pPr>
            <a:r>
              <a:rPr dirty="0" sz="1300" spc="5">
                <a:latin typeface="Times New Roman"/>
                <a:cs typeface="Times New Roman"/>
              </a:rPr>
              <a:t>Cây cao</a:t>
            </a:r>
            <a:r>
              <a:rPr dirty="0" sz="1300" spc="-25">
                <a:latin typeface="Times New Roman"/>
                <a:cs typeface="Times New Roman"/>
              </a:rPr>
              <a:t> </a:t>
            </a:r>
            <a:r>
              <a:rPr dirty="0" sz="1300" spc="5">
                <a:latin typeface="Times New Roman"/>
                <a:cs typeface="Times New Roman"/>
              </a:rPr>
              <a:t>lương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527292" y="3279647"/>
            <a:ext cx="1150620" cy="2794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3020" rIns="0" bIns="0" rtlCol="0" vert="horz">
            <a:spAutoFit/>
          </a:bodyPr>
          <a:lstStyle/>
          <a:p>
            <a:pPr marL="74295">
              <a:lnSpc>
                <a:spcPct val="100000"/>
              </a:lnSpc>
              <a:spcBef>
                <a:spcPts val="260"/>
              </a:spcBef>
            </a:pPr>
            <a:r>
              <a:rPr dirty="0" sz="1300" spc="5">
                <a:latin typeface="Times New Roman"/>
                <a:cs typeface="Times New Roman"/>
              </a:rPr>
              <a:t>Cây cao</a:t>
            </a:r>
            <a:r>
              <a:rPr dirty="0" sz="1300" spc="-25">
                <a:latin typeface="Times New Roman"/>
                <a:cs typeface="Times New Roman"/>
              </a:rPr>
              <a:t> </a:t>
            </a:r>
            <a:r>
              <a:rPr dirty="0" sz="1300" spc="5">
                <a:latin typeface="Times New Roman"/>
                <a:cs typeface="Times New Roman"/>
              </a:rPr>
              <a:t>lương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181100" y="4341876"/>
            <a:ext cx="878205" cy="584200"/>
          </a:xfrm>
          <a:custGeom>
            <a:avLst/>
            <a:gdLst/>
            <a:ahLst/>
            <a:cxnLst/>
            <a:rect l="l" t="t" r="r" b="b"/>
            <a:pathLst>
              <a:path w="878205" h="584200">
                <a:moveTo>
                  <a:pt x="877824" y="583692"/>
                </a:moveTo>
                <a:lnTo>
                  <a:pt x="0" y="583692"/>
                </a:lnTo>
                <a:lnTo>
                  <a:pt x="0" y="0"/>
                </a:lnTo>
                <a:lnTo>
                  <a:pt x="877824" y="0"/>
                </a:lnTo>
                <a:lnTo>
                  <a:pt x="877824" y="58369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 txBox="1"/>
          <p:nvPr/>
        </p:nvSpPr>
        <p:spPr>
          <a:xfrm>
            <a:off x="1243116" y="4358166"/>
            <a:ext cx="626110" cy="5295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650" spc="5">
                <a:latin typeface="Times New Roman"/>
                <a:cs typeface="Times New Roman"/>
              </a:rPr>
              <a:t>Cỏ</a:t>
            </a:r>
            <a:r>
              <a:rPr dirty="0" sz="1650" spc="-110">
                <a:latin typeface="Times New Roman"/>
                <a:cs typeface="Times New Roman"/>
              </a:rPr>
              <a:t> </a:t>
            </a:r>
            <a:r>
              <a:rPr dirty="0" sz="1650">
                <a:latin typeface="Times New Roman"/>
                <a:cs typeface="Times New Roman"/>
              </a:rPr>
              <a:t>hòa  thảo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8055864" y="4341876"/>
            <a:ext cx="878205" cy="584200"/>
          </a:xfrm>
          <a:custGeom>
            <a:avLst/>
            <a:gdLst/>
            <a:ahLst/>
            <a:cxnLst/>
            <a:rect l="l" t="t" r="r" b="b"/>
            <a:pathLst>
              <a:path w="878204" h="584200">
                <a:moveTo>
                  <a:pt x="877824" y="583692"/>
                </a:moveTo>
                <a:lnTo>
                  <a:pt x="0" y="583692"/>
                </a:lnTo>
                <a:lnTo>
                  <a:pt x="0" y="0"/>
                </a:lnTo>
                <a:lnTo>
                  <a:pt x="877824" y="0"/>
                </a:lnTo>
                <a:lnTo>
                  <a:pt x="877824" y="58369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 txBox="1"/>
          <p:nvPr/>
        </p:nvSpPr>
        <p:spPr>
          <a:xfrm>
            <a:off x="8117786" y="4358166"/>
            <a:ext cx="626110" cy="5295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650" spc="5">
                <a:latin typeface="Times New Roman"/>
                <a:cs typeface="Times New Roman"/>
              </a:rPr>
              <a:t>Cỏ</a:t>
            </a:r>
            <a:r>
              <a:rPr dirty="0" sz="1650" spc="-110">
                <a:latin typeface="Times New Roman"/>
                <a:cs typeface="Times New Roman"/>
              </a:rPr>
              <a:t> </a:t>
            </a:r>
            <a:r>
              <a:rPr dirty="0" sz="1650">
                <a:latin typeface="Times New Roman"/>
                <a:cs typeface="Times New Roman"/>
              </a:rPr>
              <a:t>hòa  thảo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017264" y="4392167"/>
            <a:ext cx="638810" cy="3810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7465" rIns="0" bIns="0" rtlCol="0" vert="horz">
            <a:spAutoFit/>
          </a:bodyPr>
          <a:lstStyle/>
          <a:p>
            <a:pPr marL="74295" marR="195580">
              <a:lnSpc>
                <a:spcPts val="1190"/>
              </a:lnSpc>
              <a:spcBef>
                <a:spcPts val="295"/>
              </a:spcBef>
            </a:pPr>
            <a:r>
              <a:rPr dirty="0" sz="1000" spc="-5">
                <a:latin typeface="Times New Roman"/>
                <a:cs typeface="Times New Roman"/>
              </a:rPr>
              <a:t>Cây</a:t>
            </a:r>
            <a:r>
              <a:rPr dirty="0" sz="1000" spc="-100">
                <a:latin typeface="Times New Roman"/>
                <a:cs typeface="Times New Roman"/>
              </a:rPr>
              <a:t> </a:t>
            </a:r>
            <a:r>
              <a:rPr dirty="0" sz="1000" spc="-5">
                <a:latin typeface="Times New Roman"/>
                <a:cs typeface="Times New Roman"/>
              </a:rPr>
              <a:t>họ  đậu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268467" y="4277867"/>
            <a:ext cx="830580" cy="2286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3019" rIns="0" bIns="0" rtlCol="0" vert="horz">
            <a:spAutoFit/>
          </a:bodyPr>
          <a:lstStyle/>
          <a:p>
            <a:pPr marL="74295">
              <a:lnSpc>
                <a:spcPct val="100000"/>
              </a:lnSpc>
              <a:spcBef>
                <a:spcPts val="259"/>
              </a:spcBef>
            </a:pPr>
            <a:r>
              <a:rPr dirty="0" sz="1000" spc="-5">
                <a:latin typeface="Times New Roman"/>
                <a:cs typeface="Times New Roman"/>
              </a:rPr>
              <a:t>Cây </a:t>
            </a:r>
            <a:r>
              <a:rPr dirty="0" sz="1000" spc="-10">
                <a:latin typeface="Times New Roman"/>
                <a:cs typeface="Times New Roman"/>
              </a:rPr>
              <a:t>họ</a:t>
            </a:r>
            <a:r>
              <a:rPr dirty="0" sz="1000" spc="-25">
                <a:latin typeface="Times New Roman"/>
                <a:cs typeface="Times New Roman"/>
              </a:rPr>
              <a:t> </a:t>
            </a:r>
            <a:r>
              <a:rPr dirty="0" sz="1000" spc="-5">
                <a:latin typeface="Times New Roman"/>
                <a:cs typeface="Times New Roman"/>
              </a:rPr>
              <a:t>đậu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318004" y="5277611"/>
            <a:ext cx="2647315" cy="60833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1115" rIns="0" bIns="0" rtlCol="0" vert="horz">
            <a:spAutoFit/>
          </a:bodyPr>
          <a:lstStyle/>
          <a:p>
            <a:pPr algn="just" marL="74295" marR="149860">
              <a:lnSpc>
                <a:spcPct val="100400"/>
              </a:lnSpc>
              <a:spcBef>
                <a:spcPts val="245"/>
              </a:spcBef>
            </a:pPr>
            <a:r>
              <a:rPr dirty="0" sz="1150" spc="-5">
                <a:latin typeface="Times New Roman"/>
                <a:cs typeface="Times New Roman"/>
              </a:rPr>
              <a:t>Các </a:t>
            </a:r>
            <a:r>
              <a:rPr dirty="0" sz="1150">
                <a:latin typeface="Times New Roman"/>
                <a:cs typeface="Times New Roman"/>
              </a:rPr>
              <a:t>chất hóa học do rễ cây họ đậu tiết ra  sẽ kiểm soát cỏ ma ky </a:t>
            </a:r>
            <a:r>
              <a:rPr dirty="0" sz="1150" spc="-5">
                <a:latin typeface="Times New Roman"/>
                <a:cs typeface="Times New Roman"/>
              </a:rPr>
              <a:t>sinh </a:t>
            </a:r>
            <a:r>
              <a:rPr dirty="0" sz="1150">
                <a:latin typeface="Times New Roman"/>
                <a:cs typeface="Times New Roman"/>
              </a:rPr>
              <a:t>(cỏ </a:t>
            </a:r>
            <a:r>
              <a:rPr dirty="0" sz="1150" spc="-5">
                <a:latin typeface="Times New Roman"/>
                <a:cs typeface="Times New Roman"/>
              </a:rPr>
              <a:t>Striga) </a:t>
            </a:r>
            <a:r>
              <a:rPr dirty="0" sz="1150" spc="-10">
                <a:latin typeface="Times New Roman"/>
                <a:cs typeface="Times New Roman"/>
              </a:rPr>
              <a:t>va  </a:t>
            </a:r>
            <a:r>
              <a:rPr dirty="0" sz="1150">
                <a:latin typeface="Times New Roman"/>
                <a:cs typeface="Times New Roman"/>
              </a:rPr>
              <a:t>làm suy </a:t>
            </a:r>
            <a:r>
              <a:rPr dirty="0" sz="1150" spc="-10">
                <a:latin typeface="Times New Roman"/>
                <a:cs typeface="Times New Roman"/>
              </a:rPr>
              <a:t>yếu </a:t>
            </a:r>
            <a:r>
              <a:rPr dirty="0" sz="1150">
                <a:latin typeface="Times New Roman"/>
                <a:cs typeface="Times New Roman"/>
              </a:rPr>
              <a:t>hạt </a:t>
            </a:r>
            <a:r>
              <a:rPr dirty="0" sz="1150" spc="-5">
                <a:latin typeface="Times New Roman"/>
                <a:cs typeface="Times New Roman"/>
              </a:rPr>
              <a:t>Striga trong</a:t>
            </a:r>
            <a:r>
              <a:rPr dirty="0" sz="1150" spc="40">
                <a:latin typeface="Times New Roman"/>
                <a:cs typeface="Times New Roman"/>
              </a:rPr>
              <a:t> </a:t>
            </a:r>
            <a:r>
              <a:rPr dirty="0" sz="1150">
                <a:latin typeface="Times New Roman"/>
                <a:cs typeface="Times New Roman"/>
              </a:rPr>
              <a:t>đất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237988" y="5233415"/>
            <a:ext cx="2649220" cy="786765"/>
          </a:xfrm>
          <a:custGeom>
            <a:avLst/>
            <a:gdLst/>
            <a:ahLst/>
            <a:cxnLst/>
            <a:rect l="l" t="t" r="r" b="b"/>
            <a:pathLst>
              <a:path w="2649220" h="786764">
                <a:moveTo>
                  <a:pt x="2648712" y="786383"/>
                </a:moveTo>
                <a:lnTo>
                  <a:pt x="0" y="786383"/>
                </a:lnTo>
                <a:lnTo>
                  <a:pt x="0" y="0"/>
                </a:lnTo>
                <a:lnTo>
                  <a:pt x="2648712" y="0"/>
                </a:lnTo>
                <a:lnTo>
                  <a:pt x="2648712" y="78638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5299973" y="5252743"/>
            <a:ext cx="2425700" cy="7283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299"/>
              </a:lnSpc>
              <a:spcBef>
                <a:spcPts val="95"/>
              </a:spcBef>
            </a:pPr>
            <a:r>
              <a:rPr dirty="0" sz="1150" spc="-5">
                <a:latin typeface="Times New Roman"/>
                <a:cs typeface="Times New Roman"/>
              </a:rPr>
              <a:t>Rễ </a:t>
            </a:r>
            <a:r>
              <a:rPr dirty="0" sz="1150">
                <a:latin typeface="Times New Roman"/>
                <a:cs typeface="Times New Roman"/>
              </a:rPr>
              <a:t>cây họ đậu </a:t>
            </a:r>
            <a:r>
              <a:rPr dirty="0" sz="1150" spc="-5">
                <a:latin typeface="Times New Roman"/>
                <a:cs typeface="Times New Roman"/>
              </a:rPr>
              <a:t>giúp </a:t>
            </a:r>
            <a:r>
              <a:rPr dirty="0" sz="1150">
                <a:latin typeface="Times New Roman"/>
                <a:cs typeface="Times New Roman"/>
              </a:rPr>
              <a:t>cô định ni-tơ khi  </a:t>
            </a:r>
            <a:r>
              <a:rPr dirty="0" sz="1150" spc="-5">
                <a:latin typeface="Times New Roman"/>
                <a:cs typeface="Times New Roman"/>
              </a:rPr>
              <a:t>quyển trong </a:t>
            </a:r>
            <a:r>
              <a:rPr dirty="0" sz="1150">
                <a:latin typeface="Times New Roman"/>
                <a:cs typeface="Times New Roman"/>
              </a:rPr>
              <a:t>đất; năng </a:t>
            </a:r>
            <a:r>
              <a:rPr dirty="0" sz="1150" spc="-5">
                <a:latin typeface="Times New Roman"/>
                <a:cs typeface="Times New Roman"/>
              </a:rPr>
              <a:t>lượng </a:t>
            </a:r>
            <a:r>
              <a:rPr dirty="0" sz="1150">
                <a:latin typeface="Times New Roman"/>
                <a:cs typeface="Times New Roman"/>
              </a:rPr>
              <a:t>sinh khối tư  cành </a:t>
            </a:r>
            <a:r>
              <a:rPr dirty="0" sz="1150" spc="-10">
                <a:latin typeface="Times New Roman"/>
                <a:cs typeface="Times New Roman"/>
              </a:rPr>
              <a:t>va </a:t>
            </a:r>
            <a:r>
              <a:rPr dirty="0" sz="1150">
                <a:latin typeface="Times New Roman"/>
                <a:cs typeface="Times New Roman"/>
              </a:rPr>
              <a:t>rễ cây làm tăng </a:t>
            </a:r>
            <a:r>
              <a:rPr dirty="0" sz="1150" spc="-5">
                <a:latin typeface="Times New Roman"/>
                <a:cs typeface="Times New Roman"/>
              </a:rPr>
              <a:t>vật </a:t>
            </a:r>
            <a:r>
              <a:rPr dirty="0" sz="1150">
                <a:latin typeface="Times New Roman"/>
                <a:cs typeface="Times New Roman"/>
              </a:rPr>
              <a:t>chất </a:t>
            </a:r>
            <a:r>
              <a:rPr dirty="0" sz="1150" spc="-5">
                <a:latin typeface="Times New Roman"/>
                <a:cs typeface="Times New Roman"/>
              </a:rPr>
              <a:t>hữu </a:t>
            </a:r>
            <a:r>
              <a:rPr dirty="0" sz="1150">
                <a:latin typeface="Times New Roman"/>
                <a:cs typeface="Times New Roman"/>
              </a:rPr>
              <a:t>cơ  </a:t>
            </a:r>
            <a:r>
              <a:rPr dirty="0" sz="1150" spc="-5">
                <a:latin typeface="Times New Roman"/>
                <a:cs typeface="Times New Roman"/>
              </a:rPr>
              <a:t>trong </a:t>
            </a:r>
            <a:r>
              <a:rPr dirty="0" sz="1150">
                <a:latin typeface="Times New Roman"/>
                <a:cs typeface="Times New Roman"/>
              </a:rPr>
              <a:t>đất</a:t>
            </a:r>
            <a:endParaRPr sz="11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4804" y="2913308"/>
            <a:ext cx="1867535" cy="1875789"/>
          </a:xfrm>
          <a:prstGeom prst="rect"/>
        </p:spPr>
        <p:txBody>
          <a:bodyPr wrap="square" lIns="0" tIns="53340" rIns="0" bIns="0" rtlCol="0" vert="horz">
            <a:spAutoFit/>
          </a:bodyPr>
          <a:lstStyle/>
          <a:p>
            <a:pPr marL="12700" marR="5080">
              <a:lnSpc>
                <a:spcPct val="89600"/>
              </a:lnSpc>
              <a:spcBef>
                <a:spcPts val="420"/>
              </a:spcBef>
            </a:pPr>
            <a:r>
              <a:rPr dirty="0" sz="2650" spc="-5" b="0">
                <a:solidFill>
                  <a:srgbClr val="0F6D4B"/>
                </a:solidFill>
                <a:latin typeface="Times New Roman"/>
                <a:cs typeface="Times New Roman"/>
              </a:rPr>
              <a:t>Đảm </a:t>
            </a:r>
            <a:r>
              <a:rPr dirty="0" sz="2650" spc="-10" b="0">
                <a:solidFill>
                  <a:srgbClr val="0F6D4B"/>
                </a:solidFill>
                <a:latin typeface="Times New Roman"/>
                <a:cs typeface="Times New Roman"/>
              </a:rPr>
              <a:t>bảo </a:t>
            </a:r>
            <a:r>
              <a:rPr dirty="0" sz="2650" b="0">
                <a:solidFill>
                  <a:srgbClr val="0F6D4B"/>
                </a:solidFill>
                <a:latin typeface="Times New Roman"/>
                <a:cs typeface="Times New Roman"/>
              </a:rPr>
              <a:t>chu  </a:t>
            </a:r>
            <a:r>
              <a:rPr dirty="0" sz="2650" spc="-5" b="0">
                <a:solidFill>
                  <a:srgbClr val="0F6D4B"/>
                </a:solidFill>
                <a:latin typeface="Times New Roman"/>
                <a:cs typeface="Times New Roman"/>
              </a:rPr>
              <a:t>trình </a:t>
            </a:r>
            <a:r>
              <a:rPr dirty="0" sz="2650" spc="-15" b="0">
                <a:solidFill>
                  <a:srgbClr val="0F6D4B"/>
                </a:solidFill>
                <a:latin typeface="Times New Roman"/>
                <a:cs typeface="Times New Roman"/>
              </a:rPr>
              <a:t>sinh</a:t>
            </a:r>
            <a:r>
              <a:rPr dirty="0" sz="2650" spc="-80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2650" spc="-5" b="0">
                <a:solidFill>
                  <a:srgbClr val="0F6D4B"/>
                </a:solidFill>
                <a:latin typeface="Times New Roman"/>
                <a:cs typeface="Times New Roman"/>
              </a:rPr>
              <a:t>học  </a:t>
            </a:r>
            <a:r>
              <a:rPr dirty="0" sz="2650" spc="-10" b="0">
                <a:solidFill>
                  <a:srgbClr val="0F6D4B"/>
                </a:solidFill>
                <a:latin typeface="Times New Roman"/>
                <a:cs typeface="Times New Roman"/>
              </a:rPr>
              <a:t>hơn </a:t>
            </a:r>
            <a:r>
              <a:rPr dirty="0" sz="2650" spc="-20" b="0">
                <a:solidFill>
                  <a:srgbClr val="0F6D4B"/>
                </a:solidFill>
                <a:latin typeface="Times New Roman"/>
                <a:cs typeface="Times New Roman"/>
              </a:rPr>
              <a:t>là </a:t>
            </a:r>
            <a:r>
              <a:rPr dirty="0" sz="2650" spc="-10" b="0">
                <a:solidFill>
                  <a:srgbClr val="0F6D4B"/>
                </a:solidFill>
                <a:latin typeface="Times New Roman"/>
                <a:cs typeface="Times New Roman"/>
              </a:rPr>
              <a:t>tăng  cường </a:t>
            </a:r>
            <a:r>
              <a:rPr dirty="0" sz="2650" b="0">
                <a:solidFill>
                  <a:srgbClr val="0F6D4B"/>
                </a:solidFill>
                <a:latin typeface="Times New Roman"/>
                <a:cs typeface="Times New Roman"/>
              </a:rPr>
              <a:t>đầu  vào</a:t>
            </a:r>
            <a:endParaRPr sz="2650">
              <a:latin typeface="Times New Roman"/>
              <a:cs typeface="Times New Roman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2353055" y="1057655"/>
            <a:ext cx="7705725" cy="5659120"/>
            <a:chOff x="2353055" y="1057655"/>
            <a:chExt cx="7705725" cy="5659120"/>
          </a:xfrm>
        </p:grpSpPr>
        <p:sp>
          <p:nvSpPr>
            <p:cNvPr id="4" name="object 4"/>
            <p:cNvSpPr/>
            <p:nvPr/>
          </p:nvSpPr>
          <p:spPr>
            <a:xfrm>
              <a:off x="2353055" y="1057655"/>
              <a:ext cx="7705344" cy="5657087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2357627" y="1057655"/>
              <a:ext cx="7673339" cy="565861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2353055" y="1057655"/>
              <a:ext cx="7705344" cy="5658612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2357627" y="1057655"/>
              <a:ext cx="7679435" cy="5658612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77226" rIns="0" bIns="0" rtlCol="0" vert="horz">
            <a:spAutoFit/>
          </a:bodyPr>
          <a:lstStyle/>
          <a:p>
            <a:pPr marL="194310" marR="5080">
              <a:lnSpc>
                <a:spcPts val="3560"/>
              </a:lnSpc>
              <a:spcBef>
                <a:spcPts val="550"/>
              </a:spcBef>
            </a:pP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“kết hợp </a:t>
            </a: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giữa tập </a:t>
            </a: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quán, </a:t>
            </a: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sự </a:t>
            </a:r>
            <a:r>
              <a:rPr dirty="0" sz="3300" spc="10" b="0">
                <a:solidFill>
                  <a:srgbClr val="000000"/>
                </a:solidFill>
                <a:latin typeface="Times New Roman"/>
                <a:cs typeface="Times New Roman"/>
              </a:rPr>
              <a:t>đổi </a:t>
            </a: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mới </a:t>
            </a: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và </a:t>
            </a:r>
            <a:r>
              <a:rPr dirty="0" sz="3300" spc="5" b="0">
                <a:solidFill>
                  <a:srgbClr val="000000"/>
                </a:solidFill>
                <a:latin typeface="Times New Roman"/>
                <a:cs typeface="Times New Roman"/>
              </a:rPr>
              <a:t>khoa </a:t>
            </a:r>
            <a:r>
              <a:rPr dirty="0" sz="3300" spc="10" b="0">
                <a:solidFill>
                  <a:srgbClr val="000000"/>
                </a:solidFill>
                <a:latin typeface="Times New Roman"/>
                <a:cs typeface="Times New Roman"/>
              </a:rPr>
              <a:t>học  </a:t>
            </a:r>
            <a:r>
              <a:rPr dirty="0" sz="3300" spc="5" b="0">
                <a:solidFill>
                  <a:srgbClr val="000000"/>
                </a:solidFill>
                <a:latin typeface="Times New Roman"/>
                <a:cs typeface="Times New Roman"/>
              </a:rPr>
              <a:t>nhằm mang </a:t>
            </a: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lai </a:t>
            </a: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lợi </a:t>
            </a: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ích </a:t>
            </a:r>
            <a:r>
              <a:rPr dirty="0" sz="3300" spc="5" b="0">
                <a:solidFill>
                  <a:srgbClr val="000000"/>
                </a:solidFill>
                <a:latin typeface="Times New Roman"/>
                <a:cs typeface="Times New Roman"/>
              </a:rPr>
              <a:t>cho </a:t>
            </a: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môi </a:t>
            </a: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trường</a:t>
            </a:r>
            <a:r>
              <a:rPr dirty="0" sz="3300" spc="-155" b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3300" spc="5" b="0">
                <a:solidFill>
                  <a:srgbClr val="000000"/>
                </a:solidFill>
                <a:latin typeface="Times New Roman"/>
                <a:cs typeface="Times New Roman"/>
              </a:rPr>
              <a:t>chung....”</a:t>
            </a:r>
            <a:endParaRPr sz="33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3264" y="1240034"/>
            <a:ext cx="4222750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-390" b="0">
                <a:solidFill>
                  <a:srgbClr val="0F6D4B"/>
                </a:solidFill>
                <a:latin typeface="Arial"/>
                <a:cs typeface="Arial"/>
              </a:rPr>
              <a:t>Tập </a:t>
            </a:r>
            <a:r>
              <a:rPr dirty="0" sz="3600" spc="-160" b="0">
                <a:solidFill>
                  <a:srgbClr val="0F6D4B"/>
                </a:solidFill>
                <a:latin typeface="Arial"/>
                <a:cs typeface="Arial"/>
              </a:rPr>
              <a:t>quán </a:t>
            </a:r>
            <a:r>
              <a:rPr dirty="0" sz="3600" spc="-80" b="0">
                <a:solidFill>
                  <a:srgbClr val="0F6D4B"/>
                </a:solidFill>
                <a:latin typeface="Arial"/>
                <a:cs typeface="Arial"/>
              </a:rPr>
              <a:t>truyền</a:t>
            </a:r>
            <a:r>
              <a:rPr dirty="0" sz="3600" spc="5" b="0">
                <a:solidFill>
                  <a:srgbClr val="0F6D4B"/>
                </a:solidFill>
                <a:latin typeface="Arial"/>
                <a:cs typeface="Arial"/>
              </a:rPr>
              <a:t> </a:t>
            </a:r>
            <a:r>
              <a:rPr dirty="0" sz="3600" spc="-95" b="0">
                <a:solidFill>
                  <a:srgbClr val="0F6D4B"/>
                </a:solidFill>
                <a:latin typeface="Arial"/>
                <a:cs typeface="Arial"/>
              </a:rPr>
              <a:t>thống</a:t>
            </a:r>
            <a:endParaRPr sz="3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93287" y="2450072"/>
            <a:ext cx="5267960" cy="275971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950" spc="15" b="1">
                <a:solidFill>
                  <a:srgbClr val="001A70"/>
                </a:solidFill>
                <a:latin typeface="Times New Roman"/>
                <a:cs typeface="Times New Roman"/>
              </a:rPr>
              <a:t>Chăn nuôi </a:t>
            </a:r>
            <a:r>
              <a:rPr dirty="0" sz="1950" spc="10" b="1">
                <a:solidFill>
                  <a:srgbClr val="001A70"/>
                </a:solidFill>
                <a:latin typeface="Times New Roman"/>
                <a:cs typeface="Times New Roman"/>
              </a:rPr>
              <a:t>trong </a:t>
            </a:r>
            <a:r>
              <a:rPr dirty="0" sz="1950" spc="15" b="1">
                <a:solidFill>
                  <a:srgbClr val="001A70"/>
                </a:solidFill>
                <a:latin typeface="Times New Roman"/>
                <a:cs typeface="Times New Roman"/>
              </a:rPr>
              <a:t>hê thống </a:t>
            </a:r>
            <a:r>
              <a:rPr dirty="0" sz="1950" spc="10" b="1">
                <a:solidFill>
                  <a:srgbClr val="001A70"/>
                </a:solidFill>
                <a:latin typeface="Times New Roman"/>
                <a:cs typeface="Times New Roman"/>
              </a:rPr>
              <a:t>sản </a:t>
            </a:r>
            <a:r>
              <a:rPr dirty="0" sz="1950" spc="15" b="1">
                <a:solidFill>
                  <a:srgbClr val="001A70"/>
                </a:solidFill>
                <a:latin typeface="Times New Roman"/>
                <a:cs typeface="Times New Roman"/>
              </a:rPr>
              <a:t>xuất </a:t>
            </a:r>
            <a:r>
              <a:rPr dirty="0" sz="1950" spc="10" b="1">
                <a:solidFill>
                  <a:srgbClr val="001A70"/>
                </a:solidFill>
                <a:latin typeface="Times New Roman"/>
                <a:cs typeface="Times New Roman"/>
              </a:rPr>
              <a:t>cây</a:t>
            </a:r>
            <a:r>
              <a:rPr dirty="0" sz="1950" spc="-105" b="1">
                <a:solidFill>
                  <a:srgbClr val="001A70"/>
                </a:solidFill>
                <a:latin typeface="Times New Roman"/>
                <a:cs typeface="Times New Roman"/>
              </a:rPr>
              <a:t> </a:t>
            </a:r>
            <a:r>
              <a:rPr dirty="0" sz="1950" spc="10" b="1">
                <a:solidFill>
                  <a:srgbClr val="001A70"/>
                </a:solidFill>
                <a:latin typeface="Times New Roman"/>
                <a:cs typeface="Times New Roman"/>
              </a:rPr>
              <a:t>trồng:</a:t>
            </a:r>
            <a:endParaRPr sz="19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150">
              <a:latin typeface="Times New Roman"/>
              <a:cs typeface="Times New Roman"/>
            </a:endParaRPr>
          </a:p>
          <a:p>
            <a:pPr marL="390525" indent="-378460">
              <a:lnSpc>
                <a:spcPct val="100000"/>
              </a:lnSpc>
              <a:buFont typeface="Arial"/>
              <a:buChar char="•"/>
              <a:tabLst>
                <a:tab pos="390525" algn="l"/>
                <a:tab pos="391160" algn="l"/>
              </a:tabLst>
            </a:pPr>
            <a:r>
              <a:rPr dirty="0" sz="1950" spc="5">
                <a:solidFill>
                  <a:srgbClr val="001A70"/>
                </a:solidFill>
                <a:latin typeface="Times New Roman"/>
                <a:cs typeface="Times New Roman"/>
              </a:rPr>
              <a:t>Kết </a:t>
            </a:r>
            <a:r>
              <a:rPr dirty="0" sz="1950" spc="15">
                <a:solidFill>
                  <a:srgbClr val="001A70"/>
                </a:solidFill>
                <a:latin typeface="Times New Roman"/>
                <a:cs typeface="Times New Roman"/>
              </a:rPr>
              <a:t>hợp </a:t>
            </a:r>
            <a:r>
              <a:rPr dirty="0" sz="1950" spc="10">
                <a:solidFill>
                  <a:srgbClr val="001A70"/>
                </a:solidFill>
                <a:latin typeface="Times New Roman"/>
                <a:cs typeface="Times New Roman"/>
              </a:rPr>
              <a:t>giữa </a:t>
            </a:r>
            <a:r>
              <a:rPr dirty="0" sz="1950" spc="15">
                <a:solidFill>
                  <a:srgbClr val="001A70"/>
                </a:solidFill>
                <a:latin typeface="Times New Roman"/>
                <a:cs typeface="Times New Roman"/>
              </a:rPr>
              <a:t>“kéo” </a:t>
            </a:r>
            <a:r>
              <a:rPr dirty="0" sz="1950" spc="10">
                <a:solidFill>
                  <a:srgbClr val="001A70"/>
                </a:solidFill>
                <a:latin typeface="Times New Roman"/>
                <a:cs typeface="Times New Roman"/>
              </a:rPr>
              <a:t>va</a:t>
            </a:r>
            <a:r>
              <a:rPr dirty="0" sz="1950" spc="-70">
                <a:solidFill>
                  <a:srgbClr val="001A70"/>
                </a:solidFill>
                <a:latin typeface="Times New Roman"/>
                <a:cs typeface="Times New Roman"/>
              </a:rPr>
              <a:t> </a:t>
            </a:r>
            <a:r>
              <a:rPr dirty="0" sz="1950" spc="10">
                <a:solidFill>
                  <a:srgbClr val="001A70"/>
                </a:solidFill>
                <a:latin typeface="Times New Roman"/>
                <a:cs typeface="Times New Roman"/>
              </a:rPr>
              <a:t>“đẩy”</a:t>
            </a:r>
            <a:endParaRPr sz="1950">
              <a:latin typeface="Times New Roman"/>
              <a:cs typeface="Times New Roman"/>
            </a:endParaRPr>
          </a:p>
          <a:p>
            <a:pPr marL="390525" marR="5080" indent="-378460">
              <a:lnSpc>
                <a:spcPts val="2150"/>
              </a:lnSpc>
              <a:spcBef>
                <a:spcPts val="840"/>
              </a:spcBef>
              <a:buFont typeface="Arial"/>
              <a:buChar char="•"/>
              <a:tabLst>
                <a:tab pos="390525" algn="l"/>
                <a:tab pos="391160" algn="l"/>
              </a:tabLst>
            </a:pPr>
            <a:r>
              <a:rPr dirty="0" sz="1950" spc="5">
                <a:solidFill>
                  <a:srgbClr val="001A70"/>
                </a:solidFill>
                <a:latin typeface="Times New Roman"/>
                <a:cs typeface="Times New Roman"/>
              </a:rPr>
              <a:t>Kết </a:t>
            </a:r>
            <a:r>
              <a:rPr dirty="0" sz="1950" spc="15">
                <a:solidFill>
                  <a:srgbClr val="001A70"/>
                </a:solidFill>
                <a:latin typeface="Times New Roman"/>
                <a:cs typeface="Times New Roman"/>
              </a:rPr>
              <a:t>hợp </a:t>
            </a:r>
            <a:r>
              <a:rPr dirty="0" sz="1950" spc="10">
                <a:solidFill>
                  <a:srgbClr val="001A70"/>
                </a:solidFill>
                <a:latin typeface="Times New Roman"/>
                <a:cs typeface="Times New Roman"/>
              </a:rPr>
              <a:t>giữa </a:t>
            </a:r>
            <a:r>
              <a:rPr dirty="0" sz="1950" spc="15">
                <a:solidFill>
                  <a:srgbClr val="001A70"/>
                </a:solidFill>
                <a:latin typeface="Times New Roman"/>
                <a:cs typeface="Times New Roman"/>
              </a:rPr>
              <a:t>phương </a:t>
            </a:r>
            <a:r>
              <a:rPr dirty="0" sz="1950" spc="10">
                <a:solidFill>
                  <a:srgbClr val="001A70"/>
                </a:solidFill>
                <a:latin typeface="Times New Roman"/>
                <a:cs typeface="Times New Roman"/>
              </a:rPr>
              <a:t>pháp “nuôi </a:t>
            </a:r>
            <a:r>
              <a:rPr dirty="0" sz="1950" spc="15">
                <a:solidFill>
                  <a:srgbClr val="001A70"/>
                </a:solidFill>
                <a:latin typeface="Times New Roman"/>
                <a:cs typeface="Times New Roman"/>
              </a:rPr>
              <a:t>nhốt </a:t>
            </a:r>
            <a:r>
              <a:rPr dirty="0" sz="1950" spc="10">
                <a:solidFill>
                  <a:srgbClr val="001A70"/>
                </a:solidFill>
                <a:latin typeface="Times New Roman"/>
                <a:cs typeface="Times New Roman"/>
              </a:rPr>
              <a:t>ban</a:t>
            </a:r>
            <a:r>
              <a:rPr dirty="0" sz="1950" spc="-90">
                <a:solidFill>
                  <a:srgbClr val="001A70"/>
                </a:solidFill>
                <a:latin typeface="Times New Roman"/>
                <a:cs typeface="Times New Roman"/>
              </a:rPr>
              <a:t> </a:t>
            </a:r>
            <a:r>
              <a:rPr dirty="0" sz="1950" spc="5">
                <a:solidFill>
                  <a:srgbClr val="001A70"/>
                </a:solidFill>
                <a:latin typeface="Times New Roman"/>
                <a:cs typeface="Times New Roman"/>
              </a:rPr>
              <a:t>đêm”  </a:t>
            </a:r>
            <a:r>
              <a:rPr dirty="0" sz="1950" spc="10">
                <a:solidFill>
                  <a:srgbClr val="001A70"/>
                </a:solidFill>
                <a:latin typeface="Times New Roman"/>
                <a:cs typeface="Times New Roman"/>
              </a:rPr>
              <a:t>với chăn</a:t>
            </a:r>
            <a:r>
              <a:rPr dirty="0" sz="1950" spc="-20">
                <a:solidFill>
                  <a:srgbClr val="001A70"/>
                </a:solidFill>
                <a:latin typeface="Times New Roman"/>
                <a:cs typeface="Times New Roman"/>
              </a:rPr>
              <a:t> </a:t>
            </a:r>
            <a:r>
              <a:rPr dirty="0" sz="1950" spc="10">
                <a:solidFill>
                  <a:srgbClr val="001A70"/>
                </a:solidFill>
                <a:latin typeface="Times New Roman"/>
                <a:cs typeface="Times New Roman"/>
              </a:rPr>
              <a:t>tha</a:t>
            </a:r>
            <a:endParaRPr sz="1950">
              <a:latin typeface="Times New Roman"/>
              <a:cs typeface="Times New Roman"/>
            </a:endParaRPr>
          </a:p>
          <a:p>
            <a:pPr marL="390525" indent="-378460">
              <a:lnSpc>
                <a:spcPct val="100000"/>
              </a:lnSpc>
              <a:spcBef>
                <a:spcPts val="585"/>
              </a:spcBef>
              <a:buFont typeface="Arial"/>
              <a:buChar char="•"/>
              <a:tabLst>
                <a:tab pos="390525" algn="l"/>
                <a:tab pos="391160" algn="l"/>
              </a:tabLst>
            </a:pPr>
            <a:r>
              <a:rPr dirty="0" sz="1950" spc="15">
                <a:solidFill>
                  <a:srgbClr val="001A70"/>
                </a:solidFill>
                <a:latin typeface="Times New Roman"/>
                <a:cs typeface="Times New Roman"/>
              </a:rPr>
              <a:t>Đồng cỏ </a:t>
            </a:r>
            <a:r>
              <a:rPr dirty="0" sz="1950" spc="10">
                <a:solidFill>
                  <a:srgbClr val="001A70"/>
                </a:solidFill>
                <a:latin typeface="Times New Roman"/>
                <a:cs typeface="Times New Roman"/>
              </a:rPr>
              <a:t>chung, </a:t>
            </a:r>
            <a:r>
              <a:rPr dirty="0" sz="1950" spc="5">
                <a:solidFill>
                  <a:srgbClr val="001A70"/>
                </a:solidFill>
                <a:latin typeface="Times New Roman"/>
                <a:cs typeface="Times New Roman"/>
              </a:rPr>
              <a:t>tài </a:t>
            </a:r>
            <a:r>
              <a:rPr dirty="0" sz="1950" spc="15">
                <a:solidFill>
                  <a:srgbClr val="001A70"/>
                </a:solidFill>
                <a:latin typeface="Times New Roman"/>
                <a:cs typeface="Times New Roman"/>
              </a:rPr>
              <a:t>nguyên</a:t>
            </a:r>
            <a:r>
              <a:rPr dirty="0" sz="1950" spc="-85">
                <a:solidFill>
                  <a:srgbClr val="001A70"/>
                </a:solidFill>
                <a:latin typeface="Times New Roman"/>
                <a:cs typeface="Times New Roman"/>
              </a:rPr>
              <a:t> </a:t>
            </a:r>
            <a:r>
              <a:rPr dirty="0" sz="1950" spc="15">
                <a:solidFill>
                  <a:srgbClr val="001A70"/>
                </a:solidFill>
                <a:latin typeface="Times New Roman"/>
                <a:cs typeface="Times New Roman"/>
              </a:rPr>
              <a:t>chung</a:t>
            </a:r>
            <a:endParaRPr sz="1950">
              <a:latin typeface="Times New Roman"/>
              <a:cs typeface="Times New Roman"/>
            </a:endParaRPr>
          </a:p>
          <a:p>
            <a:pPr marL="390525" marR="93980" indent="-378460">
              <a:lnSpc>
                <a:spcPts val="2140"/>
              </a:lnSpc>
              <a:spcBef>
                <a:spcPts val="860"/>
              </a:spcBef>
              <a:buFont typeface="Arial"/>
              <a:buChar char="•"/>
              <a:tabLst>
                <a:tab pos="390525" algn="l"/>
                <a:tab pos="391160" algn="l"/>
              </a:tabLst>
            </a:pPr>
            <a:r>
              <a:rPr dirty="0" sz="1950" spc="15">
                <a:solidFill>
                  <a:srgbClr val="001A70"/>
                </a:solidFill>
                <a:latin typeface="Times New Roman"/>
                <a:cs typeface="Times New Roman"/>
              </a:rPr>
              <a:t>Nông dân </a:t>
            </a:r>
            <a:r>
              <a:rPr dirty="0" sz="1950" spc="10">
                <a:solidFill>
                  <a:srgbClr val="001A70"/>
                </a:solidFill>
                <a:latin typeface="Times New Roman"/>
                <a:cs typeface="Times New Roman"/>
              </a:rPr>
              <a:t>trồng </a:t>
            </a:r>
            <a:r>
              <a:rPr dirty="0" sz="1950" spc="5">
                <a:solidFill>
                  <a:srgbClr val="001A70"/>
                </a:solidFill>
                <a:latin typeface="Times New Roman"/>
                <a:cs typeface="Times New Roman"/>
              </a:rPr>
              <a:t>trọt </a:t>
            </a:r>
            <a:r>
              <a:rPr dirty="0" sz="1950" spc="20">
                <a:solidFill>
                  <a:srgbClr val="001A70"/>
                </a:solidFill>
                <a:latin typeface="Times New Roman"/>
                <a:cs typeface="Times New Roman"/>
              </a:rPr>
              <a:t>va </a:t>
            </a:r>
            <a:r>
              <a:rPr dirty="0" sz="1950" spc="15">
                <a:solidFill>
                  <a:srgbClr val="001A70"/>
                </a:solidFill>
                <a:latin typeface="Times New Roman"/>
                <a:cs typeface="Times New Roman"/>
              </a:rPr>
              <a:t>nông </a:t>
            </a:r>
            <a:r>
              <a:rPr dirty="0" sz="1950" spc="10">
                <a:solidFill>
                  <a:srgbClr val="001A70"/>
                </a:solidFill>
                <a:latin typeface="Times New Roman"/>
                <a:cs typeface="Times New Roman"/>
              </a:rPr>
              <a:t>dân chăn </a:t>
            </a:r>
            <a:r>
              <a:rPr dirty="0" sz="1950" spc="15">
                <a:solidFill>
                  <a:srgbClr val="001A70"/>
                </a:solidFill>
                <a:latin typeface="Times New Roman"/>
                <a:cs typeface="Times New Roman"/>
              </a:rPr>
              <a:t>nuôi</a:t>
            </a:r>
            <a:r>
              <a:rPr dirty="0" sz="1950" spc="-180">
                <a:solidFill>
                  <a:srgbClr val="001A70"/>
                </a:solidFill>
                <a:latin typeface="Times New Roman"/>
                <a:cs typeface="Times New Roman"/>
              </a:rPr>
              <a:t> </a:t>
            </a:r>
            <a:r>
              <a:rPr dirty="0" sz="1950" spc="15">
                <a:solidFill>
                  <a:srgbClr val="001A70"/>
                </a:solidFill>
                <a:latin typeface="Times New Roman"/>
                <a:cs typeface="Times New Roman"/>
              </a:rPr>
              <a:t>hợp  </a:t>
            </a:r>
            <a:r>
              <a:rPr dirty="0" sz="1950" spc="5">
                <a:solidFill>
                  <a:srgbClr val="001A70"/>
                </a:solidFill>
                <a:latin typeface="Times New Roman"/>
                <a:cs typeface="Times New Roman"/>
              </a:rPr>
              <a:t>tác </a:t>
            </a:r>
            <a:r>
              <a:rPr dirty="0" sz="1950" spc="15">
                <a:solidFill>
                  <a:srgbClr val="001A70"/>
                </a:solidFill>
                <a:latin typeface="Times New Roman"/>
                <a:cs typeface="Times New Roman"/>
              </a:rPr>
              <a:t>cùng </a:t>
            </a:r>
            <a:r>
              <a:rPr dirty="0" sz="1950" spc="5">
                <a:solidFill>
                  <a:srgbClr val="001A70"/>
                </a:solidFill>
                <a:latin typeface="Times New Roman"/>
                <a:cs typeface="Times New Roman"/>
              </a:rPr>
              <a:t>có</a:t>
            </a:r>
            <a:r>
              <a:rPr dirty="0" sz="1950" spc="-40">
                <a:solidFill>
                  <a:srgbClr val="001A70"/>
                </a:solidFill>
                <a:latin typeface="Times New Roman"/>
                <a:cs typeface="Times New Roman"/>
              </a:rPr>
              <a:t> </a:t>
            </a:r>
            <a:r>
              <a:rPr dirty="0" sz="1950" spc="10">
                <a:solidFill>
                  <a:srgbClr val="001A70"/>
                </a:solidFill>
                <a:latin typeface="Times New Roman"/>
                <a:cs typeface="Times New Roman"/>
              </a:rPr>
              <a:t>lợi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051803" y="2438400"/>
            <a:ext cx="3575304" cy="38160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079491" y="2342388"/>
            <a:ext cx="4629912" cy="34716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3264" y="1438227"/>
            <a:ext cx="1471295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Cải</a:t>
            </a:r>
            <a:r>
              <a:rPr dirty="0" sz="3600" spc="-65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600" b="0">
                <a:solidFill>
                  <a:srgbClr val="0F6D4B"/>
                </a:solidFill>
                <a:latin typeface="Times New Roman"/>
                <a:cs typeface="Times New Roman"/>
              </a:rPr>
              <a:t>tiến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94760" y="2230660"/>
            <a:ext cx="4147820" cy="216217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950" spc="15" b="1">
                <a:solidFill>
                  <a:srgbClr val="3F3F3F"/>
                </a:solidFill>
                <a:latin typeface="Times New Roman"/>
                <a:cs typeface="Times New Roman"/>
              </a:rPr>
              <a:t>Hê </a:t>
            </a:r>
            <a:r>
              <a:rPr dirty="0" sz="1950" spc="10" b="1">
                <a:solidFill>
                  <a:srgbClr val="3F3F3F"/>
                </a:solidFill>
                <a:latin typeface="Times New Roman"/>
                <a:cs typeface="Times New Roman"/>
              </a:rPr>
              <a:t>thống </a:t>
            </a:r>
            <a:r>
              <a:rPr dirty="0" sz="1950" spc="15" b="1">
                <a:solidFill>
                  <a:srgbClr val="3F3F3F"/>
                </a:solidFill>
                <a:latin typeface="Times New Roman"/>
                <a:cs typeface="Times New Roman"/>
              </a:rPr>
              <a:t>thâm canh </a:t>
            </a:r>
            <a:r>
              <a:rPr dirty="0" sz="1950" spc="5" b="1">
                <a:solidFill>
                  <a:srgbClr val="3F3F3F"/>
                </a:solidFill>
                <a:latin typeface="Times New Roman"/>
                <a:cs typeface="Times New Roman"/>
              </a:rPr>
              <a:t>lúa </a:t>
            </a:r>
            <a:r>
              <a:rPr dirty="0" sz="1950" spc="15" b="1">
                <a:solidFill>
                  <a:srgbClr val="3F3F3F"/>
                </a:solidFill>
                <a:latin typeface="Times New Roman"/>
                <a:cs typeface="Times New Roman"/>
              </a:rPr>
              <a:t>cải </a:t>
            </a:r>
            <a:r>
              <a:rPr dirty="0" sz="1950" spc="5" b="1">
                <a:solidFill>
                  <a:srgbClr val="3F3F3F"/>
                </a:solidFill>
                <a:latin typeface="Times New Roman"/>
                <a:cs typeface="Times New Roman"/>
              </a:rPr>
              <a:t>tiến</a:t>
            </a:r>
            <a:r>
              <a:rPr dirty="0" sz="1950" spc="-95" b="1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z="1950" spc="10" b="1">
                <a:solidFill>
                  <a:srgbClr val="3F3F3F"/>
                </a:solidFill>
                <a:latin typeface="Times New Roman"/>
                <a:cs typeface="Times New Roman"/>
              </a:rPr>
              <a:t>(SRI)</a:t>
            </a:r>
            <a:endParaRPr sz="19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850">
              <a:latin typeface="Times New Roman"/>
              <a:cs typeface="Times New Roman"/>
            </a:endParaRPr>
          </a:p>
          <a:p>
            <a:pPr marL="317500" marR="5080" indent="-283845">
              <a:lnSpc>
                <a:spcPts val="2140"/>
              </a:lnSpc>
              <a:buFont typeface="Arial"/>
              <a:buChar char="•"/>
              <a:tabLst>
                <a:tab pos="317500" algn="l"/>
                <a:tab pos="318135" algn="l"/>
              </a:tabLst>
            </a:pPr>
            <a:r>
              <a:rPr dirty="0" sz="1950" spc="5">
                <a:solidFill>
                  <a:srgbClr val="212D75"/>
                </a:solidFill>
                <a:latin typeface="Times New Roman"/>
                <a:cs typeface="Times New Roman"/>
              </a:rPr>
              <a:t>Tại </a:t>
            </a:r>
            <a:r>
              <a:rPr dirty="0" sz="1950" spc="10">
                <a:solidFill>
                  <a:srgbClr val="212D75"/>
                </a:solidFill>
                <a:latin typeface="Times New Roman"/>
                <a:cs typeface="Times New Roman"/>
              </a:rPr>
              <a:t>Madagascar, kỹ thuật SRI </a:t>
            </a:r>
            <a:r>
              <a:rPr dirty="0" sz="1950" spc="5">
                <a:solidFill>
                  <a:srgbClr val="212D75"/>
                </a:solidFill>
                <a:latin typeface="Times New Roman"/>
                <a:cs typeface="Times New Roman"/>
              </a:rPr>
              <a:t>đã</a:t>
            </a:r>
            <a:r>
              <a:rPr dirty="0" sz="1950" spc="-60">
                <a:solidFill>
                  <a:srgbClr val="212D75"/>
                </a:solidFill>
                <a:latin typeface="Times New Roman"/>
                <a:cs typeface="Times New Roman"/>
              </a:rPr>
              <a:t> </a:t>
            </a:r>
            <a:r>
              <a:rPr dirty="0" sz="1950" spc="10">
                <a:solidFill>
                  <a:srgbClr val="212D75"/>
                </a:solidFill>
                <a:latin typeface="Times New Roman"/>
                <a:cs typeface="Times New Roman"/>
              </a:rPr>
              <a:t>giúp  tăng sản lượng </a:t>
            </a:r>
            <a:r>
              <a:rPr dirty="0" sz="1950" spc="15">
                <a:solidFill>
                  <a:srgbClr val="212D75"/>
                </a:solidFill>
                <a:latin typeface="Times New Roman"/>
                <a:cs typeface="Times New Roman"/>
              </a:rPr>
              <a:t>thông </a:t>
            </a:r>
            <a:r>
              <a:rPr dirty="0" sz="1950" spc="10">
                <a:solidFill>
                  <a:srgbClr val="212D75"/>
                </a:solidFill>
                <a:latin typeface="Times New Roman"/>
                <a:cs typeface="Times New Roman"/>
              </a:rPr>
              <a:t>thường </a:t>
            </a:r>
            <a:r>
              <a:rPr dirty="0" sz="1950">
                <a:solidFill>
                  <a:srgbClr val="212D75"/>
                </a:solidFill>
                <a:latin typeface="Times New Roman"/>
                <a:cs typeface="Times New Roman"/>
              </a:rPr>
              <a:t>tư </a:t>
            </a:r>
            <a:r>
              <a:rPr dirty="0" sz="1950" spc="15">
                <a:solidFill>
                  <a:srgbClr val="212D75"/>
                </a:solidFill>
                <a:latin typeface="Times New Roman"/>
                <a:cs typeface="Times New Roman"/>
              </a:rPr>
              <a:t>2-3  </a:t>
            </a:r>
            <a:r>
              <a:rPr dirty="0" sz="1950" spc="10">
                <a:solidFill>
                  <a:srgbClr val="212D75"/>
                </a:solidFill>
                <a:latin typeface="Times New Roman"/>
                <a:cs typeface="Times New Roman"/>
              </a:rPr>
              <a:t>tấn/ha </a:t>
            </a:r>
            <a:r>
              <a:rPr dirty="0" sz="1950" spc="15">
                <a:solidFill>
                  <a:srgbClr val="212D75"/>
                </a:solidFill>
                <a:latin typeface="Times New Roman"/>
                <a:cs typeface="Times New Roman"/>
              </a:rPr>
              <a:t>lên </a:t>
            </a:r>
            <a:r>
              <a:rPr dirty="0" sz="1950" spc="10">
                <a:solidFill>
                  <a:srgbClr val="212D75"/>
                </a:solidFill>
                <a:latin typeface="Times New Roman"/>
                <a:cs typeface="Times New Roman"/>
              </a:rPr>
              <a:t>6,8-10</a:t>
            </a:r>
            <a:r>
              <a:rPr dirty="0" sz="1950" spc="-85">
                <a:solidFill>
                  <a:srgbClr val="212D75"/>
                </a:solidFill>
                <a:latin typeface="Times New Roman"/>
                <a:cs typeface="Times New Roman"/>
              </a:rPr>
              <a:t> </a:t>
            </a:r>
            <a:r>
              <a:rPr dirty="0" sz="1950" spc="10">
                <a:solidFill>
                  <a:srgbClr val="212D75"/>
                </a:solidFill>
                <a:latin typeface="Times New Roman"/>
                <a:cs typeface="Times New Roman"/>
              </a:rPr>
              <a:t>tấn/ha</a:t>
            </a:r>
            <a:endParaRPr sz="1950">
              <a:latin typeface="Times New Roman"/>
              <a:cs typeface="Times New Roman"/>
            </a:endParaRPr>
          </a:p>
          <a:p>
            <a:pPr marL="317500" indent="-284480">
              <a:lnSpc>
                <a:spcPct val="100000"/>
              </a:lnSpc>
              <a:spcBef>
                <a:spcPts val="580"/>
              </a:spcBef>
              <a:buFont typeface="Arial"/>
              <a:buChar char="•"/>
              <a:tabLst>
                <a:tab pos="317500" algn="l"/>
                <a:tab pos="318135" algn="l"/>
              </a:tabLst>
            </a:pPr>
            <a:r>
              <a:rPr dirty="0" sz="1950" spc="15">
                <a:solidFill>
                  <a:srgbClr val="212D75"/>
                </a:solidFill>
                <a:latin typeface="Times New Roman"/>
                <a:cs typeface="Times New Roman"/>
              </a:rPr>
              <a:t>“Mơ rộng khoảng </a:t>
            </a:r>
            <a:r>
              <a:rPr dirty="0" sz="1950" spc="5">
                <a:solidFill>
                  <a:srgbClr val="212D75"/>
                </a:solidFill>
                <a:latin typeface="Times New Roman"/>
                <a:cs typeface="Times New Roman"/>
              </a:rPr>
              <a:t>cách</a:t>
            </a:r>
            <a:r>
              <a:rPr dirty="0" sz="1950" spc="-45">
                <a:solidFill>
                  <a:srgbClr val="212D75"/>
                </a:solidFill>
                <a:latin typeface="Times New Roman"/>
                <a:cs typeface="Times New Roman"/>
              </a:rPr>
              <a:t> </a:t>
            </a:r>
            <a:r>
              <a:rPr dirty="0" sz="1950" spc="10">
                <a:solidFill>
                  <a:srgbClr val="212D75"/>
                </a:solidFill>
                <a:latin typeface="Times New Roman"/>
                <a:cs typeface="Times New Roman"/>
              </a:rPr>
              <a:t>trồng”</a:t>
            </a:r>
            <a:endParaRPr sz="1950">
              <a:latin typeface="Times New Roman"/>
              <a:cs typeface="Times New Roman"/>
            </a:endParaRPr>
          </a:p>
          <a:p>
            <a:pPr marL="317500" indent="-284480">
              <a:lnSpc>
                <a:spcPct val="100000"/>
              </a:lnSpc>
              <a:spcBef>
                <a:spcPts val="625"/>
              </a:spcBef>
              <a:buFont typeface="Arial"/>
              <a:buChar char="•"/>
              <a:tabLst>
                <a:tab pos="317500" algn="l"/>
                <a:tab pos="318135" algn="l"/>
              </a:tabLst>
            </a:pPr>
            <a:r>
              <a:rPr dirty="0" sz="1950" spc="15">
                <a:solidFill>
                  <a:srgbClr val="212D75"/>
                </a:solidFill>
                <a:latin typeface="Times New Roman"/>
                <a:cs typeface="Times New Roman"/>
              </a:rPr>
              <a:t>Phương pháp </a:t>
            </a:r>
            <a:r>
              <a:rPr dirty="0" sz="1950" spc="5">
                <a:solidFill>
                  <a:srgbClr val="212D75"/>
                </a:solidFill>
                <a:latin typeface="Times New Roman"/>
                <a:cs typeface="Times New Roman"/>
              </a:rPr>
              <a:t>tiếp </a:t>
            </a:r>
            <a:r>
              <a:rPr dirty="0" sz="1950" spc="10">
                <a:solidFill>
                  <a:srgbClr val="212D75"/>
                </a:solidFill>
                <a:latin typeface="Times New Roman"/>
                <a:cs typeface="Times New Roman"/>
              </a:rPr>
              <a:t>cận </a:t>
            </a:r>
            <a:r>
              <a:rPr dirty="0" sz="1950" spc="15">
                <a:solidFill>
                  <a:srgbClr val="212D75"/>
                </a:solidFill>
                <a:latin typeface="Times New Roman"/>
                <a:cs typeface="Times New Roman"/>
              </a:rPr>
              <a:t>của</a:t>
            </a:r>
            <a:r>
              <a:rPr dirty="0" sz="1950" spc="-100">
                <a:solidFill>
                  <a:srgbClr val="212D75"/>
                </a:solidFill>
                <a:latin typeface="Times New Roman"/>
                <a:cs typeface="Times New Roman"/>
              </a:rPr>
              <a:t> </a:t>
            </a:r>
            <a:r>
              <a:rPr dirty="0" sz="1950" spc="10">
                <a:solidFill>
                  <a:srgbClr val="212D75"/>
                </a:solidFill>
                <a:latin typeface="Times New Roman"/>
                <a:cs typeface="Times New Roman"/>
              </a:rPr>
              <a:t>“Goethe”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6168" y="5312167"/>
            <a:ext cx="4082415" cy="408305"/>
          </a:xfrm>
          <a:prstGeom prst="rect">
            <a:avLst/>
          </a:prstGeom>
        </p:spPr>
        <p:txBody>
          <a:bodyPr wrap="square" lIns="0" tIns="34925" rIns="0" bIns="0" rtlCol="0" vert="horz">
            <a:spAutoFit/>
          </a:bodyPr>
          <a:lstStyle/>
          <a:p>
            <a:pPr marL="12700" marR="5080">
              <a:lnSpc>
                <a:spcPts val="1430"/>
              </a:lnSpc>
              <a:spcBef>
                <a:spcPts val="275"/>
              </a:spcBef>
            </a:pPr>
            <a:r>
              <a:rPr dirty="0" sz="1300" spc="5">
                <a:solidFill>
                  <a:srgbClr val="212D75"/>
                </a:solidFill>
                <a:latin typeface="Times New Roman"/>
                <a:cs typeface="Times New Roman"/>
              </a:rPr>
              <a:t>Nguồn: Nicolas Parrott, Cardiff </a:t>
            </a:r>
            <a:r>
              <a:rPr dirty="0" sz="1300">
                <a:solidFill>
                  <a:srgbClr val="212D75"/>
                </a:solidFill>
                <a:latin typeface="Times New Roman"/>
                <a:cs typeface="Times New Roman"/>
              </a:rPr>
              <a:t>University, </a:t>
            </a:r>
            <a:r>
              <a:rPr dirty="0" sz="1300" spc="5">
                <a:solidFill>
                  <a:srgbClr val="212D75"/>
                </a:solidFill>
                <a:latin typeface="Times New Roman"/>
                <a:cs typeface="Times New Roman"/>
              </a:rPr>
              <a:t>'The Real Green  Revolution‘</a:t>
            </a:r>
            <a:endParaRPr sz="13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84476" y="1057655"/>
            <a:ext cx="7774305" cy="5659120"/>
            <a:chOff x="2284476" y="1057655"/>
            <a:chExt cx="7774305" cy="5659120"/>
          </a:xfrm>
        </p:grpSpPr>
        <p:sp>
          <p:nvSpPr>
            <p:cNvPr id="3" name="object 3"/>
            <p:cNvSpPr/>
            <p:nvPr/>
          </p:nvSpPr>
          <p:spPr>
            <a:xfrm>
              <a:off x="2290572" y="1057655"/>
              <a:ext cx="7767828" cy="565861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2284476" y="1057655"/>
              <a:ext cx="4562856" cy="565861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5676900" y="1057655"/>
              <a:ext cx="4381500" cy="5658612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/>
          <p:nvPr/>
        </p:nvSpPr>
        <p:spPr>
          <a:xfrm>
            <a:off x="424618" y="3896314"/>
            <a:ext cx="949325" cy="37846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300" spc="5">
                <a:solidFill>
                  <a:srgbClr val="0F6D4B"/>
                </a:solidFill>
                <a:latin typeface="Times New Roman"/>
                <a:cs typeface="Times New Roman"/>
              </a:rPr>
              <a:t>Cải</a:t>
            </a:r>
            <a:r>
              <a:rPr dirty="0" sz="2300" spc="-9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2300" spc="10">
                <a:solidFill>
                  <a:srgbClr val="0F6D4B"/>
                </a:solidFill>
                <a:latin typeface="Times New Roman"/>
                <a:cs typeface="Times New Roman"/>
              </a:rPr>
              <a:t>tiến</a:t>
            </a:r>
            <a:endParaRPr sz="23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21992" y="1057655"/>
            <a:ext cx="7836534" cy="5640705"/>
            <a:chOff x="2221992" y="1057655"/>
            <a:chExt cx="7836534" cy="5640705"/>
          </a:xfrm>
        </p:grpSpPr>
        <p:sp>
          <p:nvSpPr>
            <p:cNvPr id="3" name="object 3"/>
            <p:cNvSpPr/>
            <p:nvPr/>
          </p:nvSpPr>
          <p:spPr>
            <a:xfrm>
              <a:off x="2221992" y="1057655"/>
              <a:ext cx="7836408" cy="564032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5291327" y="3238500"/>
              <a:ext cx="1324610" cy="1882139"/>
            </a:xfrm>
            <a:custGeom>
              <a:avLst/>
              <a:gdLst/>
              <a:ahLst/>
              <a:cxnLst/>
              <a:rect l="l" t="t" r="r" b="b"/>
              <a:pathLst>
                <a:path w="1324609" h="1882139">
                  <a:moveTo>
                    <a:pt x="147827" y="760476"/>
                  </a:moveTo>
                  <a:lnTo>
                    <a:pt x="167639" y="716280"/>
                  </a:lnTo>
                  <a:lnTo>
                    <a:pt x="188975" y="675132"/>
                  </a:lnTo>
                  <a:lnTo>
                    <a:pt x="210311" y="632460"/>
                  </a:lnTo>
                  <a:lnTo>
                    <a:pt x="233171" y="592835"/>
                  </a:lnTo>
                  <a:lnTo>
                    <a:pt x="256031" y="553211"/>
                  </a:lnTo>
                  <a:lnTo>
                    <a:pt x="280415" y="515111"/>
                  </a:lnTo>
                  <a:lnTo>
                    <a:pt x="304799" y="477011"/>
                  </a:lnTo>
                  <a:lnTo>
                    <a:pt x="330707" y="440435"/>
                  </a:lnTo>
                  <a:lnTo>
                    <a:pt x="356615" y="405383"/>
                  </a:lnTo>
                  <a:lnTo>
                    <a:pt x="382523" y="371855"/>
                  </a:lnTo>
                  <a:lnTo>
                    <a:pt x="409955" y="339852"/>
                  </a:lnTo>
                  <a:lnTo>
                    <a:pt x="437387" y="307847"/>
                  </a:lnTo>
                  <a:lnTo>
                    <a:pt x="464819" y="277367"/>
                  </a:lnTo>
                  <a:lnTo>
                    <a:pt x="492251" y="248411"/>
                  </a:lnTo>
                  <a:lnTo>
                    <a:pt x="521207" y="222503"/>
                  </a:lnTo>
                  <a:lnTo>
                    <a:pt x="550163" y="195072"/>
                  </a:lnTo>
                  <a:lnTo>
                    <a:pt x="606551" y="147828"/>
                  </a:lnTo>
                  <a:lnTo>
                    <a:pt x="664463" y="106679"/>
                  </a:lnTo>
                  <a:lnTo>
                    <a:pt x="723899" y="71628"/>
                  </a:lnTo>
                  <a:lnTo>
                    <a:pt x="781811" y="42671"/>
                  </a:lnTo>
                  <a:lnTo>
                    <a:pt x="867155" y="12191"/>
                  </a:lnTo>
                  <a:lnTo>
                    <a:pt x="922019" y="1523"/>
                  </a:lnTo>
                  <a:lnTo>
                    <a:pt x="949451" y="0"/>
                  </a:lnTo>
                  <a:lnTo>
                    <a:pt x="1002791" y="0"/>
                  </a:lnTo>
                  <a:lnTo>
                    <a:pt x="1053083" y="9143"/>
                  </a:lnTo>
                  <a:lnTo>
                    <a:pt x="1101852" y="25907"/>
                  </a:lnTo>
                  <a:lnTo>
                    <a:pt x="1146047" y="50291"/>
                  </a:lnTo>
                  <a:lnTo>
                    <a:pt x="1185671" y="82295"/>
                  </a:lnTo>
                  <a:lnTo>
                    <a:pt x="1219199" y="120395"/>
                  </a:lnTo>
                  <a:lnTo>
                    <a:pt x="1249680" y="166115"/>
                  </a:lnTo>
                  <a:lnTo>
                    <a:pt x="1274063" y="216408"/>
                  </a:lnTo>
                  <a:lnTo>
                    <a:pt x="1293875" y="271272"/>
                  </a:lnTo>
                  <a:lnTo>
                    <a:pt x="1309115" y="332231"/>
                  </a:lnTo>
                  <a:lnTo>
                    <a:pt x="1313688" y="365759"/>
                  </a:lnTo>
                  <a:lnTo>
                    <a:pt x="1318259" y="397763"/>
                  </a:lnTo>
                  <a:lnTo>
                    <a:pt x="1321308" y="432816"/>
                  </a:lnTo>
                  <a:lnTo>
                    <a:pt x="1322831" y="467867"/>
                  </a:lnTo>
                  <a:lnTo>
                    <a:pt x="1324355" y="504444"/>
                  </a:lnTo>
                  <a:lnTo>
                    <a:pt x="1322831" y="541019"/>
                  </a:lnTo>
                  <a:lnTo>
                    <a:pt x="1321308" y="579119"/>
                  </a:lnTo>
                  <a:lnTo>
                    <a:pt x="1318259" y="617219"/>
                  </a:lnTo>
                  <a:lnTo>
                    <a:pt x="1313688" y="656844"/>
                  </a:lnTo>
                  <a:lnTo>
                    <a:pt x="1307592" y="696468"/>
                  </a:lnTo>
                  <a:lnTo>
                    <a:pt x="1299971" y="737616"/>
                  </a:lnTo>
                  <a:lnTo>
                    <a:pt x="1292352" y="778763"/>
                  </a:lnTo>
                  <a:lnTo>
                    <a:pt x="1281683" y="819912"/>
                  </a:lnTo>
                  <a:lnTo>
                    <a:pt x="1271015" y="862584"/>
                  </a:lnTo>
                  <a:lnTo>
                    <a:pt x="1258823" y="905256"/>
                  </a:lnTo>
                  <a:lnTo>
                    <a:pt x="1245108" y="947928"/>
                  </a:lnTo>
                  <a:lnTo>
                    <a:pt x="1229867" y="990600"/>
                  </a:lnTo>
                  <a:lnTo>
                    <a:pt x="1213103" y="1034795"/>
                  </a:lnTo>
                  <a:lnTo>
                    <a:pt x="1196339" y="1077468"/>
                  </a:lnTo>
                  <a:lnTo>
                    <a:pt x="1176527" y="1121664"/>
                  </a:lnTo>
                  <a:lnTo>
                    <a:pt x="1156715" y="1165860"/>
                  </a:lnTo>
                  <a:lnTo>
                    <a:pt x="1135380" y="1207008"/>
                  </a:lnTo>
                  <a:lnTo>
                    <a:pt x="1114043" y="1249680"/>
                  </a:lnTo>
                  <a:lnTo>
                    <a:pt x="1091183" y="1289304"/>
                  </a:lnTo>
                  <a:lnTo>
                    <a:pt x="1066799" y="1328927"/>
                  </a:lnTo>
                  <a:lnTo>
                    <a:pt x="1043939" y="1367027"/>
                  </a:lnTo>
                  <a:lnTo>
                    <a:pt x="1018031" y="1405128"/>
                  </a:lnTo>
                  <a:lnTo>
                    <a:pt x="993647" y="1441704"/>
                  </a:lnTo>
                  <a:lnTo>
                    <a:pt x="967739" y="1476756"/>
                  </a:lnTo>
                  <a:lnTo>
                    <a:pt x="941831" y="1510283"/>
                  </a:lnTo>
                  <a:lnTo>
                    <a:pt x="914399" y="1542288"/>
                  </a:lnTo>
                  <a:lnTo>
                    <a:pt x="886967" y="1574292"/>
                  </a:lnTo>
                  <a:lnTo>
                    <a:pt x="859535" y="1604772"/>
                  </a:lnTo>
                  <a:lnTo>
                    <a:pt x="832103" y="1632203"/>
                  </a:lnTo>
                  <a:lnTo>
                    <a:pt x="803147" y="1659636"/>
                  </a:lnTo>
                  <a:lnTo>
                    <a:pt x="774191" y="1685544"/>
                  </a:lnTo>
                  <a:lnTo>
                    <a:pt x="745235" y="1711452"/>
                  </a:lnTo>
                  <a:lnTo>
                    <a:pt x="687323" y="1755648"/>
                  </a:lnTo>
                  <a:lnTo>
                    <a:pt x="629411" y="1793748"/>
                  </a:lnTo>
                  <a:lnTo>
                    <a:pt x="571499" y="1825752"/>
                  </a:lnTo>
                  <a:lnTo>
                    <a:pt x="513587" y="1851660"/>
                  </a:lnTo>
                  <a:lnTo>
                    <a:pt x="457199" y="1868424"/>
                  </a:lnTo>
                  <a:lnTo>
                    <a:pt x="402335" y="1880615"/>
                  </a:lnTo>
                  <a:lnTo>
                    <a:pt x="374903" y="1882139"/>
                  </a:lnTo>
                  <a:lnTo>
                    <a:pt x="321563" y="1882139"/>
                  </a:lnTo>
                  <a:lnTo>
                    <a:pt x="269747" y="1872995"/>
                  </a:lnTo>
                  <a:lnTo>
                    <a:pt x="222503" y="1856232"/>
                  </a:lnTo>
                  <a:lnTo>
                    <a:pt x="178307" y="1831848"/>
                  </a:lnTo>
                  <a:lnTo>
                    <a:pt x="138683" y="1799844"/>
                  </a:lnTo>
                  <a:lnTo>
                    <a:pt x="103631" y="1761744"/>
                  </a:lnTo>
                  <a:lnTo>
                    <a:pt x="74675" y="1716024"/>
                  </a:lnTo>
                  <a:lnTo>
                    <a:pt x="50291" y="1665732"/>
                  </a:lnTo>
                  <a:lnTo>
                    <a:pt x="30479" y="1610868"/>
                  </a:lnTo>
                  <a:lnTo>
                    <a:pt x="22859" y="1580388"/>
                  </a:lnTo>
                  <a:lnTo>
                    <a:pt x="15239" y="1549908"/>
                  </a:lnTo>
                  <a:lnTo>
                    <a:pt x="9143" y="1516380"/>
                  </a:lnTo>
                  <a:lnTo>
                    <a:pt x="6095" y="1484376"/>
                  </a:lnTo>
                  <a:lnTo>
                    <a:pt x="3047" y="1449323"/>
                  </a:lnTo>
                  <a:lnTo>
                    <a:pt x="0" y="1414272"/>
                  </a:lnTo>
                  <a:lnTo>
                    <a:pt x="0" y="1377695"/>
                  </a:lnTo>
                  <a:lnTo>
                    <a:pt x="1523" y="1341120"/>
                  </a:lnTo>
                  <a:lnTo>
                    <a:pt x="3047" y="1303020"/>
                  </a:lnTo>
                  <a:lnTo>
                    <a:pt x="6095" y="1264920"/>
                  </a:lnTo>
                  <a:lnTo>
                    <a:pt x="10667" y="1225295"/>
                  </a:lnTo>
                  <a:lnTo>
                    <a:pt x="16763" y="1185672"/>
                  </a:lnTo>
                  <a:lnTo>
                    <a:pt x="24383" y="1144524"/>
                  </a:lnTo>
                  <a:lnTo>
                    <a:pt x="32003" y="1103376"/>
                  </a:lnTo>
                  <a:lnTo>
                    <a:pt x="42671" y="1062227"/>
                  </a:lnTo>
                  <a:lnTo>
                    <a:pt x="53339" y="1019556"/>
                  </a:lnTo>
                  <a:lnTo>
                    <a:pt x="65531" y="976883"/>
                  </a:lnTo>
                  <a:lnTo>
                    <a:pt x="79247" y="934212"/>
                  </a:lnTo>
                  <a:lnTo>
                    <a:pt x="94487" y="891539"/>
                  </a:lnTo>
                  <a:lnTo>
                    <a:pt x="111251" y="847344"/>
                  </a:lnTo>
                  <a:lnTo>
                    <a:pt x="128015" y="804671"/>
                  </a:lnTo>
                  <a:lnTo>
                    <a:pt x="147827" y="760476"/>
                  </a:lnTo>
                  <a:close/>
                </a:path>
              </a:pathLst>
            </a:custGeom>
            <a:ln w="47244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/>
          <p:nvPr/>
        </p:nvSpPr>
        <p:spPr>
          <a:xfrm>
            <a:off x="2966645" y="3881067"/>
            <a:ext cx="801370" cy="571500"/>
          </a:xfrm>
          <a:prstGeom prst="rect">
            <a:avLst/>
          </a:prstGeom>
        </p:spPr>
        <p:txBody>
          <a:bodyPr wrap="square" lIns="0" tIns="27305" rIns="0" bIns="0" rtlCol="0" vert="horz">
            <a:spAutoFit/>
          </a:bodyPr>
          <a:lstStyle/>
          <a:p>
            <a:pPr marL="12700" marR="5080">
              <a:lnSpc>
                <a:spcPts val="2120"/>
              </a:lnSpc>
              <a:spcBef>
                <a:spcPts val="215"/>
              </a:spcBef>
            </a:pPr>
            <a:r>
              <a:rPr dirty="0" sz="1800" b="1">
                <a:solidFill>
                  <a:srgbClr val="FFFFFF"/>
                </a:solidFill>
                <a:latin typeface="Trebuchet MS"/>
                <a:cs typeface="Trebuchet MS"/>
              </a:rPr>
              <a:t>Thông  </a:t>
            </a:r>
            <a:r>
              <a:rPr dirty="0" sz="1800" spc="5" b="1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dirty="0" sz="1800" spc="5" b="1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dirty="0" sz="1800" spc="5" b="1">
                <a:solidFill>
                  <a:srgbClr val="FFFFFF"/>
                </a:solidFill>
                <a:latin typeface="Carlito"/>
                <a:cs typeface="Carlito"/>
              </a:rPr>
              <a:t>ườ</a:t>
            </a:r>
            <a:r>
              <a:rPr dirty="0" sz="1800" b="1">
                <a:solidFill>
                  <a:srgbClr val="FFFFFF"/>
                </a:solidFill>
                <a:latin typeface="Trebuchet MS"/>
                <a:cs typeface="Trebuchet MS"/>
              </a:rPr>
              <a:t>n</a:t>
            </a:r>
            <a:r>
              <a:rPr dirty="0" sz="1800" spc="5" b="1">
                <a:solidFill>
                  <a:srgbClr val="FFFFFF"/>
                </a:solidFill>
                <a:latin typeface="Trebuchet MS"/>
                <a:cs typeface="Trebuchet MS"/>
              </a:rPr>
              <a:t>g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743200" y="3142488"/>
            <a:ext cx="1324610" cy="1882139"/>
          </a:xfrm>
          <a:custGeom>
            <a:avLst/>
            <a:gdLst/>
            <a:ahLst/>
            <a:cxnLst/>
            <a:rect l="l" t="t" r="r" b="b"/>
            <a:pathLst>
              <a:path w="1324610" h="1882139">
                <a:moveTo>
                  <a:pt x="147827" y="760476"/>
                </a:moveTo>
                <a:lnTo>
                  <a:pt x="167639" y="717804"/>
                </a:lnTo>
                <a:lnTo>
                  <a:pt x="188975" y="675132"/>
                </a:lnTo>
                <a:lnTo>
                  <a:pt x="210311" y="633983"/>
                </a:lnTo>
                <a:lnTo>
                  <a:pt x="233171" y="592835"/>
                </a:lnTo>
                <a:lnTo>
                  <a:pt x="256031" y="553211"/>
                </a:lnTo>
                <a:lnTo>
                  <a:pt x="280415" y="515111"/>
                </a:lnTo>
                <a:lnTo>
                  <a:pt x="304799" y="477011"/>
                </a:lnTo>
                <a:lnTo>
                  <a:pt x="330707" y="441959"/>
                </a:lnTo>
                <a:lnTo>
                  <a:pt x="356615" y="406908"/>
                </a:lnTo>
                <a:lnTo>
                  <a:pt x="382523" y="371855"/>
                </a:lnTo>
                <a:lnTo>
                  <a:pt x="409955" y="339852"/>
                </a:lnTo>
                <a:lnTo>
                  <a:pt x="437387" y="307847"/>
                </a:lnTo>
                <a:lnTo>
                  <a:pt x="464819" y="278891"/>
                </a:lnTo>
                <a:lnTo>
                  <a:pt x="492251" y="249935"/>
                </a:lnTo>
                <a:lnTo>
                  <a:pt x="521207" y="222503"/>
                </a:lnTo>
                <a:lnTo>
                  <a:pt x="550163" y="196595"/>
                </a:lnTo>
                <a:lnTo>
                  <a:pt x="606551" y="147828"/>
                </a:lnTo>
                <a:lnTo>
                  <a:pt x="664463" y="106679"/>
                </a:lnTo>
                <a:lnTo>
                  <a:pt x="723899" y="71628"/>
                </a:lnTo>
                <a:lnTo>
                  <a:pt x="781811" y="42671"/>
                </a:lnTo>
                <a:lnTo>
                  <a:pt x="867155" y="13715"/>
                </a:lnTo>
                <a:lnTo>
                  <a:pt x="922019" y="3047"/>
                </a:lnTo>
                <a:lnTo>
                  <a:pt x="949451" y="0"/>
                </a:lnTo>
                <a:lnTo>
                  <a:pt x="1002791" y="0"/>
                </a:lnTo>
                <a:lnTo>
                  <a:pt x="1053083" y="9143"/>
                </a:lnTo>
                <a:lnTo>
                  <a:pt x="1101852" y="25907"/>
                </a:lnTo>
                <a:lnTo>
                  <a:pt x="1146047" y="50291"/>
                </a:lnTo>
                <a:lnTo>
                  <a:pt x="1185671" y="82295"/>
                </a:lnTo>
                <a:lnTo>
                  <a:pt x="1219199" y="120395"/>
                </a:lnTo>
                <a:lnTo>
                  <a:pt x="1249680" y="166115"/>
                </a:lnTo>
                <a:lnTo>
                  <a:pt x="1274063" y="216408"/>
                </a:lnTo>
                <a:lnTo>
                  <a:pt x="1293875" y="272795"/>
                </a:lnTo>
                <a:lnTo>
                  <a:pt x="1309115" y="333756"/>
                </a:lnTo>
                <a:lnTo>
                  <a:pt x="1318259" y="397763"/>
                </a:lnTo>
                <a:lnTo>
                  <a:pt x="1322831" y="467867"/>
                </a:lnTo>
                <a:lnTo>
                  <a:pt x="1324355" y="504444"/>
                </a:lnTo>
                <a:lnTo>
                  <a:pt x="1322831" y="541019"/>
                </a:lnTo>
                <a:lnTo>
                  <a:pt x="1321308" y="579119"/>
                </a:lnTo>
                <a:lnTo>
                  <a:pt x="1318259" y="617219"/>
                </a:lnTo>
                <a:lnTo>
                  <a:pt x="1313688" y="656844"/>
                </a:lnTo>
                <a:lnTo>
                  <a:pt x="1307592" y="696468"/>
                </a:lnTo>
                <a:lnTo>
                  <a:pt x="1299971" y="737616"/>
                </a:lnTo>
                <a:lnTo>
                  <a:pt x="1292352" y="778763"/>
                </a:lnTo>
                <a:lnTo>
                  <a:pt x="1281683" y="821435"/>
                </a:lnTo>
                <a:lnTo>
                  <a:pt x="1271015" y="862584"/>
                </a:lnTo>
                <a:lnTo>
                  <a:pt x="1258823" y="905256"/>
                </a:lnTo>
                <a:lnTo>
                  <a:pt x="1245108" y="947928"/>
                </a:lnTo>
                <a:lnTo>
                  <a:pt x="1229867" y="992124"/>
                </a:lnTo>
                <a:lnTo>
                  <a:pt x="1213103" y="1034795"/>
                </a:lnTo>
                <a:lnTo>
                  <a:pt x="1196339" y="1078992"/>
                </a:lnTo>
                <a:lnTo>
                  <a:pt x="1176527" y="1121664"/>
                </a:lnTo>
                <a:lnTo>
                  <a:pt x="1156715" y="1165860"/>
                </a:lnTo>
                <a:lnTo>
                  <a:pt x="1135380" y="1208532"/>
                </a:lnTo>
                <a:lnTo>
                  <a:pt x="1114043" y="1249680"/>
                </a:lnTo>
                <a:lnTo>
                  <a:pt x="1091183" y="1289304"/>
                </a:lnTo>
                <a:lnTo>
                  <a:pt x="1068323" y="1328927"/>
                </a:lnTo>
                <a:lnTo>
                  <a:pt x="1043939" y="1367027"/>
                </a:lnTo>
                <a:lnTo>
                  <a:pt x="1019555" y="1405128"/>
                </a:lnTo>
                <a:lnTo>
                  <a:pt x="993647" y="1441704"/>
                </a:lnTo>
                <a:lnTo>
                  <a:pt x="967739" y="1476756"/>
                </a:lnTo>
                <a:lnTo>
                  <a:pt x="941831" y="1510283"/>
                </a:lnTo>
                <a:lnTo>
                  <a:pt x="914399" y="1542288"/>
                </a:lnTo>
                <a:lnTo>
                  <a:pt x="886967" y="1574292"/>
                </a:lnTo>
                <a:lnTo>
                  <a:pt x="859535" y="1604772"/>
                </a:lnTo>
                <a:lnTo>
                  <a:pt x="832103" y="1633727"/>
                </a:lnTo>
                <a:lnTo>
                  <a:pt x="803147" y="1661160"/>
                </a:lnTo>
                <a:lnTo>
                  <a:pt x="774191" y="1687068"/>
                </a:lnTo>
                <a:lnTo>
                  <a:pt x="717803" y="1734312"/>
                </a:lnTo>
                <a:lnTo>
                  <a:pt x="658367" y="1775460"/>
                </a:lnTo>
                <a:lnTo>
                  <a:pt x="600455" y="1810512"/>
                </a:lnTo>
                <a:lnTo>
                  <a:pt x="542543" y="1839468"/>
                </a:lnTo>
                <a:lnTo>
                  <a:pt x="457199" y="1869948"/>
                </a:lnTo>
                <a:lnTo>
                  <a:pt x="402335" y="1880615"/>
                </a:lnTo>
                <a:lnTo>
                  <a:pt x="374903" y="1882139"/>
                </a:lnTo>
                <a:lnTo>
                  <a:pt x="321563" y="1882139"/>
                </a:lnTo>
                <a:lnTo>
                  <a:pt x="269747" y="1872995"/>
                </a:lnTo>
                <a:lnTo>
                  <a:pt x="222503" y="1856232"/>
                </a:lnTo>
                <a:lnTo>
                  <a:pt x="178307" y="1831848"/>
                </a:lnTo>
                <a:lnTo>
                  <a:pt x="138683" y="1799844"/>
                </a:lnTo>
                <a:lnTo>
                  <a:pt x="103631" y="1761744"/>
                </a:lnTo>
                <a:lnTo>
                  <a:pt x="74675" y="1716024"/>
                </a:lnTo>
                <a:lnTo>
                  <a:pt x="50291" y="1665732"/>
                </a:lnTo>
                <a:lnTo>
                  <a:pt x="30479" y="1610868"/>
                </a:lnTo>
                <a:lnTo>
                  <a:pt x="22859" y="1580388"/>
                </a:lnTo>
                <a:lnTo>
                  <a:pt x="15239" y="1549908"/>
                </a:lnTo>
                <a:lnTo>
                  <a:pt x="9143" y="1517904"/>
                </a:lnTo>
                <a:lnTo>
                  <a:pt x="6095" y="1484376"/>
                </a:lnTo>
                <a:lnTo>
                  <a:pt x="3047" y="1449323"/>
                </a:lnTo>
                <a:lnTo>
                  <a:pt x="0" y="1414272"/>
                </a:lnTo>
                <a:lnTo>
                  <a:pt x="0" y="1377695"/>
                </a:lnTo>
                <a:lnTo>
                  <a:pt x="1523" y="1341120"/>
                </a:lnTo>
                <a:lnTo>
                  <a:pt x="3047" y="1303020"/>
                </a:lnTo>
                <a:lnTo>
                  <a:pt x="6095" y="1264920"/>
                </a:lnTo>
                <a:lnTo>
                  <a:pt x="10667" y="1225295"/>
                </a:lnTo>
                <a:lnTo>
                  <a:pt x="16763" y="1185672"/>
                </a:lnTo>
                <a:lnTo>
                  <a:pt x="24383" y="1144524"/>
                </a:lnTo>
                <a:lnTo>
                  <a:pt x="32003" y="1103376"/>
                </a:lnTo>
                <a:lnTo>
                  <a:pt x="42671" y="1062227"/>
                </a:lnTo>
                <a:lnTo>
                  <a:pt x="53339" y="1019556"/>
                </a:lnTo>
                <a:lnTo>
                  <a:pt x="65531" y="976883"/>
                </a:lnTo>
                <a:lnTo>
                  <a:pt x="79247" y="934212"/>
                </a:lnTo>
                <a:lnTo>
                  <a:pt x="94487" y="891539"/>
                </a:lnTo>
                <a:lnTo>
                  <a:pt x="111251" y="847344"/>
                </a:lnTo>
                <a:lnTo>
                  <a:pt x="128015" y="804671"/>
                </a:lnTo>
                <a:lnTo>
                  <a:pt x="147827" y="760476"/>
                </a:lnTo>
                <a:close/>
              </a:path>
            </a:pathLst>
          </a:custGeom>
          <a:ln w="47244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3724197" y="5219214"/>
            <a:ext cx="4651375" cy="14776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2099"/>
              </a:lnSpc>
              <a:spcBef>
                <a:spcPts val="100"/>
              </a:spcBef>
            </a:pPr>
            <a:r>
              <a:rPr dirty="0" sz="1450" spc="15" b="1">
                <a:solidFill>
                  <a:srgbClr val="FFFFFF"/>
                </a:solidFill>
                <a:latin typeface="Carlito"/>
                <a:cs typeface="Carlito"/>
              </a:rPr>
              <a:t>PP</a:t>
            </a:r>
            <a:r>
              <a:rPr dirty="0" sz="1450" spc="10" b="1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dirty="0" sz="1450" spc="15" b="1">
                <a:solidFill>
                  <a:srgbClr val="FFFFFF"/>
                </a:solidFill>
                <a:latin typeface="Carlito"/>
                <a:cs typeface="Carlito"/>
              </a:rPr>
              <a:t>sinh</a:t>
            </a:r>
            <a:r>
              <a:rPr dirty="0" sz="1450" spc="-30" b="1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dirty="0" sz="1450" spc="20" b="1">
                <a:solidFill>
                  <a:srgbClr val="FFFFFF"/>
                </a:solidFill>
                <a:latin typeface="Carlito"/>
                <a:cs typeface="Carlito"/>
              </a:rPr>
              <a:t>học</a:t>
            </a:r>
            <a:r>
              <a:rPr dirty="0" sz="1450" spc="-25" b="1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dirty="0" sz="1450" spc="15" b="1">
                <a:solidFill>
                  <a:srgbClr val="FFFFFF"/>
                </a:solidFill>
                <a:latin typeface="Carlito"/>
                <a:cs typeface="Carlito"/>
              </a:rPr>
              <a:t>năng</a:t>
            </a:r>
            <a:r>
              <a:rPr dirty="0" sz="1450" spc="-40" b="1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dirty="0" sz="1450" spc="25" b="1">
                <a:solidFill>
                  <a:srgbClr val="FFFFFF"/>
                </a:solidFill>
                <a:latin typeface="Carlito"/>
                <a:cs typeface="Carlito"/>
              </a:rPr>
              <a:t>động</a:t>
            </a:r>
            <a:r>
              <a:rPr dirty="0" sz="1450" spc="-40" b="1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dirty="0" sz="1450" spc="5" b="1">
                <a:solidFill>
                  <a:srgbClr val="FFFFFF"/>
                </a:solidFill>
                <a:latin typeface="Carlito"/>
                <a:cs typeface="Carlito"/>
              </a:rPr>
              <a:t>tốt</a:t>
            </a:r>
            <a:r>
              <a:rPr dirty="0" sz="1450" spc="-10" b="1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dirty="0" sz="1450" spc="15" b="1">
                <a:solidFill>
                  <a:srgbClr val="FFFFFF"/>
                </a:solidFill>
                <a:latin typeface="Carlito"/>
                <a:cs typeface="Carlito"/>
              </a:rPr>
              <a:t>nhất</a:t>
            </a:r>
            <a:r>
              <a:rPr dirty="0" sz="1450" spc="-30" b="1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dirty="0" sz="1450" spc="20" b="1">
                <a:solidFill>
                  <a:srgbClr val="FFFFFF"/>
                </a:solidFill>
                <a:latin typeface="Carlito"/>
                <a:cs typeface="Carlito"/>
              </a:rPr>
              <a:t>cho</a:t>
            </a:r>
            <a:r>
              <a:rPr dirty="0" sz="1450" spc="-25" b="1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dirty="0" sz="1450" spc="10" b="1">
                <a:solidFill>
                  <a:srgbClr val="FFFFFF"/>
                </a:solidFill>
                <a:latin typeface="Carlito"/>
                <a:cs typeface="Carlito"/>
              </a:rPr>
              <a:t>lưu</a:t>
            </a:r>
            <a:r>
              <a:rPr dirty="0" sz="1450" spc="-15" b="1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dirty="0" sz="1450" spc="15" b="1">
                <a:solidFill>
                  <a:srgbClr val="FFFFFF"/>
                </a:solidFill>
                <a:latin typeface="Carlito"/>
                <a:cs typeface="Carlito"/>
              </a:rPr>
              <a:t>trữ</a:t>
            </a:r>
            <a:r>
              <a:rPr dirty="0" sz="1450" spc="-5" b="1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dirty="0" sz="1450" spc="10" b="1">
                <a:solidFill>
                  <a:srgbClr val="FFFFFF"/>
                </a:solidFill>
                <a:latin typeface="Carlito"/>
                <a:cs typeface="Carlito"/>
              </a:rPr>
              <a:t>Cac-bon</a:t>
            </a:r>
            <a:r>
              <a:rPr dirty="0" sz="1450" spc="-40" b="1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dirty="0" sz="1450" spc="20" b="1">
                <a:solidFill>
                  <a:srgbClr val="FFFFFF"/>
                </a:solidFill>
                <a:latin typeface="Carlito"/>
                <a:cs typeface="Carlito"/>
              </a:rPr>
              <a:t>và  </a:t>
            </a:r>
            <a:r>
              <a:rPr dirty="0" sz="1450" spc="-555" b="1">
                <a:solidFill>
                  <a:srgbClr val="FFFFFF"/>
                </a:solidFill>
                <a:latin typeface="Carlito"/>
                <a:cs typeface="Carlito"/>
              </a:rPr>
              <a:t>chất</a:t>
            </a:r>
            <a:r>
              <a:rPr dirty="0" sz="1450" spc="5" b="1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dirty="0" sz="1450" spc="15" b="1">
                <a:solidFill>
                  <a:srgbClr val="FFFFFF"/>
                </a:solidFill>
                <a:latin typeface="Carlito"/>
                <a:cs typeface="Carlito"/>
              </a:rPr>
              <a:t>lượng</a:t>
            </a:r>
            <a:r>
              <a:rPr dirty="0" sz="1450" spc="-10" b="1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dirty="0" sz="1450" spc="10" b="1">
                <a:solidFill>
                  <a:srgbClr val="FFFFFF"/>
                </a:solidFill>
                <a:latin typeface="Carlito"/>
                <a:cs typeface="Carlito"/>
              </a:rPr>
              <a:t>đất</a:t>
            </a:r>
            <a:endParaRPr sz="1450">
              <a:latin typeface="Carlito"/>
              <a:cs typeface="Carlito"/>
            </a:endParaRPr>
          </a:p>
          <a:p>
            <a:pPr marL="388620" indent="-376555">
              <a:lnSpc>
                <a:spcPct val="100000"/>
              </a:lnSpc>
              <a:spcBef>
                <a:spcPts val="290"/>
              </a:spcBef>
              <a:buAutoNum type="arabicPeriod"/>
              <a:tabLst>
                <a:tab pos="388620" algn="l"/>
                <a:tab pos="389255" algn="l"/>
              </a:tabLst>
            </a:pPr>
            <a:r>
              <a:rPr dirty="0" sz="1450" spc="15" b="1">
                <a:solidFill>
                  <a:srgbClr val="FFFFFF"/>
                </a:solidFill>
                <a:latin typeface="Carlito"/>
                <a:cs typeface="Carlito"/>
              </a:rPr>
              <a:t>Lưu trữ </a:t>
            </a:r>
            <a:r>
              <a:rPr dirty="0" sz="1450" spc="10" b="1">
                <a:solidFill>
                  <a:srgbClr val="FFFFFF"/>
                </a:solidFill>
                <a:latin typeface="Carlito"/>
                <a:cs typeface="Carlito"/>
              </a:rPr>
              <a:t>Cac-bon nhiều </a:t>
            </a:r>
            <a:r>
              <a:rPr dirty="0" sz="1450" spc="15" b="1">
                <a:solidFill>
                  <a:srgbClr val="FFFFFF"/>
                </a:solidFill>
                <a:latin typeface="Carlito"/>
                <a:cs typeface="Carlito"/>
              </a:rPr>
              <a:t>nhất (dù chỉ tăng </a:t>
            </a:r>
            <a:r>
              <a:rPr dirty="0" sz="1450" spc="5" b="1">
                <a:solidFill>
                  <a:srgbClr val="FFFFFF"/>
                </a:solidFill>
                <a:latin typeface="Carlito"/>
                <a:cs typeface="Carlito"/>
              </a:rPr>
              <a:t>ít </a:t>
            </a:r>
            <a:r>
              <a:rPr dirty="0" sz="1450" spc="20" b="1">
                <a:solidFill>
                  <a:srgbClr val="FFFFFF"/>
                </a:solidFill>
                <a:latin typeface="Carlito"/>
                <a:cs typeface="Carlito"/>
              </a:rPr>
              <a:t>hơn</a:t>
            </a:r>
            <a:r>
              <a:rPr dirty="0" sz="1450" spc="-220" b="1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dirty="0" sz="1450" spc="15" b="1">
                <a:solidFill>
                  <a:srgbClr val="FFFFFF"/>
                </a:solidFill>
                <a:latin typeface="Carlito"/>
                <a:cs typeface="Carlito"/>
              </a:rPr>
              <a:t>20%)</a:t>
            </a:r>
            <a:endParaRPr sz="1450">
              <a:latin typeface="Carlito"/>
              <a:cs typeface="Carlito"/>
            </a:endParaRPr>
          </a:p>
          <a:p>
            <a:pPr marL="388620" indent="-376555">
              <a:lnSpc>
                <a:spcPct val="100000"/>
              </a:lnSpc>
              <a:spcBef>
                <a:spcPts val="215"/>
              </a:spcBef>
              <a:buAutoNum type="arabicPeriod"/>
              <a:tabLst>
                <a:tab pos="388620" algn="l"/>
                <a:tab pos="389255" algn="l"/>
              </a:tabLst>
            </a:pPr>
            <a:r>
              <a:rPr dirty="0" sz="1450" spc="-10" b="1">
                <a:solidFill>
                  <a:srgbClr val="FFFFFF"/>
                </a:solidFill>
                <a:latin typeface="Carlito"/>
                <a:cs typeface="Carlito"/>
              </a:rPr>
              <a:t>Tỷ </a:t>
            </a:r>
            <a:r>
              <a:rPr dirty="0" sz="1450" spc="5" b="1">
                <a:solidFill>
                  <a:srgbClr val="FFFFFF"/>
                </a:solidFill>
                <a:latin typeface="Carlito"/>
                <a:cs typeface="Carlito"/>
              </a:rPr>
              <a:t>lê </a:t>
            </a:r>
            <a:r>
              <a:rPr dirty="0" sz="1450" spc="20" b="1">
                <a:solidFill>
                  <a:srgbClr val="FFFFFF"/>
                </a:solidFill>
                <a:latin typeface="Carlito"/>
                <a:cs typeface="Carlito"/>
              </a:rPr>
              <a:t>hữu cơ </a:t>
            </a:r>
            <a:r>
              <a:rPr dirty="0" sz="1450" spc="10" b="1">
                <a:solidFill>
                  <a:srgbClr val="FFFFFF"/>
                </a:solidFill>
                <a:latin typeface="Carlito"/>
                <a:cs typeface="Carlito"/>
              </a:rPr>
              <a:t>trên </a:t>
            </a:r>
            <a:r>
              <a:rPr dirty="0" sz="1450" spc="15" b="1">
                <a:solidFill>
                  <a:srgbClr val="FFFFFF"/>
                </a:solidFill>
                <a:latin typeface="Carlito"/>
                <a:cs typeface="Carlito"/>
              </a:rPr>
              <a:t>khoáng chất</a:t>
            </a:r>
            <a:r>
              <a:rPr dirty="0" sz="1450" spc="-210" b="1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dirty="0" sz="1450" spc="20" b="1">
                <a:solidFill>
                  <a:srgbClr val="FFFFFF"/>
                </a:solidFill>
                <a:latin typeface="Carlito"/>
                <a:cs typeface="Carlito"/>
              </a:rPr>
              <a:t>C</a:t>
            </a:r>
            <a:endParaRPr sz="1450">
              <a:latin typeface="Carlito"/>
              <a:cs typeface="Carlito"/>
            </a:endParaRPr>
          </a:p>
          <a:p>
            <a:pPr marL="388620" indent="-376555">
              <a:lnSpc>
                <a:spcPct val="100000"/>
              </a:lnSpc>
              <a:spcBef>
                <a:spcPts val="204"/>
              </a:spcBef>
              <a:buAutoNum type="arabicPeriod"/>
              <a:tabLst>
                <a:tab pos="388620" algn="l"/>
                <a:tab pos="389255" algn="l"/>
              </a:tabLst>
            </a:pPr>
            <a:r>
              <a:rPr dirty="0" sz="1450" spc="15" b="1">
                <a:solidFill>
                  <a:srgbClr val="FFFFFF"/>
                </a:solidFill>
                <a:latin typeface="Carlito"/>
                <a:cs typeface="Carlito"/>
              </a:rPr>
              <a:t>Tăng </a:t>
            </a:r>
            <a:r>
              <a:rPr dirty="0" sz="1450" spc="20" b="1">
                <a:solidFill>
                  <a:srgbClr val="FFFFFF"/>
                </a:solidFill>
                <a:latin typeface="Carlito"/>
                <a:cs typeface="Carlito"/>
              </a:rPr>
              <a:t>hoạt </a:t>
            </a:r>
            <a:r>
              <a:rPr dirty="0" sz="1450" spc="10" b="1">
                <a:solidFill>
                  <a:srgbClr val="FFFFFF"/>
                </a:solidFill>
                <a:latin typeface="Carlito"/>
                <a:cs typeface="Carlito"/>
              </a:rPr>
              <a:t>tinh </a:t>
            </a:r>
            <a:r>
              <a:rPr dirty="0" sz="1450" spc="20" b="1">
                <a:solidFill>
                  <a:srgbClr val="FFFFFF"/>
                </a:solidFill>
                <a:latin typeface="Carlito"/>
                <a:cs typeface="Carlito"/>
              </a:rPr>
              <a:t>của </a:t>
            </a:r>
            <a:r>
              <a:rPr dirty="0" sz="1450" spc="10" b="1">
                <a:solidFill>
                  <a:srgbClr val="FFFFFF"/>
                </a:solidFill>
                <a:latin typeface="Carlito"/>
                <a:cs typeface="Carlito"/>
              </a:rPr>
              <a:t>các</a:t>
            </a:r>
            <a:r>
              <a:rPr dirty="0" sz="1450" spc="-215" b="1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dirty="0" sz="1450" spc="10" b="1">
                <a:solidFill>
                  <a:srgbClr val="FFFFFF"/>
                </a:solidFill>
                <a:latin typeface="Carlito"/>
                <a:cs typeface="Carlito"/>
              </a:rPr>
              <a:t>vi</a:t>
            </a:r>
            <a:endParaRPr sz="1450">
              <a:latin typeface="Carlito"/>
              <a:cs typeface="Carlito"/>
            </a:endParaRPr>
          </a:p>
          <a:p>
            <a:pPr marL="388620" indent="-376555">
              <a:lnSpc>
                <a:spcPct val="100000"/>
              </a:lnSpc>
              <a:spcBef>
                <a:spcPts val="200"/>
              </a:spcBef>
              <a:buAutoNum type="arabicPeriod"/>
              <a:tabLst>
                <a:tab pos="388620" algn="l"/>
                <a:tab pos="389255" algn="l"/>
              </a:tabLst>
            </a:pPr>
            <a:r>
              <a:rPr dirty="0" sz="1450" spc="20" b="1">
                <a:solidFill>
                  <a:srgbClr val="FFFFFF"/>
                </a:solidFill>
                <a:latin typeface="Carlito"/>
                <a:cs typeface="Carlito"/>
              </a:rPr>
              <a:t>Đô ổn </a:t>
            </a:r>
            <a:r>
              <a:rPr dirty="0" sz="1450" spc="15" b="1">
                <a:solidFill>
                  <a:srgbClr val="FFFFFF"/>
                </a:solidFill>
                <a:latin typeface="Carlito"/>
                <a:cs typeface="Carlito"/>
              </a:rPr>
              <a:t>định </a:t>
            </a:r>
            <a:r>
              <a:rPr dirty="0" sz="1450" spc="20" b="1">
                <a:solidFill>
                  <a:srgbClr val="FFFFFF"/>
                </a:solidFill>
                <a:latin typeface="Carlito"/>
                <a:cs typeface="Carlito"/>
              </a:rPr>
              <a:t>của </a:t>
            </a:r>
            <a:r>
              <a:rPr dirty="0" sz="1450" spc="10" b="1">
                <a:solidFill>
                  <a:srgbClr val="FFFFFF"/>
                </a:solidFill>
                <a:latin typeface="Carlito"/>
                <a:cs typeface="Carlito"/>
              </a:rPr>
              <a:t>đất </a:t>
            </a:r>
            <a:r>
              <a:rPr dirty="0" sz="1450" spc="15" b="1">
                <a:solidFill>
                  <a:srgbClr val="FFFFFF"/>
                </a:solidFill>
                <a:latin typeface="Carlito"/>
                <a:cs typeface="Carlito"/>
              </a:rPr>
              <a:t>cao </a:t>
            </a:r>
            <a:r>
              <a:rPr dirty="0" sz="1450" spc="20" b="1">
                <a:solidFill>
                  <a:srgbClr val="FFFFFF"/>
                </a:solidFill>
                <a:latin typeface="Carlito"/>
                <a:cs typeface="Carlito"/>
              </a:rPr>
              <a:t>hơn</a:t>
            </a:r>
            <a:r>
              <a:rPr dirty="0" sz="1450" spc="-240" b="1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dirty="0" sz="1450" spc="20" b="1">
                <a:solidFill>
                  <a:srgbClr val="FFFFFF"/>
                </a:solidFill>
                <a:latin typeface="Carlito"/>
                <a:cs typeface="Carlito"/>
              </a:rPr>
              <a:t>70%</a:t>
            </a:r>
            <a:endParaRPr sz="1450">
              <a:latin typeface="Carlito"/>
              <a:cs typeface="Carlito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24736" y="3422450"/>
            <a:ext cx="1366520" cy="1151890"/>
          </a:xfrm>
          <a:prstGeom prst="rect">
            <a:avLst/>
          </a:prstGeom>
        </p:spPr>
        <p:txBody>
          <a:bodyPr wrap="square" lIns="0" tIns="53340" rIns="0" bIns="0" rtlCol="0" vert="horz">
            <a:spAutoFit/>
          </a:bodyPr>
          <a:lstStyle/>
          <a:p>
            <a:pPr marL="12700" marR="5080">
              <a:lnSpc>
                <a:spcPct val="89600"/>
              </a:lnSpc>
              <a:spcBef>
                <a:spcPts val="420"/>
              </a:spcBef>
            </a:pPr>
            <a:r>
              <a:rPr dirty="0" sz="2650" spc="-5">
                <a:solidFill>
                  <a:srgbClr val="0F6D4B"/>
                </a:solidFill>
                <a:latin typeface="Times New Roman"/>
                <a:cs typeface="Times New Roman"/>
              </a:rPr>
              <a:t>…kết</a:t>
            </a:r>
            <a:r>
              <a:rPr dirty="0" sz="2650" spc="-10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2650" spc="-10">
                <a:solidFill>
                  <a:srgbClr val="0F6D4B"/>
                </a:solidFill>
                <a:latin typeface="Times New Roman"/>
                <a:cs typeface="Times New Roman"/>
              </a:rPr>
              <a:t>hợp  </a:t>
            </a:r>
            <a:r>
              <a:rPr dirty="0" sz="2650" spc="-5">
                <a:solidFill>
                  <a:srgbClr val="0F6D4B"/>
                </a:solidFill>
                <a:latin typeface="Times New Roman"/>
                <a:cs typeface="Times New Roman"/>
              </a:rPr>
              <a:t>với khoa  học</a:t>
            </a:r>
            <a:endParaRPr sz="26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248387" y="3929834"/>
            <a:ext cx="799465" cy="30162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800" spc="5" b="1">
                <a:solidFill>
                  <a:srgbClr val="FFFFFF"/>
                </a:solidFill>
                <a:latin typeface="Trebuchet MS"/>
                <a:cs typeface="Trebuchet MS"/>
              </a:rPr>
              <a:t>H</a:t>
            </a:r>
            <a:r>
              <a:rPr dirty="0" sz="1800" spc="5" b="1">
                <a:solidFill>
                  <a:srgbClr val="FFFFFF"/>
                </a:solidFill>
                <a:latin typeface="Carlito"/>
                <a:cs typeface="Carlito"/>
              </a:rPr>
              <a:t>ữ</a:t>
            </a:r>
            <a:r>
              <a:rPr dirty="0" sz="1800" spc="5" b="1">
                <a:solidFill>
                  <a:srgbClr val="FFFFFF"/>
                </a:solidFill>
                <a:latin typeface="Trebuchet MS"/>
                <a:cs typeface="Trebuchet MS"/>
              </a:rPr>
              <a:t>u</a:t>
            </a:r>
            <a:r>
              <a:rPr dirty="0" sz="1800" spc="-85" b="1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800" b="1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dirty="0" sz="1800" b="1">
                <a:solidFill>
                  <a:srgbClr val="FFFFFF"/>
                </a:solidFill>
                <a:latin typeface="Carlito"/>
                <a:cs typeface="Carlito"/>
              </a:rPr>
              <a:t>ơ</a:t>
            </a:r>
            <a:endParaRPr sz="1800">
              <a:latin typeface="Carlito"/>
              <a:cs typeface="Carlito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024884" y="3197351"/>
            <a:ext cx="1324610" cy="1882139"/>
          </a:xfrm>
          <a:custGeom>
            <a:avLst/>
            <a:gdLst/>
            <a:ahLst/>
            <a:cxnLst/>
            <a:rect l="l" t="t" r="r" b="b"/>
            <a:pathLst>
              <a:path w="1324610" h="1882139">
                <a:moveTo>
                  <a:pt x="147827" y="760476"/>
                </a:moveTo>
                <a:lnTo>
                  <a:pt x="167639" y="716280"/>
                </a:lnTo>
                <a:lnTo>
                  <a:pt x="188975" y="675132"/>
                </a:lnTo>
                <a:lnTo>
                  <a:pt x="210311" y="632460"/>
                </a:lnTo>
                <a:lnTo>
                  <a:pt x="233171" y="592835"/>
                </a:lnTo>
                <a:lnTo>
                  <a:pt x="256031" y="553211"/>
                </a:lnTo>
                <a:lnTo>
                  <a:pt x="280415" y="515111"/>
                </a:lnTo>
                <a:lnTo>
                  <a:pt x="304799" y="477011"/>
                </a:lnTo>
                <a:lnTo>
                  <a:pt x="330707" y="440435"/>
                </a:lnTo>
                <a:lnTo>
                  <a:pt x="356615" y="405383"/>
                </a:lnTo>
                <a:lnTo>
                  <a:pt x="382523" y="371855"/>
                </a:lnTo>
                <a:lnTo>
                  <a:pt x="409955" y="339852"/>
                </a:lnTo>
                <a:lnTo>
                  <a:pt x="437387" y="307847"/>
                </a:lnTo>
                <a:lnTo>
                  <a:pt x="464819" y="277367"/>
                </a:lnTo>
                <a:lnTo>
                  <a:pt x="492251" y="249935"/>
                </a:lnTo>
                <a:lnTo>
                  <a:pt x="521207" y="222503"/>
                </a:lnTo>
                <a:lnTo>
                  <a:pt x="577595" y="170687"/>
                </a:lnTo>
                <a:lnTo>
                  <a:pt x="635507" y="126491"/>
                </a:lnTo>
                <a:lnTo>
                  <a:pt x="693419" y="88391"/>
                </a:lnTo>
                <a:lnTo>
                  <a:pt x="751331" y="56387"/>
                </a:lnTo>
                <a:lnTo>
                  <a:pt x="809243" y="30479"/>
                </a:lnTo>
                <a:lnTo>
                  <a:pt x="865631" y="13715"/>
                </a:lnTo>
                <a:lnTo>
                  <a:pt x="922019" y="1523"/>
                </a:lnTo>
                <a:lnTo>
                  <a:pt x="949451" y="0"/>
                </a:lnTo>
                <a:lnTo>
                  <a:pt x="1002791" y="0"/>
                </a:lnTo>
                <a:lnTo>
                  <a:pt x="1053083" y="9143"/>
                </a:lnTo>
                <a:lnTo>
                  <a:pt x="1101852" y="25907"/>
                </a:lnTo>
                <a:lnTo>
                  <a:pt x="1146047" y="50291"/>
                </a:lnTo>
                <a:lnTo>
                  <a:pt x="1185671" y="82295"/>
                </a:lnTo>
                <a:lnTo>
                  <a:pt x="1219199" y="120395"/>
                </a:lnTo>
                <a:lnTo>
                  <a:pt x="1249680" y="166115"/>
                </a:lnTo>
                <a:lnTo>
                  <a:pt x="1274063" y="216408"/>
                </a:lnTo>
                <a:lnTo>
                  <a:pt x="1293875" y="272795"/>
                </a:lnTo>
                <a:lnTo>
                  <a:pt x="1309115" y="332231"/>
                </a:lnTo>
                <a:lnTo>
                  <a:pt x="1313688" y="365759"/>
                </a:lnTo>
                <a:lnTo>
                  <a:pt x="1318259" y="397763"/>
                </a:lnTo>
                <a:lnTo>
                  <a:pt x="1321308" y="432816"/>
                </a:lnTo>
                <a:lnTo>
                  <a:pt x="1322831" y="467867"/>
                </a:lnTo>
                <a:lnTo>
                  <a:pt x="1324355" y="504444"/>
                </a:lnTo>
                <a:lnTo>
                  <a:pt x="1322831" y="541019"/>
                </a:lnTo>
                <a:lnTo>
                  <a:pt x="1321308" y="579119"/>
                </a:lnTo>
                <a:lnTo>
                  <a:pt x="1318259" y="617219"/>
                </a:lnTo>
                <a:lnTo>
                  <a:pt x="1313688" y="656844"/>
                </a:lnTo>
                <a:lnTo>
                  <a:pt x="1307592" y="696468"/>
                </a:lnTo>
                <a:lnTo>
                  <a:pt x="1299971" y="737616"/>
                </a:lnTo>
                <a:lnTo>
                  <a:pt x="1290827" y="778763"/>
                </a:lnTo>
                <a:lnTo>
                  <a:pt x="1281683" y="819912"/>
                </a:lnTo>
                <a:lnTo>
                  <a:pt x="1271015" y="862584"/>
                </a:lnTo>
                <a:lnTo>
                  <a:pt x="1258823" y="905256"/>
                </a:lnTo>
                <a:lnTo>
                  <a:pt x="1245108" y="947928"/>
                </a:lnTo>
                <a:lnTo>
                  <a:pt x="1229867" y="990600"/>
                </a:lnTo>
                <a:lnTo>
                  <a:pt x="1213103" y="1034795"/>
                </a:lnTo>
                <a:lnTo>
                  <a:pt x="1194815" y="1078992"/>
                </a:lnTo>
                <a:lnTo>
                  <a:pt x="1176527" y="1121664"/>
                </a:lnTo>
                <a:lnTo>
                  <a:pt x="1156715" y="1165860"/>
                </a:lnTo>
                <a:lnTo>
                  <a:pt x="1135380" y="1207008"/>
                </a:lnTo>
                <a:lnTo>
                  <a:pt x="1114043" y="1249680"/>
                </a:lnTo>
                <a:lnTo>
                  <a:pt x="1091183" y="1289304"/>
                </a:lnTo>
                <a:lnTo>
                  <a:pt x="1066799" y="1328927"/>
                </a:lnTo>
                <a:lnTo>
                  <a:pt x="1043939" y="1367027"/>
                </a:lnTo>
                <a:lnTo>
                  <a:pt x="1018031" y="1405128"/>
                </a:lnTo>
                <a:lnTo>
                  <a:pt x="993647" y="1441704"/>
                </a:lnTo>
                <a:lnTo>
                  <a:pt x="967739" y="1476756"/>
                </a:lnTo>
                <a:lnTo>
                  <a:pt x="940307" y="1510283"/>
                </a:lnTo>
                <a:lnTo>
                  <a:pt x="914399" y="1542288"/>
                </a:lnTo>
                <a:lnTo>
                  <a:pt x="886967" y="1574292"/>
                </a:lnTo>
                <a:lnTo>
                  <a:pt x="859535" y="1604772"/>
                </a:lnTo>
                <a:lnTo>
                  <a:pt x="830579" y="1633727"/>
                </a:lnTo>
                <a:lnTo>
                  <a:pt x="803147" y="1659636"/>
                </a:lnTo>
                <a:lnTo>
                  <a:pt x="774191" y="1687068"/>
                </a:lnTo>
                <a:lnTo>
                  <a:pt x="716279" y="1734312"/>
                </a:lnTo>
                <a:lnTo>
                  <a:pt x="658367" y="1775460"/>
                </a:lnTo>
                <a:lnTo>
                  <a:pt x="600455" y="1810512"/>
                </a:lnTo>
                <a:lnTo>
                  <a:pt x="542543" y="1839468"/>
                </a:lnTo>
                <a:lnTo>
                  <a:pt x="457199" y="1869948"/>
                </a:lnTo>
                <a:lnTo>
                  <a:pt x="402335" y="1880615"/>
                </a:lnTo>
                <a:lnTo>
                  <a:pt x="374903" y="1882139"/>
                </a:lnTo>
                <a:lnTo>
                  <a:pt x="321563" y="1882139"/>
                </a:lnTo>
                <a:lnTo>
                  <a:pt x="269747" y="1872995"/>
                </a:lnTo>
                <a:lnTo>
                  <a:pt x="220979" y="1856232"/>
                </a:lnTo>
                <a:lnTo>
                  <a:pt x="178307" y="1831848"/>
                </a:lnTo>
                <a:lnTo>
                  <a:pt x="138683" y="1799844"/>
                </a:lnTo>
                <a:lnTo>
                  <a:pt x="103631" y="1761744"/>
                </a:lnTo>
                <a:lnTo>
                  <a:pt x="74675" y="1716024"/>
                </a:lnTo>
                <a:lnTo>
                  <a:pt x="50291" y="1665732"/>
                </a:lnTo>
                <a:lnTo>
                  <a:pt x="30479" y="1610868"/>
                </a:lnTo>
                <a:lnTo>
                  <a:pt x="15239" y="1549908"/>
                </a:lnTo>
                <a:lnTo>
                  <a:pt x="4571" y="1484376"/>
                </a:lnTo>
                <a:lnTo>
                  <a:pt x="0" y="1414272"/>
                </a:lnTo>
                <a:lnTo>
                  <a:pt x="0" y="1377695"/>
                </a:lnTo>
                <a:lnTo>
                  <a:pt x="0" y="1341120"/>
                </a:lnTo>
                <a:lnTo>
                  <a:pt x="3047" y="1303020"/>
                </a:lnTo>
                <a:lnTo>
                  <a:pt x="6095" y="1264920"/>
                </a:lnTo>
                <a:lnTo>
                  <a:pt x="10667" y="1225295"/>
                </a:lnTo>
                <a:lnTo>
                  <a:pt x="16763" y="1185672"/>
                </a:lnTo>
                <a:lnTo>
                  <a:pt x="24383" y="1144524"/>
                </a:lnTo>
                <a:lnTo>
                  <a:pt x="32003" y="1103376"/>
                </a:lnTo>
                <a:lnTo>
                  <a:pt x="42671" y="1062227"/>
                </a:lnTo>
                <a:lnTo>
                  <a:pt x="53339" y="1019556"/>
                </a:lnTo>
                <a:lnTo>
                  <a:pt x="65531" y="976883"/>
                </a:lnTo>
                <a:lnTo>
                  <a:pt x="79247" y="934212"/>
                </a:lnTo>
                <a:lnTo>
                  <a:pt x="94487" y="891539"/>
                </a:lnTo>
                <a:lnTo>
                  <a:pt x="111251" y="847344"/>
                </a:lnTo>
                <a:lnTo>
                  <a:pt x="128015" y="804671"/>
                </a:lnTo>
                <a:lnTo>
                  <a:pt x="147827" y="760476"/>
                </a:lnTo>
                <a:close/>
              </a:path>
            </a:pathLst>
          </a:custGeom>
          <a:ln w="47244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5365515" y="3977139"/>
            <a:ext cx="1118235" cy="5778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100"/>
              </a:spcBef>
            </a:pPr>
            <a:r>
              <a:rPr dirty="0" sz="1800" b="1">
                <a:solidFill>
                  <a:srgbClr val="FFFFFF"/>
                </a:solidFill>
                <a:latin typeface="Trebuchet MS"/>
                <a:cs typeface="Trebuchet MS"/>
              </a:rPr>
              <a:t>Sinh </a:t>
            </a:r>
            <a:r>
              <a:rPr dirty="0" sz="1800" spc="5" b="1">
                <a:solidFill>
                  <a:srgbClr val="FFFFFF"/>
                </a:solidFill>
                <a:latin typeface="Trebuchet MS"/>
                <a:cs typeface="Trebuchet MS"/>
              </a:rPr>
              <a:t>hoc  </a:t>
            </a:r>
            <a:r>
              <a:rPr dirty="0" sz="1800" b="1">
                <a:solidFill>
                  <a:srgbClr val="FFFFFF"/>
                </a:solidFill>
                <a:latin typeface="Trebuchet MS"/>
                <a:cs typeface="Trebuchet MS"/>
              </a:rPr>
              <a:t>năng</a:t>
            </a:r>
            <a:r>
              <a:rPr dirty="0" sz="1800" spc="-80" b="1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800" b="1">
                <a:solidFill>
                  <a:srgbClr val="FFFFFF"/>
                </a:solidFill>
                <a:latin typeface="Trebuchet MS"/>
                <a:cs typeface="Trebuchet MS"/>
              </a:rPr>
              <a:t>đông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947382" y="4021298"/>
            <a:ext cx="890905" cy="5778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100"/>
              </a:spcBef>
            </a:pPr>
            <a:r>
              <a:rPr dirty="0" sz="1800" spc="-5" b="1">
                <a:solidFill>
                  <a:srgbClr val="FFFFFF"/>
                </a:solidFill>
                <a:latin typeface="Trebuchet MS"/>
                <a:cs typeface="Trebuchet MS"/>
              </a:rPr>
              <a:t>Co</a:t>
            </a:r>
            <a:r>
              <a:rPr dirty="0" sz="1800" spc="-5" b="1">
                <a:solidFill>
                  <a:srgbClr val="FFFFFF"/>
                </a:solidFill>
                <a:latin typeface="Arial"/>
                <a:cs typeface="Arial"/>
              </a:rPr>
              <a:t>́</a:t>
            </a:r>
            <a:r>
              <a:rPr dirty="0" sz="1800" spc="-3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800" spc="5" b="1">
                <a:solidFill>
                  <a:srgbClr val="FFFFFF"/>
                </a:solidFill>
                <a:latin typeface="Trebuchet MS"/>
                <a:cs typeface="Trebuchet MS"/>
              </a:rPr>
              <a:t>kiê</a:t>
            </a:r>
            <a:r>
              <a:rPr dirty="0" sz="1800" spc="5" b="1">
                <a:solidFill>
                  <a:srgbClr val="FFFFFF"/>
                </a:solidFill>
                <a:latin typeface="Arial"/>
                <a:cs typeface="Arial"/>
              </a:rPr>
              <a:t>̉</a:t>
            </a:r>
            <a:r>
              <a:rPr dirty="0" sz="1800" spc="5" b="1">
                <a:solidFill>
                  <a:srgbClr val="FFFFFF"/>
                </a:solidFill>
                <a:latin typeface="Trebuchet MS"/>
                <a:cs typeface="Trebuchet MS"/>
              </a:rPr>
              <a:t>m  </a:t>
            </a:r>
            <a:r>
              <a:rPr dirty="0" sz="1800" b="1">
                <a:solidFill>
                  <a:srgbClr val="FFFFFF"/>
                </a:solidFill>
                <a:latin typeface="Trebuchet MS"/>
                <a:cs typeface="Trebuchet MS"/>
              </a:rPr>
              <a:t>soa</a:t>
            </a:r>
            <a:r>
              <a:rPr dirty="0" sz="1800" b="1">
                <a:solidFill>
                  <a:srgbClr val="FFFFFF"/>
                </a:solidFill>
                <a:latin typeface="Arial"/>
                <a:cs typeface="Arial"/>
              </a:rPr>
              <a:t>́</a:t>
            </a:r>
            <a:r>
              <a:rPr dirty="0" sz="1800" b="1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6723888" y="3282696"/>
            <a:ext cx="1324610" cy="1882139"/>
          </a:xfrm>
          <a:custGeom>
            <a:avLst/>
            <a:gdLst/>
            <a:ahLst/>
            <a:cxnLst/>
            <a:rect l="l" t="t" r="r" b="b"/>
            <a:pathLst>
              <a:path w="1324609" h="1882139">
                <a:moveTo>
                  <a:pt x="147827" y="760476"/>
                </a:moveTo>
                <a:lnTo>
                  <a:pt x="167639" y="716280"/>
                </a:lnTo>
                <a:lnTo>
                  <a:pt x="188975" y="673607"/>
                </a:lnTo>
                <a:lnTo>
                  <a:pt x="210311" y="632460"/>
                </a:lnTo>
                <a:lnTo>
                  <a:pt x="233171" y="592835"/>
                </a:lnTo>
                <a:lnTo>
                  <a:pt x="256031" y="553211"/>
                </a:lnTo>
                <a:lnTo>
                  <a:pt x="280415" y="513588"/>
                </a:lnTo>
                <a:lnTo>
                  <a:pt x="304799" y="477011"/>
                </a:lnTo>
                <a:lnTo>
                  <a:pt x="330707" y="440435"/>
                </a:lnTo>
                <a:lnTo>
                  <a:pt x="356615" y="405383"/>
                </a:lnTo>
                <a:lnTo>
                  <a:pt x="382523" y="371855"/>
                </a:lnTo>
                <a:lnTo>
                  <a:pt x="409955" y="339852"/>
                </a:lnTo>
                <a:lnTo>
                  <a:pt x="437387" y="307847"/>
                </a:lnTo>
                <a:lnTo>
                  <a:pt x="464819" y="277367"/>
                </a:lnTo>
                <a:lnTo>
                  <a:pt x="492251" y="248411"/>
                </a:lnTo>
                <a:lnTo>
                  <a:pt x="521207" y="220979"/>
                </a:lnTo>
                <a:lnTo>
                  <a:pt x="550163" y="195072"/>
                </a:lnTo>
                <a:lnTo>
                  <a:pt x="606551" y="147828"/>
                </a:lnTo>
                <a:lnTo>
                  <a:pt x="665987" y="106679"/>
                </a:lnTo>
                <a:lnTo>
                  <a:pt x="723899" y="71628"/>
                </a:lnTo>
                <a:lnTo>
                  <a:pt x="781811" y="42671"/>
                </a:lnTo>
                <a:lnTo>
                  <a:pt x="867155" y="12191"/>
                </a:lnTo>
                <a:lnTo>
                  <a:pt x="922019" y="1523"/>
                </a:lnTo>
                <a:lnTo>
                  <a:pt x="949451" y="0"/>
                </a:lnTo>
                <a:lnTo>
                  <a:pt x="1002791" y="0"/>
                </a:lnTo>
                <a:lnTo>
                  <a:pt x="1053083" y="9143"/>
                </a:lnTo>
                <a:lnTo>
                  <a:pt x="1101852" y="25907"/>
                </a:lnTo>
                <a:lnTo>
                  <a:pt x="1146047" y="50291"/>
                </a:lnTo>
                <a:lnTo>
                  <a:pt x="1185671" y="82295"/>
                </a:lnTo>
                <a:lnTo>
                  <a:pt x="1219199" y="120395"/>
                </a:lnTo>
                <a:lnTo>
                  <a:pt x="1249680" y="164591"/>
                </a:lnTo>
                <a:lnTo>
                  <a:pt x="1274063" y="216408"/>
                </a:lnTo>
                <a:lnTo>
                  <a:pt x="1293875" y="271272"/>
                </a:lnTo>
                <a:lnTo>
                  <a:pt x="1309115" y="332231"/>
                </a:lnTo>
                <a:lnTo>
                  <a:pt x="1318259" y="397763"/>
                </a:lnTo>
                <a:lnTo>
                  <a:pt x="1322831" y="467867"/>
                </a:lnTo>
                <a:lnTo>
                  <a:pt x="1324355" y="504444"/>
                </a:lnTo>
                <a:lnTo>
                  <a:pt x="1322831" y="541019"/>
                </a:lnTo>
                <a:lnTo>
                  <a:pt x="1321308" y="579119"/>
                </a:lnTo>
                <a:lnTo>
                  <a:pt x="1318259" y="617219"/>
                </a:lnTo>
                <a:lnTo>
                  <a:pt x="1313688" y="656844"/>
                </a:lnTo>
                <a:lnTo>
                  <a:pt x="1307592" y="696468"/>
                </a:lnTo>
                <a:lnTo>
                  <a:pt x="1299971" y="737616"/>
                </a:lnTo>
                <a:lnTo>
                  <a:pt x="1292352" y="778763"/>
                </a:lnTo>
                <a:lnTo>
                  <a:pt x="1281683" y="819912"/>
                </a:lnTo>
                <a:lnTo>
                  <a:pt x="1271015" y="862584"/>
                </a:lnTo>
                <a:lnTo>
                  <a:pt x="1258823" y="905256"/>
                </a:lnTo>
                <a:lnTo>
                  <a:pt x="1245108" y="947928"/>
                </a:lnTo>
                <a:lnTo>
                  <a:pt x="1229867" y="990600"/>
                </a:lnTo>
                <a:lnTo>
                  <a:pt x="1213103" y="1034795"/>
                </a:lnTo>
                <a:lnTo>
                  <a:pt x="1196339" y="1077468"/>
                </a:lnTo>
                <a:lnTo>
                  <a:pt x="1176527" y="1121664"/>
                </a:lnTo>
                <a:lnTo>
                  <a:pt x="1156715" y="1164336"/>
                </a:lnTo>
                <a:lnTo>
                  <a:pt x="1135380" y="1207008"/>
                </a:lnTo>
                <a:lnTo>
                  <a:pt x="1114043" y="1248156"/>
                </a:lnTo>
                <a:lnTo>
                  <a:pt x="1091183" y="1289304"/>
                </a:lnTo>
                <a:lnTo>
                  <a:pt x="1068323" y="1328927"/>
                </a:lnTo>
                <a:lnTo>
                  <a:pt x="1043939" y="1367027"/>
                </a:lnTo>
                <a:lnTo>
                  <a:pt x="1019555" y="1405128"/>
                </a:lnTo>
                <a:lnTo>
                  <a:pt x="993647" y="1440180"/>
                </a:lnTo>
                <a:lnTo>
                  <a:pt x="967739" y="1475232"/>
                </a:lnTo>
                <a:lnTo>
                  <a:pt x="941831" y="1510283"/>
                </a:lnTo>
                <a:lnTo>
                  <a:pt x="914399" y="1542288"/>
                </a:lnTo>
                <a:lnTo>
                  <a:pt x="886967" y="1574292"/>
                </a:lnTo>
                <a:lnTo>
                  <a:pt x="859535" y="1603248"/>
                </a:lnTo>
                <a:lnTo>
                  <a:pt x="832103" y="1632203"/>
                </a:lnTo>
                <a:lnTo>
                  <a:pt x="803147" y="1659636"/>
                </a:lnTo>
                <a:lnTo>
                  <a:pt x="774191" y="1685544"/>
                </a:lnTo>
                <a:lnTo>
                  <a:pt x="717803" y="1734312"/>
                </a:lnTo>
                <a:lnTo>
                  <a:pt x="658367" y="1775460"/>
                </a:lnTo>
                <a:lnTo>
                  <a:pt x="600455" y="1810512"/>
                </a:lnTo>
                <a:lnTo>
                  <a:pt x="542543" y="1839468"/>
                </a:lnTo>
                <a:lnTo>
                  <a:pt x="457199" y="1868424"/>
                </a:lnTo>
                <a:lnTo>
                  <a:pt x="402335" y="1879091"/>
                </a:lnTo>
                <a:lnTo>
                  <a:pt x="374903" y="1882139"/>
                </a:lnTo>
                <a:lnTo>
                  <a:pt x="321563" y="1882139"/>
                </a:lnTo>
                <a:lnTo>
                  <a:pt x="269747" y="1872995"/>
                </a:lnTo>
                <a:lnTo>
                  <a:pt x="222503" y="1856232"/>
                </a:lnTo>
                <a:lnTo>
                  <a:pt x="178307" y="1830324"/>
                </a:lnTo>
                <a:lnTo>
                  <a:pt x="138683" y="1799844"/>
                </a:lnTo>
                <a:lnTo>
                  <a:pt x="105155" y="1760220"/>
                </a:lnTo>
                <a:lnTo>
                  <a:pt x="74675" y="1716024"/>
                </a:lnTo>
                <a:lnTo>
                  <a:pt x="50291" y="1665732"/>
                </a:lnTo>
                <a:lnTo>
                  <a:pt x="30479" y="1609344"/>
                </a:lnTo>
                <a:lnTo>
                  <a:pt x="15239" y="1548383"/>
                </a:lnTo>
                <a:lnTo>
                  <a:pt x="6095" y="1482852"/>
                </a:lnTo>
                <a:lnTo>
                  <a:pt x="1523" y="1414272"/>
                </a:lnTo>
                <a:lnTo>
                  <a:pt x="0" y="1377695"/>
                </a:lnTo>
                <a:lnTo>
                  <a:pt x="1523" y="1341120"/>
                </a:lnTo>
                <a:lnTo>
                  <a:pt x="3047" y="1303020"/>
                </a:lnTo>
                <a:lnTo>
                  <a:pt x="6095" y="1264920"/>
                </a:lnTo>
                <a:lnTo>
                  <a:pt x="10667" y="1225295"/>
                </a:lnTo>
                <a:lnTo>
                  <a:pt x="16763" y="1184148"/>
                </a:lnTo>
                <a:lnTo>
                  <a:pt x="24383" y="1144524"/>
                </a:lnTo>
                <a:lnTo>
                  <a:pt x="32003" y="1103376"/>
                </a:lnTo>
                <a:lnTo>
                  <a:pt x="42671" y="1060704"/>
                </a:lnTo>
                <a:lnTo>
                  <a:pt x="53339" y="1019556"/>
                </a:lnTo>
                <a:lnTo>
                  <a:pt x="65531" y="976883"/>
                </a:lnTo>
                <a:lnTo>
                  <a:pt x="79247" y="934212"/>
                </a:lnTo>
                <a:lnTo>
                  <a:pt x="94487" y="890016"/>
                </a:lnTo>
                <a:lnTo>
                  <a:pt x="111251" y="847344"/>
                </a:lnTo>
                <a:lnTo>
                  <a:pt x="128015" y="803147"/>
                </a:lnTo>
                <a:lnTo>
                  <a:pt x="147827" y="760476"/>
                </a:lnTo>
                <a:close/>
              </a:path>
            </a:pathLst>
          </a:custGeom>
          <a:ln w="47244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77226" rIns="0" bIns="0" rtlCol="0" vert="horz">
            <a:spAutoFit/>
          </a:bodyPr>
          <a:lstStyle/>
          <a:p>
            <a:pPr marL="194310" marR="5080">
              <a:lnSpc>
                <a:spcPts val="3560"/>
              </a:lnSpc>
              <a:spcBef>
                <a:spcPts val="550"/>
              </a:spcBef>
            </a:pPr>
            <a:r>
              <a:rPr dirty="0" sz="3300" b="0">
                <a:solidFill>
                  <a:srgbClr val="0F6D4B"/>
                </a:solidFill>
                <a:latin typeface="Times New Roman"/>
                <a:cs typeface="Times New Roman"/>
              </a:rPr>
              <a:t>“</a:t>
            </a: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Đảm </a:t>
            </a:r>
            <a:r>
              <a:rPr dirty="0" sz="3300" spc="5" b="0">
                <a:solidFill>
                  <a:srgbClr val="000000"/>
                </a:solidFill>
                <a:latin typeface="Times New Roman"/>
                <a:cs typeface="Times New Roman"/>
              </a:rPr>
              <a:t>bảo </a:t>
            </a: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mối quan </a:t>
            </a: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hệ </a:t>
            </a:r>
            <a:r>
              <a:rPr dirty="0" sz="3300" spc="5" b="0">
                <a:solidFill>
                  <a:srgbClr val="000000"/>
                </a:solidFill>
                <a:latin typeface="Times New Roman"/>
                <a:cs typeface="Times New Roman"/>
              </a:rPr>
              <a:t>công </a:t>
            </a: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bằng và </a:t>
            </a:r>
            <a:r>
              <a:rPr dirty="0" sz="3300" spc="-10" b="0">
                <a:solidFill>
                  <a:srgbClr val="000000"/>
                </a:solidFill>
                <a:latin typeface="Times New Roman"/>
                <a:cs typeface="Times New Roman"/>
              </a:rPr>
              <a:t>chất </a:t>
            </a: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lượng  </a:t>
            </a: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cuộc sống </a:t>
            </a: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cho </a:t>
            </a: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mọi</a:t>
            </a:r>
            <a:r>
              <a:rPr dirty="0" sz="3300" spc="-15" b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loài</a:t>
            </a:r>
            <a:r>
              <a:rPr dirty="0" sz="3300" spc="-5" b="0">
                <a:solidFill>
                  <a:srgbClr val="0F6D4B"/>
                </a:solidFill>
                <a:latin typeface="Times New Roman"/>
                <a:cs typeface="Times New Roman"/>
              </a:rPr>
              <a:t>.”</a:t>
            </a:r>
            <a:endParaRPr sz="33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11551" y="1057655"/>
            <a:ext cx="7546975" cy="5659120"/>
            <a:chOff x="2511551" y="1057655"/>
            <a:chExt cx="7546975" cy="5659120"/>
          </a:xfrm>
        </p:grpSpPr>
        <p:sp>
          <p:nvSpPr>
            <p:cNvPr id="3" name="object 3"/>
            <p:cNvSpPr/>
            <p:nvPr/>
          </p:nvSpPr>
          <p:spPr>
            <a:xfrm>
              <a:off x="2511551" y="1057655"/>
              <a:ext cx="7546848" cy="565861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2511551" y="1057655"/>
              <a:ext cx="7546848" cy="565861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/>
          <p:nvPr/>
        </p:nvSpPr>
        <p:spPr>
          <a:xfrm>
            <a:off x="383544" y="2849333"/>
            <a:ext cx="1622425" cy="1962150"/>
          </a:xfrm>
          <a:prstGeom prst="rect">
            <a:avLst/>
          </a:prstGeom>
        </p:spPr>
        <p:txBody>
          <a:bodyPr wrap="square" lIns="0" tIns="48260" rIns="0" bIns="0" rtlCol="0" vert="horz">
            <a:spAutoFit/>
          </a:bodyPr>
          <a:lstStyle/>
          <a:p>
            <a:pPr marL="12700" marR="5080">
              <a:lnSpc>
                <a:spcPct val="90300"/>
              </a:lnSpc>
              <a:spcBef>
                <a:spcPts val="380"/>
              </a:spcBef>
            </a:pPr>
            <a:r>
              <a:rPr dirty="0" sz="2300" spc="10">
                <a:latin typeface="Times New Roman"/>
                <a:cs typeface="Times New Roman"/>
              </a:rPr>
              <a:t>Đảm </a:t>
            </a:r>
            <a:r>
              <a:rPr dirty="0" sz="2300">
                <a:latin typeface="Times New Roman"/>
                <a:cs typeface="Times New Roman"/>
              </a:rPr>
              <a:t>bảo</a:t>
            </a:r>
            <a:r>
              <a:rPr dirty="0" sz="2300" spc="-10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mối  </a:t>
            </a:r>
            <a:r>
              <a:rPr dirty="0" sz="2300" spc="10">
                <a:latin typeface="Times New Roman"/>
                <a:cs typeface="Times New Roman"/>
              </a:rPr>
              <a:t>quan </a:t>
            </a:r>
            <a:r>
              <a:rPr dirty="0" sz="2300" spc="5">
                <a:latin typeface="Times New Roman"/>
                <a:cs typeface="Times New Roman"/>
              </a:rPr>
              <a:t>hê </a:t>
            </a:r>
            <a:r>
              <a:rPr dirty="0" sz="2300" spc="10">
                <a:latin typeface="Times New Roman"/>
                <a:cs typeface="Times New Roman"/>
              </a:rPr>
              <a:t>công  bằng </a:t>
            </a:r>
            <a:r>
              <a:rPr dirty="0" sz="2300">
                <a:latin typeface="Times New Roman"/>
                <a:cs typeface="Times New Roman"/>
              </a:rPr>
              <a:t>và </a:t>
            </a:r>
            <a:r>
              <a:rPr dirty="0" sz="2300" spc="5">
                <a:latin typeface="Times New Roman"/>
                <a:cs typeface="Times New Roman"/>
              </a:rPr>
              <a:t>chất  lượng </a:t>
            </a:r>
            <a:r>
              <a:rPr dirty="0" sz="2300" spc="10">
                <a:latin typeface="Times New Roman"/>
                <a:cs typeface="Times New Roman"/>
              </a:rPr>
              <a:t>cuộc  </a:t>
            </a:r>
            <a:r>
              <a:rPr dirty="0" sz="2300" spc="5">
                <a:latin typeface="Times New Roman"/>
                <a:cs typeface="Times New Roman"/>
              </a:rPr>
              <a:t>sống </a:t>
            </a:r>
            <a:r>
              <a:rPr dirty="0" sz="2300" spc="10">
                <a:latin typeface="Times New Roman"/>
                <a:cs typeface="Times New Roman"/>
              </a:rPr>
              <a:t>cho </a:t>
            </a:r>
            <a:r>
              <a:rPr dirty="0" sz="2300">
                <a:latin typeface="Times New Roman"/>
                <a:cs typeface="Times New Roman"/>
              </a:rPr>
              <a:t>mọi  </a:t>
            </a:r>
            <a:r>
              <a:rPr dirty="0" sz="2300" spc="5">
                <a:latin typeface="Times New Roman"/>
                <a:cs typeface="Times New Roman"/>
              </a:rPr>
              <a:t>loài</a:t>
            </a:r>
            <a:r>
              <a:rPr dirty="0" sz="2300" spc="-50">
                <a:latin typeface="Times New Roman"/>
                <a:cs typeface="Times New Roman"/>
              </a:rPr>
              <a:t> </a:t>
            </a:r>
            <a:r>
              <a:rPr dirty="0" sz="2300" spc="15">
                <a:solidFill>
                  <a:srgbClr val="0F6D4B"/>
                </a:solidFill>
                <a:latin typeface="Times New Roman"/>
                <a:cs typeface="Times New Roman"/>
              </a:rPr>
              <a:t>…</a:t>
            </a:r>
            <a:endParaRPr sz="23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1446" y="3463488"/>
            <a:ext cx="6818630" cy="9810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3760"/>
              </a:lnSpc>
              <a:spcBef>
                <a:spcPts val="100"/>
              </a:spcBef>
            </a:pP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Bài trình bày </a:t>
            </a: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– Ms</a:t>
            </a:r>
            <a:r>
              <a:rPr dirty="0" sz="3300" spc="5" b="0">
                <a:solidFill>
                  <a:srgbClr val="000000"/>
                </a:solidFill>
                <a:latin typeface="Times New Roman"/>
                <a:cs typeface="Times New Roman"/>
              </a:rPr>
              <a:t> Nhung</a:t>
            </a:r>
            <a:endParaRPr sz="3300">
              <a:latin typeface="Times New Roman"/>
              <a:cs typeface="Times New Roman"/>
            </a:endParaRPr>
          </a:p>
          <a:p>
            <a:pPr marL="12700">
              <a:lnSpc>
                <a:spcPts val="3760"/>
              </a:lnSpc>
            </a:pP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Thực hành </a:t>
            </a:r>
            <a:r>
              <a:rPr dirty="0" sz="3300" b="0">
                <a:solidFill>
                  <a:srgbClr val="000000"/>
                </a:solidFill>
                <a:latin typeface="Times New Roman"/>
                <a:cs typeface="Times New Roman"/>
              </a:rPr>
              <a:t>canh </a:t>
            </a: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tác hữu </a:t>
            </a:r>
            <a:r>
              <a:rPr dirty="0" sz="3300" spc="-10" b="0">
                <a:solidFill>
                  <a:srgbClr val="000000"/>
                </a:solidFill>
                <a:latin typeface="Times New Roman"/>
                <a:cs typeface="Times New Roman"/>
              </a:rPr>
              <a:t>cơ </a:t>
            </a:r>
            <a:r>
              <a:rPr dirty="0" sz="3300" spc="-5" b="0">
                <a:solidFill>
                  <a:srgbClr val="000000"/>
                </a:solidFill>
                <a:latin typeface="Times New Roman"/>
                <a:cs typeface="Times New Roman"/>
              </a:rPr>
              <a:t>tại </a:t>
            </a:r>
            <a:r>
              <a:rPr dirty="0" sz="3300" spc="-55" b="0">
                <a:solidFill>
                  <a:srgbClr val="000000"/>
                </a:solidFill>
                <a:latin typeface="Times New Roman"/>
                <a:cs typeface="Times New Roman"/>
              </a:rPr>
              <a:t>Việt</a:t>
            </a:r>
            <a:r>
              <a:rPr dirty="0" sz="3300" spc="25" b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3300" spc="-10" b="0">
                <a:solidFill>
                  <a:srgbClr val="000000"/>
                </a:solidFill>
                <a:latin typeface="Times New Roman"/>
                <a:cs typeface="Times New Roman"/>
              </a:rPr>
              <a:t>Nam</a:t>
            </a:r>
            <a:endParaRPr sz="33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8848" y="1536073"/>
            <a:ext cx="872598" cy="3409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416051" y="2878835"/>
            <a:ext cx="2020824" cy="20193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704573" y="3635799"/>
            <a:ext cx="5243830" cy="479425"/>
          </a:xfrm>
          <a:prstGeom prst="rect"/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2950" spc="15"/>
              <a:t>Phần Hỏi đáp </a:t>
            </a:r>
            <a:r>
              <a:rPr dirty="0" sz="2950" spc="10"/>
              <a:t>dành cho </a:t>
            </a:r>
            <a:r>
              <a:rPr dirty="0" sz="2950" spc="5"/>
              <a:t>học</a:t>
            </a:r>
            <a:r>
              <a:rPr dirty="0" sz="2950" spc="-190"/>
              <a:t> </a:t>
            </a:r>
            <a:r>
              <a:rPr dirty="0" sz="2950" spc="5"/>
              <a:t>viên</a:t>
            </a:r>
            <a:endParaRPr sz="2950"/>
          </a:p>
        </p:txBody>
      </p:sp>
      <p:sp>
        <p:nvSpPr>
          <p:cNvPr id="5" name="object 5"/>
          <p:cNvSpPr txBox="1"/>
          <p:nvPr/>
        </p:nvSpPr>
        <p:spPr>
          <a:xfrm>
            <a:off x="2704786" y="6193100"/>
            <a:ext cx="3884929" cy="20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50" spc="100" b="0">
                <a:solidFill>
                  <a:srgbClr val="5B5B5B"/>
                </a:solidFill>
                <a:latin typeface="cwTeXKai"/>
                <a:cs typeface="cwTeXKai"/>
              </a:rPr>
              <a:t>ⓘ </a:t>
            </a:r>
            <a:r>
              <a:rPr dirty="0" sz="1150" spc="-5">
                <a:solidFill>
                  <a:srgbClr val="5B5B5B"/>
                </a:solidFill>
                <a:latin typeface="Times New Roman"/>
                <a:cs typeface="Times New Roman"/>
              </a:rPr>
              <a:t>Start presenting </a:t>
            </a:r>
            <a:r>
              <a:rPr dirty="0" sz="1150">
                <a:solidFill>
                  <a:srgbClr val="5B5B5B"/>
                </a:solidFill>
                <a:latin typeface="Times New Roman"/>
                <a:cs typeface="Times New Roman"/>
              </a:rPr>
              <a:t>to display the audience questions on this</a:t>
            </a:r>
            <a:r>
              <a:rPr dirty="0" sz="1150" spc="-55">
                <a:solidFill>
                  <a:srgbClr val="5B5B5B"/>
                </a:solidFill>
                <a:latin typeface="Times New Roman"/>
                <a:cs typeface="Times New Roman"/>
              </a:rPr>
              <a:t> </a:t>
            </a:r>
            <a:r>
              <a:rPr dirty="0" sz="1150">
                <a:solidFill>
                  <a:srgbClr val="5B5B5B"/>
                </a:solidFill>
                <a:latin typeface="Times New Roman"/>
                <a:cs typeface="Times New Roman"/>
              </a:rPr>
              <a:t>slide.</a:t>
            </a:r>
            <a:endParaRPr sz="11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0598" y="1212527"/>
            <a:ext cx="4457700" cy="57975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Suy </a:t>
            </a:r>
            <a:r>
              <a:rPr dirty="0" sz="3600" spc="15" b="0">
                <a:solidFill>
                  <a:srgbClr val="0F6D4B"/>
                </a:solidFill>
                <a:latin typeface="Times New Roman"/>
                <a:cs typeface="Times New Roman"/>
              </a:rPr>
              <a:t>ngẫm </a:t>
            </a:r>
            <a:r>
              <a:rPr dirty="0" sz="3600" spc="5" b="0">
                <a:solidFill>
                  <a:srgbClr val="0F6D4B"/>
                </a:solidFill>
                <a:latin typeface="Times New Roman"/>
                <a:cs typeface="Times New Roman"/>
              </a:rPr>
              <a:t>và </a:t>
            </a:r>
            <a:r>
              <a:rPr dirty="0" sz="3600" spc="10" b="0">
                <a:solidFill>
                  <a:srgbClr val="0F6D4B"/>
                </a:solidFill>
                <a:latin typeface="Times New Roman"/>
                <a:cs typeface="Times New Roman"/>
              </a:rPr>
              <a:t>cảm</a:t>
            </a:r>
            <a:r>
              <a:rPr dirty="0" sz="3600" spc="-114" b="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3600" spc="20" b="0">
                <a:solidFill>
                  <a:srgbClr val="0F6D4B"/>
                </a:solidFill>
                <a:latin typeface="Times New Roman"/>
                <a:cs typeface="Times New Roman"/>
              </a:rPr>
              <a:t>nhận: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74548" y="1947672"/>
            <a:ext cx="3634740" cy="38785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4768004" y="2453110"/>
            <a:ext cx="4505960" cy="33401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01295" indent="-189230">
              <a:lnSpc>
                <a:spcPts val="2465"/>
              </a:lnSpc>
              <a:spcBef>
                <a:spcPts val="95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Các suy nghĩ và ý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kiến</a:t>
            </a:r>
            <a:r>
              <a:rPr dirty="0" sz="2150" spc="-5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cuối:</a:t>
            </a:r>
            <a:endParaRPr sz="2150">
              <a:latin typeface="Times New Roman"/>
              <a:cs typeface="Times New Roman"/>
            </a:endParaRPr>
          </a:p>
          <a:p>
            <a:pPr lvl="1" marL="577850" indent="-187960">
              <a:lnSpc>
                <a:spcPts val="1935"/>
              </a:lnSpc>
              <a:buFont typeface="Arial"/>
              <a:buChar char="•"/>
              <a:tabLst>
                <a:tab pos="578485" algn="l"/>
              </a:tabLst>
            </a:pPr>
            <a:r>
              <a:rPr dirty="0" sz="1800">
                <a:solidFill>
                  <a:srgbClr val="0F6D4B"/>
                </a:solidFill>
                <a:latin typeface="Times New Roman"/>
                <a:cs typeface="Times New Roman"/>
              </a:rPr>
              <a:t>Konrad</a:t>
            </a:r>
            <a:endParaRPr sz="1800">
              <a:latin typeface="Times New Roman"/>
              <a:cs typeface="Times New Roman"/>
            </a:endParaRPr>
          </a:p>
          <a:p>
            <a:pPr lvl="1" marL="577850" indent="-187960">
              <a:lnSpc>
                <a:spcPts val="1939"/>
              </a:lnSpc>
              <a:buFont typeface="Arial"/>
              <a:buChar char="•"/>
              <a:tabLst>
                <a:tab pos="578485" algn="l"/>
              </a:tabLst>
            </a:pPr>
            <a:r>
              <a:rPr dirty="0" sz="1800" spc="5">
                <a:solidFill>
                  <a:srgbClr val="0F6D4B"/>
                </a:solidFill>
                <a:latin typeface="Times New Roman"/>
                <a:cs typeface="Times New Roman"/>
              </a:rPr>
              <a:t>Ms</a:t>
            </a:r>
            <a:r>
              <a:rPr dirty="0" sz="1800" spc="-2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800" spc="5">
                <a:solidFill>
                  <a:srgbClr val="0F6D4B"/>
                </a:solidFill>
                <a:latin typeface="Times New Roman"/>
                <a:cs typeface="Times New Roman"/>
              </a:rPr>
              <a:t>Nhung</a:t>
            </a:r>
            <a:endParaRPr sz="1800">
              <a:latin typeface="Times New Roman"/>
              <a:cs typeface="Times New Roman"/>
            </a:endParaRPr>
          </a:p>
          <a:p>
            <a:pPr lvl="1" marL="577850" indent="-187960">
              <a:lnSpc>
                <a:spcPts val="2050"/>
              </a:lnSpc>
              <a:buFont typeface="Arial"/>
              <a:buChar char="•"/>
              <a:tabLst>
                <a:tab pos="578485" algn="l"/>
              </a:tabLst>
            </a:pPr>
            <a:r>
              <a:rPr dirty="0" sz="1800" spc="10">
                <a:solidFill>
                  <a:srgbClr val="0F6D4B"/>
                </a:solidFill>
                <a:latin typeface="Times New Roman"/>
                <a:cs typeface="Times New Roman"/>
              </a:rPr>
              <a:t>Học</a:t>
            </a:r>
            <a:r>
              <a:rPr dirty="0" sz="1800" spc="-1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1800" spc="5">
                <a:solidFill>
                  <a:srgbClr val="0F6D4B"/>
                </a:solidFill>
                <a:latin typeface="Times New Roman"/>
                <a:cs typeface="Times New Roman"/>
              </a:rPr>
              <a:t>viên/Khác…</a:t>
            </a:r>
            <a:endParaRPr sz="1800">
              <a:latin typeface="Times New Roman"/>
              <a:cs typeface="Times New Roman"/>
            </a:endParaRPr>
          </a:p>
          <a:p>
            <a:pPr marL="201295" indent="-189230">
              <a:lnSpc>
                <a:spcPts val="2190"/>
              </a:lnSpc>
              <a:spcBef>
                <a:spcPts val="5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2150" spc="-20">
                <a:solidFill>
                  <a:srgbClr val="0F6D4B"/>
                </a:solidFill>
                <a:latin typeface="Times New Roman"/>
                <a:cs typeface="Times New Roman"/>
              </a:rPr>
              <a:t>Trước </a:t>
            </a:r>
            <a:r>
              <a:rPr dirty="0" sz="2150" spc="5">
                <a:solidFill>
                  <a:srgbClr val="0F6D4B"/>
                </a:solidFill>
                <a:latin typeface="Times New Roman"/>
                <a:cs typeface="Times New Roman"/>
              </a:rPr>
              <a:t>khi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rời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phòng học,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vui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lòng</a:t>
            </a:r>
            <a:r>
              <a:rPr dirty="0" sz="2150" spc="-145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điền</a:t>
            </a:r>
            <a:endParaRPr sz="2150">
              <a:latin typeface="Times New Roman"/>
              <a:cs typeface="Times New Roman"/>
            </a:endParaRPr>
          </a:p>
          <a:p>
            <a:pPr marL="201295" marR="310515">
              <a:lnSpc>
                <a:spcPct val="69800"/>
              </a:lnSpc>
              <a:spcBef>
                <a:spcPts val="385"/>
              </a:spcBef>
            </a:pP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vào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bảng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khảo sát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của chúng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tôi</a:t>
            </a:r>
            <a:r>
              <a:rPr dirty="0" sz="2150" spc="-114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2150" spc="-10">
                <a:solidFill>
                  <a:srgbClr val="0F6D4B"/>
                </a:solidFill>
                <a:latin typeface="Times New Roman"/>
                <a:cs typeface="Times New Roman"/>
              </a:rPr>
              <a:t>trên 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Slido!</a:t>
            </a:r>
            <a:endParaRPr sz="2150">
              <a:latin typeface="Times New Roman"/>
              <a:cs typeface="Times New Roman"/>
            </a:endParaRPr>
          </a:p>
          <a:p>
            <a:pPr marL="201295" indent="-189230">
              <a:lnSpc>
                <a:spcPts val="2190"/>
              </a:lnSpc>
              <a:spcBef>
                <a:spcPts val="50"/>
              </a:spcBef>
              <a:buFont typeface="Arial"/>
              <a:buChar char="•"/>
              <a:tabLst>
                <a:tab pos="201930" algn="l"/>
              </a:tabLst>
            </a:pPr>
            <a:r>
              <a:rPr dirty="0" sz="2150" spc="-10">
                <a:solidFill>
                  <a:srgbClr val="0F6D4B"/>
                </a:solidFill>
                <a:latin typeface="Times New Roman"/>
                <a:cs typeface="Times New Roman"/>
              </a:rPr>
              <a:t>Nếu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anh/chị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không hoàn thành</a:t>
            </a:r>
            <a:r>
              <a:rPr dirty="0" sz="2150" spc="-12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được</a:t>
            </a:r>
            <a:endParaRPr sz="2150">
              <a:latin typeface="Times New Roman"/>
              <a:cs typeface="Times New Roman"/>
            </a:endParaRPr>
          </a:p>
          <a:p>
            <a:pPr marL="201295" marR="24130">
              <a:lnSpc>
                <a:spcPct val="69800"/>
              </a:lnSpc>
              <a:spcBef>
                <a:spcPts val="390"/>
              </a:spcBef>
            </a:pP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trong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hôm nay thì </a:t>
            </a:r>
            <a:r>
              <a:rPr dirty="0" sz="2150" spc="-10">
                <a:solidFill>
                  <a:srgbClr val="0F6D4B"/>
                </a:solidFill>
                <a:latin typeface="Times New Roman"/>
                <a:cs typeface="Times New Roman"/>
              </a:rPr>
              <a:t>có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thê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điền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nốt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trong 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2 </a:t>
            </a:r>
            <a:r>
              <a:rPr dirty="0" sz="2150">
                <a:solidFill>
                  <a:srgbClr val="0F6D4B"/>
                </a:solidFill>
                <a:latin typeface="Times New Roman"/>
                <a:cs typeface="Times New Roman"/>
              </a:rPr>
              <a:t>ngày</a:t>
            </a:r>
            <a:r>
              <a:rPr dirty="0" sz="2150" spc="-30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2150" spc="-5">
                <a:solidFill>
                  <a:srgbClr val="0F6D4B"/>
                </a:solidFill>
                <a:latin typeface="Times New Roman"/>
                <a:cs typeface="Times New Roman"/>
              </a:rPr>
              <a:t>tới!</a:t>
            </a:r>
            <a:endParaRPr sz="21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300">
              <a:latin typeface="Times New Roman"/>
              <a:cs typeface="Times New Roman"/>
            </a:endParaRPr>
          </a:p>
          <a:p>
            <a:pPr marL="155575">
              <a:lnSpc>
                <a:spcPct val="100000"/>
              </a:lnSpc>
            </a:pPr>
            <a:r>
              <a:rPr dirty="0" sz="2150" spc="-5" b="1">
                <a:solidFill>
                  <a:srgbClr val="0F6D4B"/>
                </a:solidFill>
                <a:latin typeface="Times New Roman"/>
                <a:cs typeface="Times New Roman"/>
              </a:rPr>
              <a:t>Rất mong gặp anh/chị </a:t>
            </a:r>
            <a:r>
              <a:rPr dirty="0" sz="2150" b="1">
                <a:solidFill>
                  <a:srgbClr val="0F6D4B"/>
                </a:solidFill>
                <a:latin typeface="Times New Roman"/>
                <a:cs typeface="Times New Roman"/>
              </a:rPr>
              <a:t>tại </a:t>
            </a:r>
            <a:r>
              <a:rPr dirty="0" sz="2150" spc="-30" b="1">
                <a:solidFill>
                  <a:srgbClr val="0F6D4B"/>
                </a:solidFill>
                <a:latin typeface="Times New Roman"/>
                <a:cs typeface="Times New Roman"/>
              </a:rPr>
              <a:t>Việt</a:t>
            </a:r>
            <a:r>
              <a:rPr dirty="0" sz="2150" spc="-65" b="1">
                <a:solidFill>
                  <a:srgbClr val="0F6D4B"/>
                </a:solidFill>
                <a:latin typeface="Times New Roman"/>
                <a:cs typeface="Times New Roman"/>
              </a:rPr>
              <a:t> </a:t>
            </a:r>
            <a:r>
              <a:rPr dirty="0" sz="2150" spc="-90" b="1">
                <a:solidFill>
                  <a:srgbClr val="0F6D4B"/>
                </a:solidFill>
                <a:latin typeface="Times New Roman"/>
                <a:cs typeface="Times New Roman"/>
              </a:rPr>
              <a:t>Nam</a:t>
            </a:r>
            <a:r>
              <a:rPr dirty="0" sz="2150" spc="-90" b="1">
                <a:solidFill>
                  <a:srgbClr val="0F6D4B"/>
                </a:solidFill>
                <a:latin typeface="UnBatang"/>
                <a:cs typeface="UnBatang"/>
              </a:rPr>
              <a:t></a:t>
            </a:r>
            <a:endParaRPr sz="2150">
              <a:latin typeface="UnBatang"/>
              <a:cs typeface="UnBatang"/>
            </a:endParaRP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8848" y="1536073"/>
            <a:ext cx="872598" cy="3409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416051" y="2878835"/>
            <a:ext cx="2020824" cy="20193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69500" rIns="0" bIns="0" rtlCol="0" vert="horz">
            <a:spAutoFit/>
          </a:bodyPr>
          <a:lstStyle/>
          <a:p>
            <a:pPr marL="2137410" marR="5080">
              <a:lnSpc>
                <a:spcPct val="100400"/>
              </a:lnSpc>
              <a:spcBef>
                <a:spcPts val="105"/>
              </a:spcBef>
            </a:pPr>
            <a:r>
              <a:rPr dirty="0" spc="10"/>
              <a:t>Bảng </a:t>
            </a:r>
            <a:r>
              <a:rPr dirty="0" spc="5"/>
              <a:t>Khảo sát </a:t>
            </a:r>
            <a:r>
              <a:rPr dirty="0" spc="10"/>
              <a:t>“Các </a:t>
            </a:r>
            <a:r>
              <a:rPr dirty="0" spc="5"/>
              <a:t>nguyên </a:t>
            </a:r>
            <a:r>
              <a:rPr dirty="0"/>
              <a:t>tắc </a:t>
            </a:r>
            <a:r>
              <a:rPr dirty="0" spc="10"/>
              <a:t>cơ </a:t>
            </a:r>
            <a:r>
              <a:rPr dirty="0"/>
              <a:t>bản </a:t>
            </a:r>
            <a:r>
              <a:rPr dirty="0" spc="5"/>
              <a:t>và</a:t>
            </a:r>
            <a:r>
              <a:rPr dirty="0" spc="-170"/>
              <a:t> </a:t>
            </a:r>
            <a:r>
              <a:rPr dirty="0" spc="5"/>
              <a:t>phương  thức </a:t>
            </a:r>
            <a:r>
              <a:rPr dirty="0"/>
              <a:t>thực </a:t>
            </a:r>
            <a:r>
              <a:rPr dirty="0" spc="5"/>
              <a:t>hành canh </a:t>
            </a:r>
            <a:r>
              <a:rPr dirty="0" spc="10"/>
              <a:t>tác </a:t>
            </a:r>
            <a:r>
              <a:rPr dirty="0"/>
              <a:t>hữu </a:t>
            </a:r>
            <a:r>
              <a:rPr dirty="0" spc="5"/>
              <a:t>cơ" - Phần</a:t>
            </a:r>
            <a:r>
              <a:rPr dirty="0" spc="-120"/>
              <a:t> </a:t>
            </a:r>
            <a:r>
              <a:rPr dirty="0" spc="5"/>
              <a:t>1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2704786" y="6193100"/>
            <a:ext cx="3418204" cy="20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50" spc="100" b="0">
                <a:solidFill>
                  <a:srgbClr val="5B5B5B"/>
                </a:solidFill>
                <a:latin typeface="cwTeXKai"/>
                <a:cs typeface="cwTeXKai"/>
              </a:rPr>
              <a:t>ⓘ </a:t>
            </a:r>
            <a:r>
              <a:rPr dirty="0" sz="1150" spc="-5">
                <a:solidFill>
                  <a:srgbClr val="5B5B5B"/>
                </a:solidFill>
                <a:latin typeface="Times New Roman"/>
                <a:cs typeface="Times New Roman"/>
              </a:rPr>
              <a:t>Start presenting </a:t>
            </a:r>
            <a:r>
              <a:rPr dirty="0" sz="1150">
                <a:solidFill>
                  <a:srgbClr val="5B5B5B"/>
                </a:solidFill>
                <a:latin typeface="Times New Roman"/>
                <a:cs typeface="Times New Roman"/>
              </a:rPr>
              <a:t>to display the poll results on this</a:t>
            </a:r>
            <a:r>
              <a:rPr dirty="0" sz="1150" spc="-80">
                <a:solidFill>
                  <a:srgbClr val="5B5B5B"/>
                </a:solidFill>
                <a:latin typeface="Times New Roman"/>
                <a:cs typeface="Times New Roman"/>
              </a:rPr>
              <a:t> </a:t>
            </a:r>
            <a:r>
              <a:rPr dirty="0" sz="1150">
                <a:solidFill>
                  <a:srgbClr val="5B5B5B"/>
                </a:solidFill>
                <a:latin typeface="Times New Roman"/>
                <a:cs typeface="Times New Roman"/>
              </a:rPr>
              <a:t>slide.</a:t>
            </a:r>
            <a:endParaRPr sz="11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Admin</dc:creator>
  <dc:title>Microsoft PowerPoint - Ta</dc:title>
  <dcterms:created xsi:type="dcterms:W3CDTF">2022-05-30T03:20:06Z</dcterms:created>
  <dcterms:modified xsi:type="dcterms:W3CDTF">2022-05-30T03:20:06Z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2022-02-18T00:00:00Z</vt:filetime>
  </property>
  <property fmtid="{D5CDD505-2E9C-101B-9397-08002B2CF9AE}" pid="3" name="LastSaved">
    <vt:filetime>2022-05-30T00:00:00Z</vt:filetime>
  </property>
</Properties>
</file>