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2" roundtripDataSignature="AMtx7mjS8DvcEBqncUdqDJu6UbP21OUb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2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idx="4294967295" type="ctrTitle"/>
          </p:nvPr>
        </p:nvSpPr>
        <p:spPr>
          <a:xfrm>
            <a:off x="533400" y="685800"/>
            <a:ext cx="7391400" cy="19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ct val="100000"/>
              <a:buFont typeface="Calibri"/>
              <a:buNone/>
            </a:pPr>
            <a:br>
              <a:rPr b="0" i="0" lang="en-US" sz="1800" u="none" cap="none" strike="noStrike">
                <a:solidFill>
                  <a:srgbClr val="6633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1800" u="none" cap="none" strike="noStrike">
                <a:solidFill>
                  <a:srgbClr val="6633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4400" u="none" cap="none" strike="noStrike">
                <a:solidFill>
                  <a:srgbClr val="663300"/>
                </a:solidFill>
                <a:latin typeface="Calibri"/>
                <a:ea typeface="Calibri"/>
                <a:cs typeface="Calibri"/>
                <a:sym typeface="Calibri"/>
              </a:rPr>
              <a:t>CHIẾN LƯỢC BÁC TÔM 2022</a:t>
            </a:r>
            <a:br>
              <a:rPr b="0" i="0" lang="en-US" sz="3800" u="none" cap="none" strike="noStrike">
                <a:solidFill>
                  <a:srgbClr val="6633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2000" u="none" cap="none" strike="noStrike">
                <a:solidFill>
                  <a:srgbClr val="6633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2000" u="none" cap="none" strike="noStrike">
                <a:solidFill>
                  <a:srgbClr val="6633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1000" u="none" cap="none" strike="noStrike">
                <a:solidFill>
                  <a:srgbClr val="6633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0" i="0" sz="2000" u="none" cap="none" strike="noStrike">
              <a:solidFill>
                <a:srgbClr val="6633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E:\for ppt\1271111_663837826967422_699146420_o.jpg" id="85" name="Google Shape;85;p1"/>
          <p:cNvPicPr preferRelativeResize="0"/>
          <p:nvPr/>
        </p:nvPicPr>
        <p:blipFill rotWithShape="1">
          <a:blip r:embed="rId3">
            <a:alphaModFix/>
          </a:blip>
          <a:srcRect b="8590" l="-3" r="303" t="34653"/>
          <a:stretch/>
        </p:blipFill>
        <p:spPr>
          <a:xfrm>
            <a:off x="20638" y="2667000"/>
            <a:ext cx="90297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idx="4294967295" type="title"/>
          </p:nvPr>
        </p:nvSpPr>
        <p:spPr>
          <a:xfrm>
            <a:off x="463550" y="20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4400"/>
              <a:buFont typeface="Calibri"/>
              <a:buNone/>
            </a:pPr>
            <a:r>
              <a:rPr lang="en-US">
                <a:solidFill>
                  <a:srgbClr val="663300"/>
                </a:solidFill>
              </a:rPr>
              <a:t>Định hướng Chiến lược (1)</a:t>
            </a:r>
            <a:endParaRPr/>
          </a:p>
        </p:txBody>
      </p:sp>
      <p:sp>
        <p:nvSpPr>
          <p:cNvPr id="91" name="Google Shape;91;p2"/>
          <p:cNvSpPr txBox="1"/>
          <p:nvPr>
            <p:ph idx="4294967295" type="body"/>
          </p:nvPr>
        </p:nvSpPr>
        <p:spPr>
          <a:xfrm>
            <a:off x="533400" y="1066800"/>
            <a:ext cx="81407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Luôn tìm kiếm và phát triển sản phẩm thuận tự nhiên nhất có thể (3D)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Địa phương (đất, nước, khí hậu)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Đúng mùa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Đủ chín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Thúc đẩy ẩm thực lành mạnh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Rau quả + thủy hải sản + các loại hạt dinh dưỡng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Update thường xuyên với các chuyên gia hàng đầu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Combo món ăn theo mùa và sự kiện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Báo cáo tiêu dùng thường xuyên cho khách</a:t>
            </a:r>
            <a:endParaRPr/>
          </a:p>
          <a:p>
            <a:pPr indent="-1651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 sz="2800">
              <a:solidFill>
                <a:srgbClr val="663300"/>
              </a:solidFill>
            </a:endParaRPr>
          </a:p>
          <a:p>
            <a:pPr indent="-1905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1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idx="4294967295" type="title"/>
          </p:nvPr>
        </p:nvSpPr>
        <p:spPr>
          <a:xfrm>
            <a:off x="463550" y="20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4400"/>
              <a:buFont typeface="Calibri"/>
              <a:buNone/>
            </a:pPr>
            <a:r>
              <a:rPr lang="en-US">
                <a:solidFill>
                  <a:srgbClr val="663300"/>
                </a:solidFill>
              </a:rPr>
              <a:t>Định hướng Chiến lược (2)</a:t>
            </a:r>
            <a:endParaRPr/>
          </a:p>
        </p:txBody>
      </p:sp>
      <p:sp>
        <p:nvSpPr>
          <p:cNvPr id="97" name="Google Shape;97;p3"/>
          <p:cNvSpPr txBox="1"/>
          <p:nvPr>
            <p:ph idx="4294967295" type="body"/>
          </p:nvPr>
        </p:nvSpPr>
        <p:spPr>
          <a:xfrm>
            <a:off x="228600" y="1066800"/>
            <a:ext cx="87630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Cảm nhận sự khác biệt 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–"/>
            </a:pPr>
            <a:r>
              <a:rPr lang="en-US" sz="2400">
                <a:solidFill>
                  <a:srgbClr val="663300"/>
                </a:solidFill>
              </a:rPr>
              <a:t>Cả về chất lượng sản phẩm và dịch vụ</a:t>
            </a:r>
            <a:endParaRPr/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Đa dạng kênh marketing khách hàng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–"/>
            </a:pPr>
            <a:r>
              <a:rPr lang="en-US" sz="2400">
                <a:solidFill>
                  <a:srgbClr val="663300"/>
                </a:solidFill>
              </a:rPr>
              <a:t>Offline: điểm bán, sự kiện hợp tác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–"/>
            </a:pPr>
            <a:r>
              <a:rPr lang="en-US" sz="2400">
                <a:solidFill>
                  <a:srgbClr val="663300"/>
                </a:solidFill>
              </a:rPr>
              <a:t>Facebook, Youtube, Email, Web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–"/>
            </a:pPr>
            <a:r>
              <a:rPr lang="en-US" sz="2400">
                <a:solidFill>
                  <a:srgbClr val="663300"/>
                </a:solidFill>
              </a:rPr>
              <a:t>Phối hợp với các đơn vị tương hỗ như yoga, văn hóa, dinh dưỡng, sinh viên</a:t>
            </a:r>
            <a:endParaRPr/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Tối ưu trải nghiệm mua sắm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–"/>
            </a:pPr>
            <a:r>
              <a:rPr lang="en-US" sz="2400">
                <a:solidFill>
                  <a:srgbClr val="663300"/>
                </a:solidFill>
              </a:rPr>
              <a:t>Hình ảnh và trưng bày cửa hàng hợp lý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–"/>
            </a:pPr>
            <a:r>
              <a:rPr lang="en-US" sz="2400">
                <a:solidFill>
                  <a:srgbClr val="663300"/>
                </a:solidFill>
              </a:rPr>
              <a:t>Tỉ lệ sơ chế, chế biến &gt; 50%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663300"/>
              </a:buClr>
              <a:buSzPct val="100000"/>
              <a:buChar char="–"/>
            </a:pPr>
            <a:r>
              <a:rPr lang="en-US" sz="2400">
                <a:solidFill>
                  <a:srgbClr val="663300"/>
                </a:solidFill>
              </a:rPr>
              <a:t>Bao bì thuận tiện để cất trữ hoặc làm quà tặng</a:t>
            </a:r>
            <a:endParaRPr/>
          </a:p>
          <a:p>
            <a:pPr indent="-144780" lvl="1" marL="742950" rtl="0" algn="l"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rgbClr val="663300"/>
              </a:solidFill>
            </a:endParaRPr>
          </a:p>
          <a:p>
            <a:pPr indent="-178435" lvl="0" marL="342900" rtl="0" algn="l"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2800">
              <a:solidFill>
                <a:srgbClr val="663300"/>
              </a:solidFill>
            </a:endParaRPr>
          </a:p>
          <a:p>
            <a:pPr indent="-201930" lvl="0" marL="342900" rtl="0" algn="l"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40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11" st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12" st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idx="4294967295" type="title"/>
          </p:nvPr>
        </p:nvSpPr>
        <p:spPr>
          <a:xfrm>
            <a:off x="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ct val="100000"/>
              <a:buFont typeface="Calibri"/>
              <a:buNone/>
            </a:pPr>
            <a:r>
              <a:rPr lang="en-US">
                <a:solidFill>
                  <a:srgbClr val="663300"/>
                </a:solidFill>
              </a:rPr>
              <a:t>Định hướng Chiến lược (3) </a:t>
            </a:r>
            <a:br>
              <a:rPr lang="en-US">
                <a:solidFill>
                  <a:srgbClr val="663300"/>
                </a:solidFill>
              </a:rPr>
            </a:br>
            <a:r>
              <a:rPr i="1" lang="en-US">
                <a:solidFill>
                  <a:srgbClr val="663300"/>
                </a:solidFill>
              </a:rPr>
              <a:t>con người</a:t>
            </a:r>
            <a:endParaRPr/>
          </a:p>
        </p:txBody>
      </p:sp>
      <p:sp>
        <p:nvSpPr>
          <p:cNvPr id="103" name="Google Shape;103;p4"/>
          <p:cNvSpPr txBox="1"/>
          <p:nvPr>
            <p:ph idx="4294967295" type="body"/>
          </p:nvPr>
        </p:nvSpPr>
        <p:spPr>
          <a:xfrm>
            <a:off x="457200" y="15240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28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Gia tăng cam kết của mọi nhân sự</a:t>
            </a:r>
            <a:endParaRPr/>
          </a:p>
          <a:p>
            <a:pPr indent="-285750" lvl="1" marL="742950" rtl="0" algn="l">
              <a:spcBef>
                <a:spcPts val="480"/>
              </a:spcBef>
              <a:spcAft>
                <a:spcPts val="0"/>
              </a:spcAft>
              <a:buClr>
                <a:srgbClr val="663300"/>
              </a:buClr>
              <a:buSzPts val="2400"/>
              <a:buChar char="–"/>
            </a:pPr>
            <a:r>
              <a:rPr lang="en-US" sz="2400">
                <a:solidFill>
                  <a:srgbClr val="663300"/>
                </a:solidFill>
              </a:rPr>
              <a:t>Đa năng, cam kết =&gt; đãi ngộ cao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Luôn tìm kiếm nhân sự phù hợp với văn hóa Bác Tôm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Xây dựng chính sách nhân sự ưu việt theo hướng nhận lương thưởng dựa trên hiệu quả của đơn vị 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Mức độ hài lòng của nhân sự là thước đo sự thành công của hệ thống</a:t>
            </a:r>
            <a:endParaRPr/>
          </a:p>
          <a:p>
            <a:pPr indent="-342900" lvl="0" marL="342900" rtl="0" algn="l">
              <a:spcBef>
                <a:spcPts val="560"/>
              </a:spcBef>
              <a:spcAft>
                <a:spcPts val="0"/>
              </a:spcAft>
              <a:buClr>
                <a:srgbClr val="663300"/>
              </a:buClr>
              <a:buSzPts val="2800"/>
              <a:buChar char="•"/>
            </a:pPr>
            <a:r>
              <a:rPr b="1" lang="en-US" sz="2800">
                <a:solidFill>
                  <a:srgbClr val="663300"/>
                </a:solidFill>
              </a:rPr>
              <a:t>Nhân viên cũng là chủ cửa hàng/công ty</a:t>
            </a:r>
            <a:endParaRPr/>
          </a:p>
          <a:p>
            <a:pPr indent="-165100" lvl="0" marL="3429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 sz="280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idx="4294967295" type="title"/>
          </p:nvPr>
        </p:nvSpPr>
        <p:spPr>
          <a:xfrm>
            <a:off x="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663300"/>
              </a:buClr>
              <a:buSzPts val="4400"/>
              <a:buFont typeface="Calibri"/>
              <a:buNone/>
            </a:pPr>
            <a:r>
              <a:rPr lang="en-US">
                <a:solidFill>
                  <a:srgbClr val="663300"/>
                </a:solidFill>
              </a:rPr>
              <a:t>Ưu tiên cụ thể</a:t>
            </a:r>
            <a:endParaRPr i="1">
              <a:solidFill>
                <a:srgbClr val="663300"/>
              </a:solidFill>
            </a:endParaRPr>
          </a:p>
        </p:txBody>
      </p:sp>
      <p:sp>
        <p:nvSpPr>
          <p:cNvPr id="109" name="Google Shape;109;p5"/>
          <p:cNvSpPr txBox="1"/>
          <p:nvPr>
            <p:ph idx="4294967295" type="body"/>
          </p:nvPr>
        </p:nvSpPr>
        <p:spPr>
          <a:xfrm>
            <a:off x="457200" y="15240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•"/>
            </a:pPr>
            <a:r>
              <a:rPr lang="en-US" sz="2800">
                <a:solidFill>
                  <a:srgbClr val="974806"/>
                </a:solidFill>
              </a:rPr>
              <a:t>Thống nhất nhận diện hình ảnh và các dịch vụ cốt lõi (năng lực con người)</a:t>
            </a:r>
            <a:endParaRPr/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•"/>
            </a:pPr>
            <a:r>
              <a:rPr lang="en-US" sz="2800">
                <a:solidFill>
                  <a:srgbClr val="974806"/>
                </a:solidFill>
              </a:rPr>
              <a:t>Nâng cao chất lượng sản phẩm </a:t>
            </a:r>
            <a:endParaRPr sz="2800">
              <a:solidFill>
                <a:srgbClr val="974806"/>
              </a:solidFill>
            </a:endParaRPr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–"/>
            </a:pPr>
            <a:r>
              <a:rPr lang="en-US" sz="2400">
                <a:solidFill>
                  <a:srgbClr val="974806"/>
                </a:solidFill>
              </a:rPr>
              <a:t>Hút chân không thịt cá trên 60%</a:t>
            </a:r>
            <a:endParaRPr sz="2400">
              <a:solidFill>
                <a:srgbClr val="974806"/>
              </a:solidFill>
            </a:endParaRPr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–"/>
            </a:pPr>
            <a:r>
              <a:rPr lang="en-US" sz="2400">
                <a:solidFill>
                  <a:srgbClr val="974806"/>
                </a:solidFill>
              </a:rPr>
              <a:t>Bàn sơ chế inox, có kính chắn</a:t>
            </a:r>
            <a:endParaRPr/>
          </a:p>
          <a:p>
            <a:pPr indent="-285750" lvl="1" marL="742950" rtl="0" algn="l">
              <a:spcBef>
                <a:spcPts val="444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–"/>
            </a:pPr>
            <a:r>
              <a:rPr lang="en-US" sz="2400">
                <a:solidFill>
                  <a:srgbClr val="974806"/>
                </a:solidFill>
              </a:rPr>
              <a:t>Phát triển SP mới khác biệt</a:t>
            </a:r>
            <a:endParaRPr sz="2400">
              <a:solidFill>
                <a:srgbClr val="974806"/>
              </a:solidFill>
            </a:endParaRPr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•"/>
            </a:pPr>
            <a:r>
              <a:rPr lang="en-US" sz="2800">
                <a:solidFill>
                  <a:srgbClr val="974806"/>
                </a:solidFill>
              </a:rPr>
              <a:t>Nguyên tắc 80:20: ưu tiên 20% quan trọng nhất</a:t>
            </a:r>
            <a:endParaRPr sz="2800">
              <a:solidFill>
                <a:srgbClr val="974806"/>
              </a:solidFill>
            </a:endParaRPr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•"/>
            </a:pPr>
            <a:r>
              <a:rPr lang="en-US" sz="2800">
                <a:solidFill>
                  <a:srgbClr val="974806"/>
                </a:solidFill>
              </a:rPr>
              <a:t>Triển khai app đặt hàng</a:t>
            </a:r>
            <a:endParaRPr/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•"/>
            </a:pPr>
            <a:r>
              <a:rPr lang="en-US" sz="2800">
                <a:solidFill>
                  <a:srgbClr val="974806"/>
                </a:solidFill>
              </a:rPr>
              <a:t>Phát triển thương hiệu từ mạng lưới farm</a:t>
            </a:r>
            <a:endParaRPr sz="2800">
              <a:solidFill>
                <a:srgbClr val="974806"/>
              </a:solidFill>
            </a:endParaRPr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•"/>
            </a:pPr>
            <a:r>
              <a:rPr lang="en-US" sz="2800">
                <a:solidFill>
                  <a:srgbClr val="974806"/>
                </a:solidFill>
              </a:rPr>
              <a:t>Tăng cổ phần hóa cho nhân viên trên 5%</a:t>
            </a:r>
            <a:endParaRPr sz="2800">
              <a:solidFill>
                <a:srgbClr val="974806"/>
              </a:solidFill>
            </a:endParaRPr>
          </a:p>
          <a:p>
            <a:pPr indent="-342900" lvl="0" marL="342900" rtl="0" algn="l">
              <a:spcBef>
                <a:spcPts val="518"/>
              </a:spcBef>
              <a:spcAft>
                <a:spcPts val="0"/>
              </a:spcAft>
              <a:buClr>
                <a:srgbClr val="974806"/>
              </a:buClr>
              <a:buSzPct val="100000"/>
              <a:buChar char="•"/>
            </a:pPr>
            <a:r>
              <a:rPr lang="en-US" sz="2800">
                <a:solidFill>
                  <a:srgbClr val="974806"/>
                </a:solidFill>
              </a:rPr>
              <a:t>Chính sách cho mọi nv đều bán hàng (CTV)</a:t>
            </a:r>
            <a:endParaRPr/>
          </a:p>
          <a:p>
            <a:pPr indent="-178435" lvl="0" marL="342900" rtl="0" algn="l"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280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09">
                                            <p:txEl>
                                              <p:pRg end="10" st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2021-12-16T07:02:00Z</dcterms:created>
  <dc:creator>Hp.T</dc:creator>
</cp:coreProperties>
</file>